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33"/>
  </p:notesMasterIdLst>
  <p:sldIdLst>
    <p:sldId id="256" r:id="rId2"/>
    <p:sldId id="260" r:id="rId3"/>
    <p:sldId id="285" r:id="rId4"/>
    <p:sldId id="257" r:id="rId5"/>
    <p:sldId id="267" r:id="rId6"/>
    <p:sldId id="286" r:id="rId7"/>
    <p:sldId id="268" r:id="rId8"/>
    <p:sldId id="269" r:id="rId9"/>
    <p:sldId id="287" r:id="rId10"/>
    <p:sldId id="270" r:id="rId11"/>
    <p:sldId id="271" r:id="rId12"/>
    <p:sldId id="288" r:id="rId13"/>
    <p:sldId id="272" r:id="rId14"/>
    <p:sldId id="273" r:id="rId15"/>
    <p:sldId id="289" r:id="rId16"/>
    <p:sldId id="274" r:id="rId17"/>
    <p:sldId id="275" r:id="rId18"/>
    <p:sldId id="290" r:id="rId19"/>
    <p:sldId id="276" r:id="rId20"/>
    <p:sldId id="277" r:id="rId21"/>
    <p:sldId id="291" r:id="rId22"/>
    <p:sldId id="278" r:id="rId23"/>
    <p:sldId id="279" r:id="rId24"/>
    <p:sldId id="292" r:id="rId25"/>
    <p:sldId id="280" r:id="rId26"/>
    <p:sldId id="281" r:id="rId27"/>
    <p:sldId id="293" r:id="rId28"/>
    <p:sldId id="283" r:id="rId29"/>
    <p:sldId id="282" r:id="rId30"/>
    <p:sldId id="294" r:id="rId31"/>
    <p:sldId id="284" r:id="rId32"/>
  </p:sldIdLst>
  <p:sldSz cx="7556500" cy="10693400"/>
  <p:notesSz cx="7010400" cy="92964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36" d="100"/>
          <a:sy n="36" d="100"/>
        </p:scale>
        <p:origin x="2550" y="26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162" tIns="93162" rIns="93162" bIns="93162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110" name="Google Shape;11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77552321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0656411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>
          <a:extLst>
            <a:ext uri="{FF2B5EF4-FFF2-40B4-BE49-F238E27FC236}">
              <a16:creationId xmlns:a16="http://schemas.microsoft.com/office/drawing/2014/main" id="{8630BD00-F354-E6C7-A330-E6F7D5E2464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>
            <a:extLst>
              <a:ext uri="{FF2B5EF4-FFF2-40B4-BE49-F238E27FC236}">
                <a16:creationId xmlns:a16="http://schemas.microsoft.com/office/drawing/2014/main" id="{139B27E8-1AF4-3BCF-7B22-D5BB84FDC2F7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>
            <a:extLst>
              <a:ext uri="{FF2B5EF4-FFF2-40B4-BE49-F238E27FC236}">
                <a16:creationId xmlns:a16="http://schemas.microsoft.com/office/drawing/2014/main" id="{AD0E18A4-A10D-15AE-EE93-DC47E99C8430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86132188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110" name="Google Shape;11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79329621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80049937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>
          <a:extLst>
            <a:ext uri="{FF2B5EF4-FFF2-40B4-BE49-F238E27FC236}">
              <a16:creationId xmlns:a16="http://schemas.microsoft.com/office/drawing/2014/main" id="{B1FAB7CD-A12C-CC0F-6B33-5D7D0F57A0F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>
            <a:extLst>
              <a:ext uri="{FF2B5EF4-FFF2-40B4-BE49-F238E27FC236}">
                <a16:creationId xmlns:a16="http://schemas.microsoft.com/office/drawing/2014/main" id="{015A87D3-3582-A407-4587-E01C7416B92E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>
            <a:extLst>
              <a:ext uri="{FF2B5EF4-FFF2-40B4-BE49-F238E27FC236}">
                <a16:creationId xmlns:a16="http://schemas.microsoft.com/office/drawing/2014/main" id="{B557B5C4-E832-975F-EF8E-E5455D4DEA7C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35378862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110" name="Google Shape;11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682802118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94012800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>
          <a:extLst>
            <a:ext uri="{FF2B5EF4-FFF2-40B4-BE49-F238E27FC236}">
              <a16:creationId xmlns:a16="http://schemas.microsoft.com/office/drawing/2014/main" id="{4A6A1401-601B-97B1-9C68-58A6037085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>
            <a:extLst>
              <a:ext uri="{FF2B5EF4-FFF2-40B4-BE49-F238E27FC236}">
                <a16:creationId xmlns:a16="http://schemas.microsoft.com/office/drawing/2014/main" id="{A41EB406-305F-EE14-05F7-E0363D1E75F6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>
            <a:extLst>
              <a:ext uri="{FF2B5EF4-FFF2-40B4-BE49-F238E27FC236}">
                <a16:creationId xmlns:a16="http://schemas.microsoft.com/office/drawing/2014/main" id="{88B9D3D5-1694-42A3-9269-965920875AB5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702948223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110" name="Google Shape;11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64269414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385364670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271692095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>
          <a:extLst>
            <a:ext uri="{FF2B5EF4-FFF2-40B4-BE49-F238E27FC236}">
              <a16:creationId xmlns:a16="http://schemas.microsoft.com/office/drawing/2014/main" id="{67C80D3C-B630-837A-3160-9A524CCDABB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>
            <a:extLst>
              <a:ext uri="{FF2B5EF4-FFF2-40B4-BE49-F238E27FC236}">
                <a16:creationId xmlns:a16="http://schemas.microsoft.com/office/drawing/2014/main" id="{2F733770-778A-BBCC-0935-0FDD284DE232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>
            <a:extLst>
              <a:ext uri="{FF2B5EF4-FFF2-40B4-BE49-F238E27FC236}">
                <a16:creationId xmlns:a16="http://schemas.microsoft.com/office/drawing/2014/main" id="{FB64254A-F263-CA03-9F7E-EE432DC37B49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245136115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110" name="Google Shape;11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493752850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608811159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>
          <a:extLst>
            <a:ext uri="{FF2B5EF4-FFF2-40B4-BE49-F238E27FC236}">
              <a16:creationId xmlns:a16="http://schemas.microsoft.com/office/drawing/2014/main" id="{0D77C707-A096-94B5-F755-3BBFD3F9D3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>
            <a:extLst>
              <a:ext uri="{FF2B5EF4-FFF2-40B4-BE49-F238E27FC236}">
                <a16:creationId xmlns:a16="http://schemas.microsoft.com/office/drawing/2014/main" id="{0046AF7D-72BB-0DB1-F5E2-77B989DDD3F4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>
            <a:extLst>
              <a:ext uri="{FF2B5EF4-FFF2-40B4-BE49-F238E27FC236}">
                <a16:creationId xmlns:a16="http://schemas.microsoft.com/office/drawing/2014/main" id="{E3C68EAB-A42A-25BE-E1B4-BF6E1251D10D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001188402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110" name="Google Shape;11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287860395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598632372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>
          <a:extLst>
            <a:ext uri="{FF2B5EF4-FFF2-40B4-BE49-F238E27FC236}">
              <a16:creationId xmlns:a16="http://schemas.microsoft.com/office/drawing/2014/main" id="{EC13191F-A954-9744-3734-A132BF0008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>
            <a:extLst>
              <a:ext uri="{FF2B5EF4-FFF2-40B4-BE49-F238E27FC236}">
                <a16:creationId xmlns:a16="http://schemas.microsoft.com/office/drawing/2014/main" id="{97F59895-9AB4-459C-8950-89743C7612D7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>
            <a:extLst>
              <a:ext uri="{FF2B5EF4-FFF2-40B4-BE49-F238E27FC236}">
                <a16:creationId xmlns:a16="http://schemas.microsoft.com/office/drawing/2014/main" id="{460FC67A-7BEB-7A88-57E1-4E0B2DAC7F52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281393054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110" name="Google Shape;11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118130956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26963158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>
          <a:extLst>
            <a:ext uri="{FF2B5EF4-FFF2-40B4-BE49-F238E27FC236}">
              <a16:creationId xmlns:a16="http://schemas.microsoft.com/office/drawing/2014/main" id="{9BFA16D9-34EF-03CF-E100-90382D2A4EB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>
            <a:extLst>
              <a:ext uri="{FF2B5EF4-FFF2-40B4-BE49-F238E27FC236}">
                <a16:creationId xmlns:a16="http://schemas.microsoft.com/office/drawing/2014/main" id="{77CE8469-3086-E87D-C4E5-F921EDA9EDA7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>
            <a:extLst>
              <a:ext uri="{FF2B5EF4-FFF2-40B4-BE49-F238E27FC236}">
                <a16:creationId xmlns:a16="http://schemas.microsoft.com/office/drawing/2014/main" id="{A80D5298-C5BD-7A86-84C6-CB18AD3C1D29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599856300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>
          <a:extLst>
            <a:ext uri="{FF2B5EF4-FFF2-40B4-BE49-F238E27FC236}">
              <a16:creationId xmlns:a16="http://schemas.microsoft.com/office/drawing/2014/main" id="{582F2CA0-68C3-1308-0144-4D800ABF49F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>
            <a:extLst>
              <a:ext uri="{FF2B5EF4-FFF2-40B4-BE49-F238E27FC236}">
                <a16:creationId xmlns:a16="http://schemas.microsoft.com/office/drawing/2014/main" id="{B48E2056-A79F-9BE3-7917-AF9835792834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>
            <a:extLst>
              <a:ext uri="{FF2B5EF4-FFF2-40B4-BE49-F238E27FC236}">
                <a16:creationId xmlns:a16="http://schemas.microsoft.com/office/drawing/2014/main" id="{A568EC93-AC92-84E8-47D8-D62EB8CFFF52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452151188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110" name="Google Shape;11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73395964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110" name="Google Shape;11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6040967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>
          <a:extLst>
            <a:ext uri="{FF2B5EF4-FFF2-40B4-BE49-F238E27FC236}">
              <a16:creationId xmlns:a16="http://schemas.microsoft.com/office/drawing/2014/main" id="{8EFDBDC8-1FBA-1249-64A3-5EED53D4537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>
            <a:extLst>
              <a:ext uri="{FF2B5EF4-FFF2-40B4-BE49-F238E27FC236}">
                <a16:creationId xmlns:a16="http://schemas.microsoft.com/office/drawing/2014/main" id="{BAEFAE85-779B-8B6E-CB05-46E593FA214A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>
            <a:extLst>
              <a:ext uri="{FF2B5EF4-FFF2-40B4-BE49-F238E27FC236}">
                <a16:creationId xmlns:a16="http://schemas.microsoft.com/office/drawing/2014/main" id="{3749F081-FC5B-C415-D2FE-B38C8BE0B90D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85120156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110" name="Google Shape;11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95829422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13882987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>
          <a:extLst>
            <a:ext uri="{FF2B5EF4-FFF2-40B4-BE49-F238E27FC236}">
              <a16:creationId xmlns:a16="http://schemas.microsoft.com/office/drawing/2014/main" id="{749F5E66-2304-8FF4-2BE9-A693CCCE6A5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>
            <a:extLst>
              <a:ext uri="{FF2B5EF4-FFF2-40B4-BE49-F238E27FC236}">
                <a16:creationId xmlns:a16="http://schemas.microsoft.com/office/drawing/2014/main" id="{73CD90A6-112A-585F-B244-29CE8462059F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>
            <a:extLst>
              <a:ext uri="{FF2B5EF4-FFF2-40B4-BE49-F238E27FC236}">
                <a16:creationId xmlns:a16="http://schemas.microsoft.com/office/drawing/2014/main" id="{E09C5B23-8993-A70A-8E59-26816066DC07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3705708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" name="Google Shape;14;p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1"/>
          <p:cNvSpPr txBox="1">
            <a:spLocks noGrp="1"/>
          </p:cNvSpPr>
          <p:nvPr>
            <p:ph type="body" idx="1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1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1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2"/>
          <p:cNvSpPr txBox="1">
            <a:spLocks noGrp="1"/>
          </p:cNvSpPr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2"/>
          <p:cNvSpPr txBox="1">
            <a:spLocks noGrp="1"/>
          </p:cNvSpPr>
          <p:nvPr>
            <p:ph type="body" idx="1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1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3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18" name="Google Shape;18;p3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4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4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4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5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sz="4000" b="1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5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marL="914400" lvl="1" indent="-22860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marL="2743200" lvl="5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marL="3200400" lvl="6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marL="3657600" lvl="7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marL="4114800" lvl="8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5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5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6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6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36" name="Google Shape;36;p6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37" name="Google Shape;37;p6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7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7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3" name="Google Shape;43;p7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4" name="Google Shape;44;p7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5" name="Google Shape;45;p7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6" name="Google Shape;46;p7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7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8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8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8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8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9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9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marL="1371600" lvl="2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marL="2286000" lvl="4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marL="2743200" lvl="5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7" name="Google Shape;57;p9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58" name="Google Shape;58;p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9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9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0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0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0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65" name="Google Shape;65;p10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0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1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hyperlink" Target="http://highigh.deviantart.com/art/Jesus-birth-130899232" TargetMode="Externa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4C6FF"/>
        </a:solid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B10B72A5-6D46-DB0B-5CC4-C6D4D2B8C5B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837473B0-CC2E-450A-ABE3-18F120FF3D39}">
                <a1611:picAttrSrcUrl xmlns:a1611="http://schemas.microsoft.com/office/drawing/2016/11/main" r:id="rId4"/>
              </a:ext>
            </a:extLst>
          </a:blip>
          <a:srcRect t="3478" b="3478"/>
          <a:stretch/>
        </p:blipFill>
        <p:spPr>
          <a:xfrm>
            <a:off x="0" y="36334"/>
            <a:ext cx="7556500" cy="4288866"/>
          </a:xfrm>
          <a:prstGeom prst="rect">
            <a:avLst/>
          </a:prstGeom>
        </p:spPr>
      </p:pic>
      <p:sp>
        <p:nvSpPr>
          <p:cNvPr id="94" name="Google Shape;94;p13"/>
          <p:cNvSpPr txBox="1"/>
          <p:nvPr/>
        </p:nvSpPr>
        <p:spPr>
          <a:xfrm>
            <a:off x="155692" y="5017075"/>
            <a:ext cx="7245116" cy="30469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PREGUNTAS EN GENERAL DE </a:t>
            </a:r>
            <a:r>
              <a:rPr lang="es-MX" sz="66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LA BIBLIA-2 </a:t>
            </a:r>
            <a:endParaRPr sz="105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4C6FF"/>
        </a:solidFill>
        <a:effectLst/>
      </p:bgPr>
    </p:bg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134;p14">
            <a:extLst>
              <a:ext uri="{FF2B5EF4-FFF2-40B4-BE49-F238E27FC236}">
                <a16:creationId xmlns:a16="http://schemas.microsoft.com/office/drawing/2014/main" id="{5631CF5E-D728-712C-C0C6-B04020713101}"/>
              </a:ext>
            </a:extLst>
          </p:cNvPr>
          <p:cNvSpPr/>
          <p:nvPr/>
        </p:nvSpPr>
        <p:spPr>
          <a:xfrm rot="-5400000">
            <a:off x="480064" y="-1280160"/>
            <a:ext cx="7018018" cy="8846817"/>
          </a:xfrm>
          <a:custGeom>
            <a:avLst/>
            <a:gdLst/>
            <a:ahLst/>
            <a:cxnLst/>
            <a:rect l="l" t="t" r="r" b="b"/>
            <a:pathLst>
              <a:path w="5228306" h="3688332" extrusionOk="0">
                <a:moveTo>
                  <a:pt x="0" y="0"/>
                </a:moveTo>
                <a:lnTo>
                  <a:pt x="5228306" y="0"/>
                </a:lnTo>
                <a:lnTo>
                  <a:pt x="5228306" y="3688332"/>
                </a:lnTo>
                <a:lnTo>
                  <a:pt x="0" y="3688332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5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1369146" y="2704153"/>
            <a:ext cx="5239854" cy="21126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latin typeface="Times New Roman" panose="02020603050405020304" pitchFamily="18" charset="0"/>
                <a:ea typeface="Aptos" panose="020B0004020202020204" pitchFamily="34" charset="0"/>
              </a:rPr>
              <a:t>Respuesta</a:t>
            </a: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s-MX" sz="6600" dirty="0">
              <a:effectLst/>
              <a:latin typeface="Times New Roman" panose="02020603050405020304" pitchFamily="18" charset="0"/>
              <a:ea typeface="Aptos" panose="020B0004020202020204" pitchFamily="34" charset="0"/>
            </a:endParaRPr>
          </a:p>
        </p:txBody>
      </p:sp>
      <p:sp>
        <p:nvSpPr>
          <p:cNvPr id="2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269240" y="6705784"/>
            <a:ext cx="7018020" cy="21126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highlight>
                  <a:srgbClr val="FFFF00"/>
                </a:highlight>
                <a:latin typeface="Times New Roman" panose="02020603050405020304" pitchFamily="18" charset="0"/>
                <a:ea typeface="Aptos" panose="020B0004020202020204" pitchFamily="34" charset="0"/>
              </a:rPr>
              <a:t>a. Creta </a:t>
            </a: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Tito 1:5</a:t>
            </a:r>
          </a:p>
        </p:txBody>
      </p:sp>
    </p:spTree>
    <p:extLst>
      <p:ext uri="{BB962C8B-B14F-4D97-AF65-F5344CB8AC3E}">
        <p14:creationId xmlns:p14="http://schemas.microsoft.com/office/powerpoint/2010/main" val="6826433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E21EC4E7-0245-777D-184E-612BC3176A0B}"/>
              </a:ext>
            </a:extLst>
          </p:cNvPr>
          <p:cNvSpPr txBox="1"/>
          <p:nvPr/>
        </p:nvSpPr>
        <p:spPr>
          <a:xfrm>
            <a:off x="283594" y="552249"/>
            <a:ext cx="7272906" cy="4062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r>
              <a:rPr lang="es-E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4.  Cuantas parejas de animales limpios entraron al arca de Noe?</a:t>
            </a:r>
            <a:endParaRPr lang="es-MX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371616005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>
          <a:extLst>
            <a:ext uri="{FF2B5EF4-FFF2-40B4-BE49-F238E27FC236}">
              <a16:creationId xmlns:a16="http://schemas.microsoft.com/office/drawing/2014/main" id="{F17C58D3-53F7-D0DF-21BE-54F3A3BF1C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3CC3E5E9-3914-B040-2865-87DF286F8DE2}"/>
              </a:ext>
            </a:extLst>
          </p:cNvPr>
          <p:cNvSpPr txBox="1"/>
          <p:nvPr/>
        </p:nvSpPr>
        <p:spPr>
          <a:xfrm>
            <a:off x="283594" y="552249"/>
            <a:ext cx="7272906" cy="4062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1143000" indent="-1143000">
              <a:buAutoNum type="alphaLcPeriod"/>
            </a:pPr>
            <a:r>
              <a:rPr lang="es-E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7 parejas</a:t>
            </a:r>
          </a:p>
          <a:p>
            <a:pPr marL="1143000" indent="-1143000">
              <a:buAutoNum type="alphaLcPeriod"/>
            </a:pPr>
            <a:r>
              <a:rPr lang="es-E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5 parejas</a:t>
            </a:r>
          </a:p>
          <a:p>
            <a:pPr marL="1143000" indent="-1143000">
              <a:buAutoNum type="alphaLcPeriod"/>
            </a:pPr>
            <a:r>
              <a:rPr lang="es-E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2 parejas</a:t>
            </a:r>
          </a:p>
          <a:p>
            <a:pPr marL="1143000" indent="-1143000">
              <a:buAutoNum type="alphaLcPeriod"/>
            </a:pPr>
            <a:r>
              <a:rPr lang="es-E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1 pareja  </a:t>
            </a:r>
            <a:endParaRPr lang="es-MX" sz="3600" b="1" kern="1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419877196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4C6FF"/>
        </a:solidFill>
        <a:effectLst/>
      </p:bgPr>
    </p:bg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134;p14">
            <a:extLst>
              <a:ext uri="{FF2B5EF4-FFF2-40B4-BE49-F238E27FC236}">
                <a16:creationId xmlns:a16="http://schemas.microsoft.com/office/drawing/2014/main" id="{5631CF5E-D728-712C-C0C6-B04020713101}"/>
              </a:ext>
            </a:extLst>
          </p:cNvPr>
          <p:cNvSpPr/>
          <p:nvPr/>
        </p:nvSpPr>
        <p:spPr>
          <a:xfrm rot="-5400000">
            <a:off x="480064" y="-1280160"/>
            <a:ext cx="7018018" cy="8846817"/>
          </a:xfrm>
          <a:custGeom>
            <a:avLst/>
            <a:gdLst/>
            <a:ahLst/>
            <a:cxnLst/>
            <a:rect l="l" t="t" r="r" b="b"/>
            <a:pathLst>
              <a:path w="5228306" h="3688332" extrusionOk="0">
                <a:moveTo>
                  <a:pt x="0" y="0"/>
                </a:moveTo>
                <a:lnTo>
                  <a:pt x="5228306" y="0"/>
                </a:lnTo>
                <a:lnTo>
                  <a:pt x="5228306" y="3688332"/>
                </a:lnTo>
                <a:lnTo>
                  <a:pt x="0" y="3688332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5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1369146" y="2704153"/>
            <a:ext cx="5239854" cy="21126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latin typeface="Times New Roman" panose="02020603050405020304" pitchFamily="18" charset="0"/>
                <a:ea typeface="Aptos" panose="020B0004020202020204" pitchFamily="34" charset="0"/>
              </a:rPr>
              <a:t>Respuesta</a:t>
            </a: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s-MX" sz="6600" dirty="0">
              <a:effectLst/>
              <a:latin typeface="Times New Roman" panose="02020603050405020304" pitchFamily="18" charset="0"/>
              <a:ea typeface="Aptos" panose="020B0004020202020204" pitchFamily="34" charset="0"/>
            </a:endParaRPr>
          </a:p>
        </p:txBody>
      </p:sp>
      <p:sp>
        <p:nvSpPr>
          <p:cNvPr id="2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269240" y="6705784"/>
            <a:ext cx="7018020" cy="21126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highlight>
                  <a:srgbClr val="FFFF00"/>
                </a:highlight>
                <a:latin typeface="Times New Roman" panose="02020603050405020304" pitchFamily="18" charset="0"/>
                <a:ea typeface="Aptos" panose="020B0004020202020204" pitchFamily="34" charset="0"/>
              </a:rPr>
              <a:t>a. 7 parejas  </a:t>
            </a: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Aptos" panose="020B0004020202020204" pitchFamily="34" charset="0"/>
              </a:rPr>
              <a:t>Genesis 7:2</a:t>
            </a:r>
          </a:p>
        </p:txBody>
      </p:sp>
    </p:spTree>
    <p:extLst>
      <p:ext uri="{BB962C8B-B14F-4D97-AF65-F5344CB8AC3E}">
        <p14:creationId xmlns:p14="http://schemas.microsoft.com/office/powerpoint/2010/main" val="386453780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E21EC4E7-0245-777D-184E-612BC3176A0B}"/>
              </a:ext>
            </a:extLst>
          </p:cNvPr>
          <p:cNvSpPr txBox="1"/>
          <p:nvPr/>
        </p:nvSpPr>
        <p:spPr>
          <a:xfrm>
            <a:off x="283594" y="552249"/>
            <a:ext cx="7272906" cy="30469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r>
              <a:rPr lang="es-E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5.   Que profeta de Dios hizo flotar un hacha en el agua?	</a:t>
            </a: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</a:t>
            </a:r>
            <a:endParaRPr lang="es-MX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425963220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>
          <a:extLst>
            <a:ext uri="{FF2B5EF4-FFF2-40B4-BE49-F238E27FC236}">
              <a16:creationId xmlns:a16="http://schemas.microsoft.com/office/drawing/2014/main" id="{F57B87A1-99F1-957B-13EA-B0017DAB54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72C47615-1214-CAF6-5578-AC014965D382}"/>
              </a:ext>
            </a:extLst>
          </p:cNvPr>
          <p:cNvSpPr txBox="1"/>
          <p:nvPr/>
        </p:nvSpPr>
        <p:spPr>
          <a:xfrm>
            <a:off x="283594" y="552249"/>
            <a:ext cx="7272906" cy="4062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1143000" indent="-1143000">
              <a:buAutoNum type="alphaLcPeriod"/>
            </a:pP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Natan</a:t>
            </a:r>
          </a:p>
          <a:p>
            <a:pPr marL="1143000" indent="-1143000">
              <a:buAutoNum type="alphaLcPeriod"/>
            </a:pP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Eliseo</a:t>
            </a:r>
          </a:p>
          <a:p>
            <a:pPr marL="1143000" indent="-1143000">
              <a:buAutoNum type="alphaLcPeriod"/>
            </a:pP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Ezequiel</a:t>
            </a:r>
          </a:p>
          <a:p>
            <a:pPr marL="1143000" indent="-1143000">
              <a:buAutoNum type="alphaLcPeriod"/>
            </a:pP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Daniel </a:t>
            </a:r>
            <a:endParaRPr lang="es-MX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186815829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4C6FF"/>
        </a:solidFill>
        <a:effectLst/>
      </p:bgPr>
    </p:bg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134;p14">
            <a:extLst>
              <a:ext uri="{FF2B5EF4-FFF2-40B4-BE49-F238E27FC236}">
                <a16:creationId xmlns:a16="http://schemas.microsoft.com/office/drawing/2014/main" id="{5631CF5E-D728-712C-C0C6-B04020713101}"/>
              </a:ext>
            </a:extLst>
          </p:cNvPr>
          <p:cNvSpPr/>
          <p:nvPr/>
        </p:nvSpPr>
        <p:spPr>
          <a:xfrm rot="-5400000">
            <a:off x="480064" y="-1280160"/>
            <a:ext cx="7018018" cy="8846817"/>
          </a:xfrm>
          <a:custGeom>
            <a:avLst/>
            <a:gdLst/>
            <a:ahLst/>
            <a:cxnLst/>
            <a:rect l="l" t="t" r="r" b="b"/>
            <a:pathLst>
              <a:path w="5228306" h="3688332" extrusionOk="0">
                <a:moveTo>
                  <a:pt x="0" y="0"/>
                </a:moveTo>
                <a:lnTo>
                  <a:pt x="5228306" y="0"/>
                </a:lnTo>
                <a:lnTo>
                  <a:pt x="5228306" y="3688332"/>
                </a:lnTo>
                <a:lnTo>
                  <a:pt x="0" y="3688332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5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1369146" y="2704153"/>
            <a:ext cx="5239854" cy="21126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latin typeface="Times New Roman" panose="02020603050405020304" pitchFamily="18" charset="0"/>
                <a:ea typeface="Aptos" panose="020B0004020202020204" pitchFamily="34" charset="0"/>
              </a:rPr>
              <a:t>Respuesta</a:t>
            </a: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s-MX" sz="6600" dirty="0">
              <a:effectLst/>
              <a:latin typeface="Times New Roman" panose="02020603050405020304" pitchFamily="18" charset="0"/>
              <a:ea typeface="Aptos" panose="020B0004020202020204" pitchFamily="34" charset="0"/>
            </a:endParaRPr>
          </a:p>
        </p:txBody>
      </p:sp>
      <p:sp>
        <p:nvSpPr>
          <p:cNvPr id="2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269240" y="6705784"/>
            <a:ext cx="7018020" cy="19205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 </a:t>
            </a:r>
            <a:r>
              <a:rPr lang="es-MX" sz="6600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Aptos" panose="020B0004020202020204" pitchFamily="34" charset="0"/>
              </a:rPr>
              <a:t>b</a:t>
            </a:r>
            <a:r>
              <a:rPr lang="es-MX" sz="6600" dirty="0">
                <a:highlight>
                  <a:srgbClr val="FFFF00"/>
                </a:highlight>
                <a:latin typeface="Times New Roman" panose="02020603050405020304" pitchFamily="18" charset="0"/>
                <a:ea typeface="Aptos" panose="020B0004020202020204" pitchFamily="34" charset="0"/>
              </a:rPr>
              <a:t>. Eliseo  </a:t>
            </a:r>
            <a:endParaRPr lang="es-MX" sz="6600" dirty="0">
              <a:effectLst/>
              <a:highlight>
                <a:srgbClr val="FFFF00"/>
              </a:highlight>
              <a:latin typeface="Times New Roman" panose="02020603050405020304" pitchFamily="18" charset="0"/>
              <a:ea typeface="Aptos" panose="020B0004020202020204" pitchFamily="34" charset="0"/>
            </a:endParaRP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5400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2 Reyes 6:6</a:t>
            </a:r>
          </a:p>
        </p:txBody>
      </p:sp>
    </p:spTree>
    <p:extLst>
      <p:ext uri="{BB962C8B-B14F-4D97-AF65-F5344CB8AC3E}">
        <p14:creationId xmlns:p14="http://schemas.microsoft.com/office/powerpoint/2010/main" val="24685670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E21EC4E7-0245-777D-184E-612BC3176A0B}"/>
              </a:ext>
            </a:extLst>
          </p:cNvPr>
          <p:cNvSpPr txBox="1"/>
          <p:nvPr/>
        </p:nvSpPr>
        <p:spPr>
          <a:xfrm>
            <a:off x="283594" y="552249"/>
            <a:ext cx="7272906" cy="50783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r>
              <a:rPr lang="es-E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6.	  Por quien o quienes se entero Pablo de las discusiones en </a:t>
            </a:r>
            <a:br>
              <a:rPr lang="es-E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</a:br>
            <a:r>
              <a:rPr lang="es-E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Corinto?</a:t>
            </a: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</a:t>
            </a:r>
            <a:endParaRPr lang="es-MX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99914051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>
          <a:extLst>
            <a:ext uri="{FF2B5EF4-FFF2-40B4-BE49-F238E27FC236}">
              <a16:creationId xmlns:a16="http://schemas.microsoft.com/office/drawing/2014/main" id="{DD1D7908-6439-B3FE-5F81-D476EA5ED9E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492DF9AB-8C25-464B-8196-8C1B2CCBFC69}"/>
              </a:ext>
            </a:extLst>
          </p:cNvPr>
          <p:cNvSpPr txBox="1"/>
          <p:nvPr/>
        </p:nvSpPr>
        <p:spPr>
          <a:xfrm>
            <a:off x="283594" y="552249"/>
            <a:ext cx="7272906" cy="4062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1143000" indent="-1143000">
              <a:buAutoNum type="alphaLcPeriod"/>
            </a:pPr>
            <a:r>
              <a:rPr lang="es-E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Apolos</a:t>
            </a:r>
          </a:p>
          <a:p>
            <a:pPr marL="1143000" indent="-1143000">
              <a:buAutoNum type="alphaLcPeriod"/>
            </a:pPr>
            <a:r>
              <a:rPr lang="es-ES" sz="66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Cefas</a:t>
            </a:r>
            <a:endParaRPr lang="es-ES" sz="6600" b="1" kern="1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  <a:p>
            <a:pPr marL="1143000" indent="-1143000">
              <a:buAutoNum type="alphaLcPeriod"/>
            </a:pPr>
            <a:r>
              <a:rPr lang="es-E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Los de Cloe</a:t>
            </a:r>
          </a:p>
          <a:p>
            <a:pPr marL="1143000" indent="-1143000">
              <a:buAutoNum type="alphaLcPeriod"/>
            </a:pPr>
            <a:r>
              <a:rPr lang="es-E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Timoteo </a:t>
            </a:r>
            <a:endParaRPr lang="es-MX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248693181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4C6FF"/>
        </a:solidFill>
        <a:effectLst/>
      </p:bgPr>
    </p:bg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134;p14">
            <a:extLst>
              <a:ext uri="{FF2B5EF4-FFF2-40B4-BE49-F238E27FC236}">
                <a16:creationId xmlns:a16="http://schemas.microsoft.com/office/drawing/2014/main" id="{5631CF5E-D728-712C-C0C6-B04020713101}"/>
              </a:ext>
            </a:extLst>
          </p:cNvPr>
          <p:cNvSpPr/>
          <p:nvPr/>
        </p:nvSpPr>
        <p:spPr>
          <a:xfrm rot="-5400000">
            <a:off x="480064" y="-1280160"/>
            <a:ext cx="7018018" cy="8846817"/>
          </a:xfrm>
          <a:custGeom>
            <a:avLst/>
            <a:gdLst/>
            <a:ahLst/>
            <a:cxnLst/>
            <a:rect l="l" t="t" r="r" b="b"/>
            <a:pathLst>
              <a:path w="5228306" h="3688332" extrusionOk="0">
                <a:moveTo>
                  <a:pt x="0" y="0"/>
                </a:moveTo>
                <a:lnTo>
                  <a:pt x="5228306" y="0"/>
                </a:lnTo>
                <a:lnTo>
                  <a:pt x="5228306" y="3688332"/>
                </a:lnTo>
                <a:lnTo>
                  <a:pt x="0" y="3688332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5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1369146" y="2704153"/>
            <a:ext cx="5239854" cy="21126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latin typeface="Times New Roman" panose="02020603050405020304" pitchFamily="18" charset="0"/>
                <a:ea typeface="Aptos" panose="020B0004020202020204" pitchFamily="34" charset="0"/>
              </a:rPr>
              <a:t>Respuesta</a:t>
            </a: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s-MX" sz="6600" dirty="0">
              <a:effectLst/>
              <a:latin typeface="Times New Roman" panose="02020603050405020304" pitchFamily="18" charset="0"/>
              <a:ea typeface="Aptos" panose="020B0004020202020204" pitchFamily="34" charset="0"/>
            </a:endParaRPr>
          </a:p>
        </p:txBody>
      </p:sp>
      <p:sp>
        <p:nvSpPr>
          <p:cNvPr id="2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269240" y="6468141"/>
            <a:ext cx="7018020" cy="19205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 </a:t>
            </a:r>
            <a:r>
              <a:rPr lang="es-MX" sz="6600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Aptos" panose="020B0004020202020204" pitchFamily="34" charset="0"/>
              </a:rPr>
              <a:t>c</a:t>
            </a:r>
            <a:r>
              <a:rPr lang="es-MX" sz="6600" dirty="0">
                <a:highlight>
                  <a:srgbClr val="FFFF00"/>
                </a:highlight>
                <a:latin typeface="Times New Roman" panose="02020603050405020304" pitchFamily="18" charset="0"/>
                <a:ea typeface="Aptos" panose="020B0004020202020204" pitchFamily="34" charset="0"/>
              </a:rPr>
              <a:t>. los de Cloe   </a:t>
            </a: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5400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1 Corintios 1:11</a:t>
            </a:r>
          </a:p>
        </p:txBody>
      </p:sp>
    </p:spTree>
    <p:extLst>
      <p:ext uri="{BB962C8B-B14F-4D97-AF65-F5344CB8AC3E}">
        <p14:creationId xmlns:p14="http://schemas.microsoft.com/office/powerpoint/2010/main" val="17690123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E21EC4E7-0245-777D-184E-612BC3176A0B}"/>
              </a:ext>
            </a:extLst>
          </p:cNvPr>
          <p:cNvSpPr txBox="1"/>
          <p:nvPr/>
        </p:nvSpPr>
        <p:spPr>
          <a:xfrm>
            <a:off x="283594" y="552249"/>
            <a:ext cx="7272906" cy="44319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r>
              <a:rPr lang="es-MX" sz="72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1. Que profeta anuncio a Pablo seria apresado en </a:t>
            </a:r>
            <a:r>
              <a:rPr lang="es-MX" sz="72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Jerusalen</a:t>
            </a:r>
            <a:r>
              <a:rPr lang="es-MX" sz="72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? </a:t>
            </a:r>
            <a:r>
              <a:rPr lang="en-US" sz="72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</a:t>
            </a:r>
            <a:endParaRPr lang="es-MX" sz="4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238285134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E21EC4E7-0245-777D-184E-612BC3176A0B}"/>
              </a:ext>
            </a:extLst>
          </p:cNvPr>
          <p:cNvSpPr txBox="1"/>
          <p:nvPr/>
        </p:nvSpPr>
        <p:spPr>
          <a:xfrm>
            <a:off x="283594" y="552249"/>
            <a:ext cx="7272906" cy="30469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r>
              <a:rPr lang="es-E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7.   Que tipo de tela </a:t>
            </a:r>
            <a:r>
              <a:rPr lang="es-ES" sz="66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vendia</a:t>
            </a:r>
            <a:r>
              <a:rPr lang="es-E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</a:t>
            </a:r>
            <a:r>
              <a:rPr lang="es-ES" sz="66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ua</a:t>
            </a:r>
            <a:r>
              <a:rPr lang="es-E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mujer llamada Lidia?	</a:t>
            </a: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</a:t>
            </a:r>
            <a:endParaRPr lang="es-MX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313134308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>
          <a:extLst>
            <a:ext uri="{FF2B5EF4-FFF2-40B4-BE49-F238E27FC236}">
              <a16:creationId xmlns:a16="http://schemas.microsoft.com/office/drawing/2014/main" id="{A9E4BBD2-30B0-568F-C0CC-CC3228D748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22CD83CF-970B-7770-36E2-6DE66D19243A}"/>
              </a:ext>
            </a:extLst>
          </p:cNvPr>
          <p:cNvSpPr txBox="1"/>
          <p:nvPr/>
        </p:nvSpPr>
        <p:spPr>
          <a:xfrm>
            <a:off x="283594" y="552249"/>
            <a:ext cx="7272906" cy="4062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1143000" indent="-1143000">
              <a:buAutoNum type="alphaLcPeriod"/>
            </a:pP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Seda</a:t>
            </a:r>
          </a:p>
          <a:p>
            <a:pPr marL="1143000" indent="-1143000">
              <a:buAutoNum type="alphaLcPeriod"/>
            </a:pP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Lino</a:t>
            </a:r>
          </a:p>
          <a:p>
            <a:pPr marL="1143000" indent="-1143000">
              <a:buAutoNum type="alphaLcPeriod"/>
            </a:pP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Purpura</a:t>
            </a:r>
          </a:p>
          <a:p>
            <a:pPr marL="1143000" indent="-1143000">
              <a:buAutoNum type="alphaLcPeriod"/>
            </a:pPr>
            <a:r>
              <a:rPr lang="en-US" sz="66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Algodon</a:t>
            </a: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</a:t>
            </a:r>
            <a:endParaRPr lang="es-MX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394447752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4C6FF"/>
        </a:solidFill>
        <a:effectLst/>
      </p:bgPr>
    </p:bg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134;p14">
            <a:extLst>
              <a:ext uri="{FF2B5EF4-FFF2-40B4-BE49-F238E27FC236}">
                <a16:creationId xmlns:a16="http://schemas.microsoft.com/office/drawing/2014/main" id="{5631CF5E-D728-712C-C0C6-B04020713101}"/>
              </a:ext>
            </a:extLst>
          </p:cNvPr>
          <p:cNvSpPr/>
          <p:nvPr/>
        </p:nvSpPr>
        <p:spPr>
          <a:xfrm rot="-5400000">
            <a:off x="480064" y="-1280160"/>
            <a:ext cx="7018018" cy="8846817"/>
          </a:xfrm>
          <a:custGeom>
            <a:avLst/>
            <a:gdLst/>
            <a:ahLst/>
            <a:cxnLst/>
            <a:rect l="l" t="t" r="r" b="b"/>
            <a:pathLst>
              <a:path w="5228306" h="3688332" extrusionOk="0">
                <a:moveTo>
                  <a:pt x="0" y="0"/>
                </a:moveTo>
                <a:lnTo>
                  <a:pt x="5228306" y="0"/>
                </a:lnTo>
                <a:lnTo>
                  <a:pt x="5228306" y="3688332"/>
                </a:lnTo>
                <a:lnTo>
                  <a:pt x="0" y="3688332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5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1369146" y="2704153"/>
            <a:ext cx="5239854" cy="21126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latin typeface="Times New Roman" panose="02020603050405020304" pitchFamily="18" charset="0"/>
                <a:ea typeface="Aptos" panose="020B0004020202020204" pitchFamily="34" charset="0"/>
              </a:rPr>
              <a:t>Respuesta</a:t>
            </a: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s-MX" sz="6600" dirty="0">
              <a:effectLst/>
              <a:latin typeface="Times New Roman" panose="02020603050405020304" pitchFamily="18" charset="0"/>
              <a:ea typeface="Aptos" panose="020B0004020202020204" pitchFamily="34" charset="0"/>
            </a:endParaRPr>
          </a:p>
        </p:txBody>
      </p:sp>
      <p:sp>
        <p:nvSpPr>
          <p:cNvPr id="2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269240" y="6468141"/>
            <a:ext cx="7018020" cy="21126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highlight>
                  <a:srgbClr val="FFFF00"/>
                </a:highlight>
                <a:latin typeface="Times New Roman" panose="02020603050405020304" pitchFamily="18" charset="0"/>
                <a:ea typeface="Aptos" panose="020B0004020202020204" pitchFamily="34" charset="0"/>
              </a:rPr>
              <a:t>c. Purpura    </a:t>
            </a:r>
            <a:endParaRPr lang="es-MX" sz="6600" dirty="0">
              <a:effectLst/>
              <a:highlight>
                <a:srgbClr val="FFFF00"/>
              </a:highlight>
              <a:latin typeface="Times New Roman" panose="02020603050405020304" pitchFamily="18" charset="0"/>
              <a:ea typeface="Aptos" panose="020B0004020202020204" pitchFamily="34" charset="0"/>
            </a:endParaRP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latin typeface="Times New Roman" panose="02020603050405020304" pitchFamily="18" charset="0"/>
                <a:ea typeface="Aptos" panose="020B0004020202020204" pitchFamily="34" charset="0"/>
              </a:rPr>
              <a:t>Hechos 16:14</a:t>
            </a:r>
            <a:endParaRPr lang="es-MX" sz="5400" dirty="0">
              <a:effectLst/>
              <a:latin typeface="Times New Roman" panose="02020603050405020304" pitchFamily="18" charset="0"/>
              <a:ea typeface="Aptos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9968649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E21EC4E7-0245-777D-184E-612BC3176A0B}"/>
              </a:ext>
            </a:extLst>
          </p:cNvPr>
          <p:cNvSpPr txBox="1"/>
          <p:nvPr/>
        </p:nvSpPr>
        <p:spPr>
          <a:xfrm>
            <a:off x="283594" y="552249"/>
            <a:ext cx="7272906" cy="50783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r>
              <a:rPr lang="es-MX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8.   Que profeta escribió que Jesus entraría en Jerusalén montado en un pollino? </a:t>
            </a: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</a:t>
            </a:r>
            <a:endParaRPr lang="es-MX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211391819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>
          <a:extLst>
            <a:ext uri="{FF2B5EF4-FFF2-40B4-BE49-F238E27FC236}">
              <a16:creationId xmlns:a16="http://schemas.microsoft.com/office/drawing/2014/main" id="{EC7BA4E1-7736-1549-C666-585986AB55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77B1B237-A7AA-F7DC-6BE0-F211B57D4912}"/>
              </a:ext>
            </a:extLst>
          </p:cNvPr>
          <p:cNvSpPr txBox="1"/>
          <p:nvPr/>
        </p:nvSpPr>
        <p:spPr>
          <a:xfrm>
            <a:off x="283594" y="552249"/>
            <a:ext cx="7272906" cy="4062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1143000" indent="-1143000">
              <a:buAutoNum type="alphaLcPeriod"/>
            </a:pP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Zacarias</a:t>
            </a:r>
          </a:p>
          <a:p>
            <a:pPr marL="1143000" indent="-1143000">
              <a:buAutoNum type="alphaLcPeriod"/>
            </a:pP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Isaias</a:t>
            </a:r>
          </a:p>
          <a:p>
            <a:pPr marL="1143000" indent="-1143000">
              <a:buAutoNum type="alphaLcPeriod"/>
            </a:pPr>
            <a:r>
              <a:rPr lang="en-US" sz="66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Oseas</a:t>
            </a:r>
            <a:endParaRPr lang="en-US" sz="6600" b="1" kern="1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  <a:p>
            <a:pPr marL="1143000" indent="-1143000">
              <a:buAutoNum type="alphaLcPeriod"/>
            </a:pP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Daniel </a:t>
            </a:r>
            <a:endParaRPr lang="es-MX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51170891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4C6FF"/>
        </a:solidFill>
        <a:effectLst/>
      </p:bgPr>
    </p:bg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134;p14">
            <a:extLst>
              <a:ext uri="{FF2B5EF4-FFF2-40B4-BE49-F238E27FC236}">
                <a16:creationId xmlns:a16="http://schemas.microsoft.com/office/drawing/2014/main" id="{5631CF5E-D728-712C-C0C6-B04020713101}"/>
              </a:ext>
            </a:extLst>
          </p:cNvPr>
          <p:cNvSpPr/>
          <p:nvPr/>
        </p:nvSpPr>
        <p:spPr>
          <a:xfrm rot="-5400000">
            <a:off x="480064" y="-1280160"/>
            <a:ext cx="7018018" cy="8846817"/>
          </a:xfrm>
          <a:custGeom>
            <a:avLst/>
            <a:gdLst/>
            <a:ahLst/>
            <a:cxnLst/>
            <a:rect l="l" t="t" r="r" b="b"/>
            <a:pathLst>
              <a:path w="5228306" h="3688332" extrusionOk="0">
                <a:moveTo>
                  <a:pt x="0" y="0"/>
                </a:moveTo>
                <a:lnTo>
                  <a:pt x="5228306" y="0"/>
                </a:lnTo>
                <a:lnTo>
                  <a:pt x="5228306" y="3688332"/>
                </a:lnTo>
                <a:lnTo>
                  <a:pt x="0" y="3688332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5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1369146" y="2704153"/>
            <a:ext cx="5239854" cy="21126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latin typeface="Times New Roman" panose="02020603050405020304" pitchFamily="18" charset="0"/>
                <a:ea typeface="Aptos" panose="020B0004020202020204" pitchFamily="34" charset="0"/>
              </a:rPr>
              <a:t>Respuesta</a:t>
            </a: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s-MX" sz="6600" dirty="0">
              <a:effectLst/>
              <a:latin typeface="Times New Roman" panose="02020603050405020304" pitchFamily="18" charset="0"/>
              <a:ea typeface="Aptos" panose="020B0004020202020204" pitchFamily="34" charset="0"/>
            </a:endParaRPr>
          </a:p>
        </p:txBody>
      </p:sp>
      <p:sp>
        <p:nvSpPr>
          <p:cNvPr id="2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269240" y="6468141"/>
            <a:ext cx="7018020" cy="21126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Aptos" panose="020B0004020202020204" pitchFamily="34" charset="0"/>
              </a:rPr>
              <a:t> a. Zacarias </a:t>
            </a: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latin typeface="Times New Roman" panose="02020603050405020304" pitchFamily="18" charset="0"/>
                <a:ea typeface="Aptos" panose="020B0004020202020204" pitchFamily="34" charset="0"/>
              </a:rPr>
              <a:t>Zacarias 9:9</a:t>
            </a:r>
            <a:endParaRPr lang="es-MX" sz="6600" dirty="0">
              <a:effectLst/>
              <a:latin typeface="Times New Roman" panose="02020603050405020304" pitchFamily="18" charset="0"/>
              <a:ea typeface="Aptos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4611648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E21EC4E7-0245-777D-184E-612BC3176A0B}"/>
              </a:ext>
            </a:extLst>
          </p:cNvPr>
          <p:cNvSpPr txBox="1"/>
          <p:nvPr/>
        </p:nvSpPr>
        <p:spPr>
          <a:xfrm>
            <a:off x="283594" y="552249"/>
            <a:ext cx="7272906" cy="60939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r>
              <a:rPr lang="es-MX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9.   A cuantas personas se le apareció Jesus </a:t>
            </a:r>
            <a:r>
              <a:rPr lang="es-MX" sz="66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despues</a:t>
            </a:r>
            <a:r>
              <a:rPr lang="es-MX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de resucitar según 1 Corintios 15?</a:t>
            </a: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</a:t>
            </a:r>
            <a:endParaRPr lang="es-MX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201331505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>
          <a:extLst>
            <a:ext uri="{FF2B5EF4-FFF2-40B4-BE49-F238E27FC236}">
              <a16:creationId xmlns:a16="http://schemas.microsoft.com/office/drawing/2014/main" id="{947E8BAD-7CEC-34EC-ECAB-98708704CA9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4430B08A-12F0-CEFC-EE5F-2673676AAE5D}"/>
              </a:ext>
            </a:extLst>
          </p:cNvPr>
          <p:cNvSpPr txBox="1"/>
          <p:nvPr/>
        </p:nvSpPr>
        <p:spPr>
          <a:xfrm>
            <a:off x="283594" y="552249"/>
            <a:ext cx="7272906" cy="81253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1143000" indent="-1143000">
              <a:buAutoNum type="alphaLcPeriod"/>
            </a:pP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Mas de 300 personas</a:t>
            </a:r>
          </a:p>
          <a:p>
            <a:pPr marL="1143000" indent="-1143000">
              <a:buAutoNum type="alphaLcPeriod"/>
            </a:pP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Mas de 500 personas</a:t>
            </a:r>
          </a:p>
          <a:p>
            <a:pPr marL="1143000" indent="-1143000">
              <a:buAutoNum type="alphaLcPeriod"/>
            </a:pP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Mas de 700 personas</a:t>
            </a:r>
          </a:p>
          <a:p>
            <a:pPr marL="1143000" indent="-1143000">
              <a:buAutoNum type="alphaLcPeriod"/>
            </a:pP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Mas de 1000 personas </a:t>
            </a:r>
            <a:endParaRPr lang="es-MX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253740568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4C6FF"/>
        </a:solidFill>
        <a:effectLst/>
      </p:bgPr>
    </p:bg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134;p14">
            <a:extLst>
              <a:ext uri="{FF2B5EF4-FFF2-40B4-BE49-F238E27FC236}">
                <a16:creationId xmlns:a16="http://schemas.microsoft.com/office/drawing/2014/main" id="{5631CF5E-D728-712C-C0C6-B04020713101}"/>
              </a:ext>
            </a:extLst>
          </p:cNvPr>
          <p:cNvSpPr/>
          <p:nvPr/>
        </p:nvSpPr>
        <p:spPr>
          <a:xfrm rot="-5400000">
            <a:off x="480064" y="-1280160"/>
            <a:ext cx="7018018" cy="8846817"/>
          </a:xfrm>
          <a:custGeom>
            <a:avLst/>
            <a:gdLst/>
            <a:ahLst/>
            <a:cxnLst/>
            <a:rect l="l" t="t" r="r" b="b"/>
            <a:pathLst>
              <a:path w="5228306" h="3688332" extrusionOk="0">
                <a:moveTo>
                  <a:pt x="0" y="0"/>
                </a:moveTo>
                <a:lnTo>
                  <a:pt x="5228306" y="0"/>
                </a:lnTo>
                <a:lnTo>
                  <a:pt x="5228306" y="3688332"/>
                </a:lnTo>
                <a:lnTo>
                  <a:pt x="0" y="3688332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5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1369146" y="2704153"/>
            <a:ext cx="5239854" cy="21126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latin typeface="Times New Roman" panose="02020603050405020304" pitchFamily="18" charset="0"/>
                <a:ea typeface="Aptos" panose="020B0004020202020204" pitchFamily="34" charset="0"/>
              </a:rPr>
              <a:t>Respuesta</a:t>
            </a: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s-MX" sz="6600" dirty="0">
              <a:effectLst/>
              <a:latin typeface="Times New Roman" panose="02020603050405020304" pitchFamily="18" charset="0"/>
              <a:ea typeface="Aptos" panose="020B0004020202020204" pitchFamily="34" charset="0"/>
            </a:endParaRPr>
          </a:p>
        </p:txBody>
      </p:sp>
      <p:sp>
        <p:nvSpPr>
          <p:cNvPr id="2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269240" y="6468141"/>
            <a:ext cx="7018020" cy="31689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highlight>
                  <a:srgbClr val="FFFF00"/>
                </a:highlight>
                <a:latin typeface="Times New Roman" panose="02020603050405020304" pitchFamily="18" charset="0"/>
                <a:ea typeface="Aptos" panose="020B0004020202020204" pitchFamily="34" charset="0"/>
              </a:rPr>
              <a:t> b. Mas de 500 personas </a:t>
            </a: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latin typeface="Times New Roman" panose="02020603050405020304" pitchFamily="18" charset="0"/>
                <a:ea typeface="Aptos" panose="020B0004020202020204" pitchFamily="34" charset="0"/>
              </a:rPr>
              <a:t>1 Corintios 15:6</a:t>
            </a:r>
          </a:p>
        </p:txBody>
      </p:sp>
    </p:spTree>
    <p:extLst>
      <p:ext uri="{BB962C8B-B14F-4D97-AF65-F5344CB8AC3E}">
        <p14:creationId xmlns:p14="http://schemas.microsoft.com/office/powerpoint/2010/main" val="311762405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E21EC4E7-0245-777D-184E-612BC3176A0B}"/>
              </a:ext>
            </a:extLst>
          </p:cNvPr>
          <p:cNvSpPr txBox="1"/>
          <p:nvPr/>
        </p:nvSpPr>
        <p:spPr>
          <a:xfrm>
            <a:off x="283594" y="640816"/>
            <a:ext cx="7272906" cy="30469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r>
              <a:rPr lang="es-MX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10.   Cuantos anos vivió Noemi y sus hijos en </a:t>
            </a:r>
            <a:r>
              <a:rPr lang="es-MX" sz="66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Moab</a:t>
            </a:r>
            <a:r>
              <a:rPr lang="es-MX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?</a:t>
            </a: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</a:t>
            </a:r>
            <a:endParaRPr lang="es-MX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25364444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>
          <a:extLst>
            <a:ext uri="{FF2B5EF4-FFF2-40B4-BE49-F238E27FC236}">
              <a16:creationId xmlns:a16="http://schemas.microsoft.com/office/drawing/2014/main" id="{29AB7BE0-A5C3-BC26-612E-7AEBF5AD53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735F883D-FCC8-8CA0-6C58-BA0CAD623524}"/>
              </a:ext>
            </a:extLst>
          </p:cNvPr>
          <p:cNvSpPr txBox="1"/>
          <p:nvPr/>
        </p:nvSpPr>
        <p:spPr>
          <a:xfrm>
            <a:off x="283594" y="552249"/>
            <a:ext cx="7272906" cy="44319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1143000" indent="-1143000">
              <a:buAutoNum type="alphaLcPeriod"/>
            </a:pPr>
            <a:r>
              <a:rPr lang="en-US" sz="72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Felipe</a:t>
            </a:r>
          </a:p>
          <a:p>
            <a:pPr marL="1143000" indent="-1143000">
              <a:buAutoNum type="alphaLcPeriod"/>
            </a:pPr>
            <a:r>
              <a:rPr lang="en-US" sz="72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Simon</a:t>
            </a:r>
          </a:p>
          <a:p>
            <a:pPr marL="1143000" indent="-1143000">
              <a:buAutoNum type="alphaLcPeriod"/>
            </a:pPr>
            <a:r>
              <a:rPr lang="en-US" sz="72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Agabo</a:t>
            </a:r>
            <a:endParaRPr lang="en-US" sz="7200" b="1" kern="1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  <a:p>
            <a:pPr marL="1143000" indent="-1143000">
              <a:buAutoNum type="alphaLcPeriod"/>
            </a:pPr>
            <a:r>
              <a:rPr lang="en-US" sz="72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Ezequiel </a:t>
            </a:r>
            <a:endParaRPr lang="es-MX" sz="4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977190005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>
          <a:extLst>
            <a:ext uri="{FF2B5EF4-FFF2-40B4-BE49-F238E27FC236}">
              <a16:creationId xmlns:a16="http://schemas.microsoft.com/office/drawing/2014/main" id="{EA53A66A-67B1-C672-D33D-8200F5E5240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80F72CA1-16B2-A8FD-9825-C64E4DD9D22B}"/>
              </a:ext>
            </a:extLst>
          </p:cNvPr>
          <p:cNvSpPr txBox="1"/>
          <p:nvPr/>
        </p:nvSpPr>
        <p:spPr>
          <a:xfrm>
            <a:off x="283594" y="640816"/>
            <a:ext cx="7272906" cy="4062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1143000" indent="-1143000">
              <a:buAutoNum type="alphaLcPeriod"/>
            </a:pP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5 </a:t>
            </a:r>
            <a:r>
              <a:rPr lang="es-MX" sz="6600" b="1" kern="100" noProof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años</a:t>
            </a:r>
          </a:p>
          <a:p>
            <a:pPr marL="1143000" indent="-1143000">
              <a:buAutoNum type="alphaLcPeriod"/>
            </a:pPr>
            <a:r>
              <a:rPr lang="es-MX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10 </a:t>
            </a:r>
            <a:r>
              <a:rPr lang="es-MX" sz="6600" b="1" kern="100" noProof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años</a:t>
            </a:r>
            <a:endParaRPr lang="es-MX" sz="6600" b="1" kern="1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  <a:p>
            <a:pPr marL="1143000" indent="-1143000">
              <a:buAutoNum type="alphaLcPeriod"/>
            </a:pPr>
            <a:r>
              <a:rPr lang="es-MX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15 </a:t>
            </a:r>
            <a:r>
              <a:rPr lang="es-MX" sz="6600" b="1" kern="100" noProof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años</a:t>
            </a:r>
          </a:p>
          <a:p>
            <a:pPr marL="1143000" indent="-1143000">
              <a:buAutoNum type="alphaLcPeriod"/>
            </a:pPr>
            <a:r>
              <a:rPr lang="es-MX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20 </a:t>
            </a:r>
            <a:r>
              <a:rPr lang="es-MX" sz="6600" b="1" kern="100" noProof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años</a:t>
            </a: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</a:t>
            </a:r>
            <a:endParaRPr lang="es-MX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3812860748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4C6FF"/>
        </a:solidFill>
        <a:effectLst/>
      </p:bgPr>
    </p:bg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134;p14">
            <a:extLst>
              <a:ext uri="{FF2B5EF4-FFF2-40B4-BE49-F238E27FC236}">
                <a16:creationId xmlns:a16="http://schemas.microsoft.com/office/drawing/2014/main" id="{5631CF5E-D728-712C-C0C6-B04020713101}"/>
              </a:ext>
            </a:extLst>
          </p:cNvPr>
          <p:cNvSpPr/>
          <p:nvPr/>
        </p:nvSpPr>
        <p:spPr>
          <a:xfrm rot="-5400000">
            <a:off x="480064" y="-1280160"/>
            <a:ext cx="7018018" cy="8846817"/>
          </a:xfrm>
          <a:custGeom>
            <a:avLst/>
            <a:gdLst/>
            <a:ahLst/>
            <a:cxnLst/>
            <a:rect l="l" t="t" r="r" b="b"/>
            <a:pathLst>
              <a:path w="5228306" h="3688332" extrusionOk="0">
                <a:moveTo>
                  <a:pt x="0" y="0"/>
                </a:moveTo>
                <a:lnTo>
                  <a:pt x="5228306" y="0"/>
                </a:lnTo>
                <a:lnTo>
                  <a:pt x="5228306" y="3688332"/>
                </a:lnTo>
                <a:lnTo>
                  <a:pt x="0" y="3688332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5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1369146" y="2704153"/>
            <a:ext cx="5239854" cy="21126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latin typeface="Times New Roman" panose="02020603050405020304" pitchFamily="18" charset="0"/>
                <a:ea typeface="Aptos" panose="020B0004020202020204" pitchFamily="34" charset="0"/>
              </a:rPr>
              <a:t>Respuesta</a:t>
            </a: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s-MX" sz="6600" dirty="0">
              <a:effectLst/>
              <a:latin typeface="Times New Roman" panose="02020603050405020304" pitchFamily="18" charset="0"/>
              <a:ea typeface="Aptos" panose="020B0004020202020204" pitchFamily="34" charset="0"/>
            </a:endParaRPr>
          </a:p>
        </p:txBody>
      </p:sp>
      <p:sp>
        <p:nvSpPr>
          <p:cNvPr id="2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269240" y="6468141"/>
            <a:ext cx="7018020" cy="19205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highlight>
                  <a:srgbClr val="FFFF00"/>
                </a:highlight>
                <a:latin typeface="Times New Roman" panose="02020603050405020304" pitchFamily="18" charset="0"/>
                <a:ea typeface="Aptos" panose="020B0004020202020204" pitchFamily="34" charset="0"/>
              </a:rPr>
              <a:t>b. 10 </a:t>
            </a:r>
            <a:r>
              <a:rPr lang="es-MX" sz="6600" b="1" kern="100" noProof="0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años</a:t>
            </a:r>
            <a:r>
              <a:rPr lang="es-MX" sz="6600" dirty="0">
                <a:highlight>
                  <a:srgbClr val="FFFF00"/>
                </a:highlight>
                <a:latin typeface="Times New Roman" panose="02020603050405020304" pitchFamily="18" charset="0"/>
                <a:ea typeface="Aptos" panose="020B0004020202020204" pitchFamily="34" charset="0"/>
              </a:rPr>
              <a:t>    </a:t>
            </a:r>
            <a:endParaRPr lang="es-MX" sz="6600" dirty="0">
              <a:effectLst/>
              <a:highlight>
                <a:srgbClr val="FFFF00"/>
              </a:highlight>
              <a:latin typeface="Times New Roman" panose="02020603050405020304" pitchFamily="18" charset="0"/>
              <a:ea typeface="Aptos" panose="020B0004020202020204" pitchFamily="34" charset="0"/>
            </a:endParaRP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5400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Rut 1:4</a:t>
            </a:r>
          </a:p>
        </p:txBody>
      </p:sp>
    </p:spTree>
    <p:extLst>
      <p:ext uri="{BB962C8B-B14F-4D97-AF65-F5344CB8AC3E}">
        <p14:creationId xmlns:p14="http://schemas.microsoft.com/office/powerpoint/2010/main" val="4023179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4C6FF"/>
        </a:solidFill>
        <a:effectLst/>
      </p:bgPr>
    </p:bg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134;p14">
            <a:extLst>
              <a:ext uri="{FF2B5EF4-FFF2-40B4-BE49-F238E27FC236}">
                <a16:creationId xmlns:a16="http://schemas.microsoft.com/office/drawing/2014/main" id="{5631CF5E-D728-712C-C0C6-B04020713101}"/>
              </a:ext>
            </a:extLst>
          </p:cNvPr>
          <p:cNvSpPr/>
          <p:nvPr/>
        </p:nvSpPr>
        <p:spPr>
          <a:xfrm rot="-5400000">
            <a:off x="480064" y="-1280160"/>
            <a:ext cx="7018018" cy="8846817"/>
          </a:xfrm>
          <a:custGeom>
            <a:avLst/>
            <a:gdLst/>
            <a:ahLst/>
            <a:cxnLst/>
            <a:rect l="l" t="t" r="r" b="b"/>
            <a:pathLst>
              <a:path w="5228306" h="3688332" extrusionOk="0">
                <a:moveTo>
                  <a:pt x="0" y="0"/>
                </a:moveTo>
                <a:lnTo>
                  <a:pt x="5228306" y="0"/>
                </a:lnTo>
                <a:lnTo>
                  <a:pt x="5228306" y="3688332"/>
                </a:lnTo>
                <a:lnTo>
                  <a:pt x="0" y="3688332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5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1369146" y="2704153"/>
            <a:ext cx="5239854" cy="21126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latin typeface="Times New Roman" panose="02020603050405020304" pitchFamily="18" charset="0"/>
                <a:ea typeface="Aptos" panose="020B0004020202020204" pitchFamily="34" charset="0"/>
              </a:rPr>
              <a:t>Respuesta</a:t>
            </a: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s-MX" sz="6600" dirty="0">
              <a:effectLst/>
              <a:latin typeface="Times New Roman" panose="02020603050405020304" pitchFamily="18" charset="0"/>
              <a:ea typeface="Aptos" panose="020B0004020202020204" pitchFamily="34" charset="0"/>
            </a:endParaRPr>
          </a:p>
        </p:txBody>
      </p:sp>
      <p:sp>
        <p:nvSpPr>
          <p:cNvPr id="2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269240" y="6705784"/>
            <a:ext cx="7018020" cy="31689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 </a:t>
            </a:r>
            <a:endParaRPr lang="es-MX" sz="6600" dirty="0">
              <a:highlight>
                <a:srgbClr val="FFFF00"/>
              </a:highlight>
              <a:latin typeface="Times New Roman" panose="02020603050405020304" pitchFamily="18" charset="0"/>
              <a:ea typeface="Aptos" panose="020B0004020202020204" pitchFamily="34" charset="0"/>
            </a:endParaRP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c. </a:t>
            </a:r>
            <a:r>
              <a:rPr lang="es-MX" sz="66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Agab</a:t>
            </a:r>
            <a:r>
              <a:rPr lang="es-MX" sz="6600" dirty="0" err="1">
                <a:latin typeface="Times New Roman" panose="02020603050405020304" pitchFamily="18" charset="0"/>
                <a:ea typeface="Aptos" panose="020B0004020202020204" pitchFamily="34" charset="0"/>
              </a:rPr>
              <a:t>o</a:t>
            </a:r>
            <a:endParaRPr lang="es-MX" sz="6600" dirty="0">
              <a:latin typeface="Times New Roman" panose="02020603050405020304" pitchFamily="18" charset="0"/>
              <a:ea typeface="Aptos" panose="020B0004020202020204" pitchFamily="34" charset="0"/>
            </a:endParaRP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Hechos</a:t>
            </a:r>
            <a:r>
              <a:rPr lang="es-MX" sz="6600" dirty="0">
                <a:latin typeface="Times New Roman" panose="02020603050405020304" pitchFamily="18" charset="0"/>
                <a:ea typeface="Aptos" panose="020B0004020202020204" pitchFamily="34" charset="0"/>
              </a:rPr>
              <a:t> 21:10</a:t>
            </a:r>
            <a:endParaRPr lang="es-MX" sz="6600" dirty="0">
              <a:effectLst/>
              <a:latin typeface="Times New Roman" panose="02020603050405020304" pitchFamily="18" charset="0"/>
              <a:ea typeface="Aptos" panose="020B0004020202020204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E21EC4E7-0245-777D-184E-612BC3176A0B}"/>
              </a:ext>
            </a:extLst>
          </p:cNvPr>
          <p:cNvSpPr txBox="1"/>
          <p:nvPr/>
        </p:nvSpPr>
        <p:spPr>
          <a:xfrm>
            <a:off x="283594" y="552249"/>
            <a:ext cx="7272906" cy="22159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r>
              <a:rPr lang="es-ES" sz="72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2.   A que edad </a:t>
            </a:r>
            <a:r>
              <a:rPr lang="es-ES" sz="72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mjurio</a:t>
            </a:r>
            <a:r>
              <a:rPr lang="es-ES" sz="72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</a:t>
            </a:r>
            <a:r>
              <a:rPr lang="es-ES" sz="72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Josue</a:t>
            </a:r>
            <a:r>
              <a:rPr lang="es-ES" sz="72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?	</a:t>
            </a:r>
            <a:r>
              <a:rPr lang="en-US" sz="72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</a:t>
            </a:r>
            <a:endParaRPr lang="es-MX" sz="4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35788839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>
          <a:extLst>
            <a:ext uri="{FF2B5EF4-FFF2-40B4-BE49-F238E27FC236}">
              <a16:creationId xmlns:a16="http://schemas.microsoft.com/office/drawing/2014/main" id="{C5D92DA1-8139-571C-6FEC-339A5A65AF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17447E45-DF1A-C67C-284C-74FC3E924232}"/>
              </a:ext>
            </a:extLst>
          </p:cNvPr>
          <p:cNvSpPr txBox="1"/>
          <p:nvPr/>
        </p:nvSpPr>
        <p:spPr>
          <a:xfrm>
            <a:off x="283594" y="552249"/>
            <a:ext cx="7272906" cy="44319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1143000" indent="-1143000">
              <a:buAutoNum type="alphaLcPeriod"/>
            </a:pPr>
            <a:r>
              <a:rPr lang="en-US" sz="72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120 </a:t>
            </a:r>
            <a:r>
              <a:rPr lang="es-MX" sz="7200" b="1" kern="100" noProof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años</a:t>
            </a:r>
          </a:p>
          <a:p>
            <a:pPr marL="1143000" indent="-1143000">
              <a:buAutoNum type="alphaLcPeriod"/>
            </a:pPr>
            <a:r>
              <a:rPr lang="en-US" sz="72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110 </a:t>
            </a:r>
            <a:r>
              <a:rPr lang="es-MX" sz="7200" b="1" kern="100" noProof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años</a:t>
            </a:r>
            <a:endParaRPr lang="en-US" sz="7200" b="1" kern="1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  <a:p>
            <a:pPr marL="1143000" indent="-1143000">
              <a:buAutoNum type="alphaLcPeriod"/>
            </a:pPr>
            <a:r>
              <a:rPr lang="en-US" sz="72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100 </a:t>
            </a:r>
            <a:r>
              <a:rPr lang="es-MX" sz="7200" b="1" kern="100" noProof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años</a:t>
            </a:r>
            <a:endParaRPr lang="en-US" sz="7200" b="1" kern="1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  <a:p>
            <a:pPr marL="1143000" indent="-1143000">
              <a:buAutoNum type="alphaLcPeriod"/>
            </a:pPr>
            <a:r>
              <a:rPr lang="en-US" sz="72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90 </a:t>
            </a:r>
            <a:r>
              <a:rPr lang="es-MX" sz="7200" b="1" kern="100" noProof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años</a:t>
            </a:r>
            <a:r>
              <a:rPr lang="en-US" sz="72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</a:t>
            </a:r>
            <a:endParaRPr lang="es-MX" sz="4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10957596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4C6FF"/>
        </a:solidFill>
        <a:effectLst/>
      </p:bgPr>
    </p:bg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134;p14">
            <a:extLst>
              <a:ext uri="{FF2B5EF4-FFF2-40B4-BE49-F238E27FC236}">
                <a16:creationId xmlns:a16="http://schemas.microsoft.com/office/drawing/2014/main" id="{5631CF5E-D728-712C-C0C6-B04020713101}"/>
              </a:ext>
            </a:extLst>
          </p:cNvPr>
          <p:cNvSpPr/>
          <p:nvPr/>
        </p:nvSpPr>
        <p:spPr>
          <a:xfrm rot="-5400000">
            <a:off x="480064" y="-1280160"/>
            <a:ext cx="7018018" cy="8846817"/>
          </a:xfrm>
          <a:custGeom>
            <a:avLst/>
            <a:gdLst/>
            <a:ahLst/>
            <a:cxnLst/>
            <a:rect l="l" t="t" r="r" b="b"/>
            <a:pathLst>
              <a:path w="5228306" h="3688332" extrusionOk="0">
                <a:moveTo>
                  <a:pt x="0" y="0"/>
                </a:moveTo>
                <a:lnTo>
                  <a:pt x="5228306" y="0"/>
                </a:lnTo>
                <a:lnTo>
                  <a:pt x="5228306" y="3688332"/>
                </a:lnTo>
                <a:lnTo>
                  <a:pt x="0" y="3688332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5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1369146" y="2704153"/>
            <a:ext cx="5239854" cy="21126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latin typeface="Times New Roman" panose="02020603050405020304" pitchFamily="18" charset="0"/>
                <a:ea typeface="Aptos" panose="020B0004020202020204" pitchFamily="34" charset="0"/>
              </a:rPr>
              <a:t>Respuesta</a:t>
            </a: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s-MX" sz="6600" dirty="0">
              <a:effectLst/>
              <a:latin typeface="Times New Roman" panose="02020603050405020304" pitchFamily="18" charset="0"/>
              <a:ea typeface="Aptos" panose="020B0004020202020204" pitchFamily="34" charset="0"/>
            </a:endParaRPr>
          </a:p>
        </p:txBody>
      </p:sp>
      <p:sp>
        <p:nvSpPr>
          <p:cNvPr id="2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480063" y="5678407"/>
            <a:ext cx="7018020" cy="31689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 </a:t>
            </a:r>
            <a:endParaRPr lang="es-MX" sz="6600" dirty="0">
              <a:effectLst/>
              <a:highlight>
                <a:srgbClr val="FFFF00"/>
              </a:highlight>
              <a:latin typeface="Times New Roman" panose="02020603050405020304" pitchFamily="18" charset="0"/>
              <a:ea typeface="Aptos" panose="020B0004020202020204" pitchFamily="34" charset="0"/>
            </a:endParaRP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highlight>
                  <a:srgbClr val="FFFF00"/>
                </a:highlight>
                <a:latin typeface="Times New Roman" panose="02020603050405020304" pitchFamily="18" charset="0"/>
                <a:ea typeface="Aptos" panose="020B0004020202020204" pitchFamily="34" charset="0"/>
              </a:rPr>
              <a:t>b. 110 anos </a:t>
            </a: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 err="1">
                <a:latin typeface="Times New Roman" panose="02020603050405020304" pitchFamily="18" charset="0"/>
                <a:ea typeface="Aptos" panose="020B0004020202020204" pitchFamily="34" charset="0"/>
              </a:rPr>
              <a:t>Juces</a:t>
            </a:r>
            <a:r>
              <a:rPr lang="es-MX" sz="6600" dirty="0">
                <a:latin typeface="Times New Roman" panose="02020603050405020304" pitchFamily="18" charset="0"/>
                <a:ea typeface="Aptos" panose="020B0004020202020204" pitchFamily="34" charset="0"/>
              </a:rPr>
              <a:t> 2:8</a:t>
            </a:r>
          </a:p>
        </p:txBody>
      </p:sp>
    </p:spTree>
    <p:extLst>
      <p:ext uri="{BB962C8B-B14F-4D97-AF65-F5344CB8AC3E}">
        <p14:creationId xmlns:p14="http://schemas.microsoft.com/office/powerpoint/2010/main" val="12884737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E21EC4E7-0245-777D-184E-612BC3176A0B}"/>
              </a:ext>
            </a:extLst>
          </p:cNvPr>
          <p:cNvSpPr txBox="1"/>
          <p:nvPr/>
        </p:nvSpPr>
        <p:spPr>
          <a:xfrm>
            <a:off x="283594" y="552249"/>
            <a:ext cx="7272906" cy="4062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r>
              <a:rPr lang="es-E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3.	 En que ciudad fue dejado Tito para establecer ancianos ?</a:t>
            </a: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</a:t>
            </a:r>
            <a:endParaRPr lang="es-MX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38846268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>
          <a:extLst>
            <a:ext uri="{FF2B5EF4-FFF2-40B4-BE49-F238E27FC236}">
              <a16:creationId xmlns:a16="http://schemas.microsoft.com/office/drawing/2014/main" id="{97ADA420-C31E-B84C-C98D-FF6B38A184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C1BDD284-C652-C639-AB9A-C4E70514FD14}"/>
              </a:ext>
            </a:extLst>
          </p:cNvPr>
          <p:cNvSpPr txBox="1"/>
          <p:nvPr/>
        </p:nvSpPr>
        <p:spPr>
          <a:xfrm>
            <a:off x="283594" y="552249"/>
            <a:ext cx="7272906" cy="461664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1143000" indent="-1143000">
              <a:buAutoNum type="alphaLcPeriod"/>
            </a:pPr>
            <a:r>
              <a:rPr lang="es-E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Creta</a:t>
            </a:r>
          </a:p>
          <a:p>
            <a:pPr marL="1143000" indent="-1143000">
              <a:buAutoNum type="alphaLcPeriod"/>
            </a:pPr>
            <a:r>
              <a:rPr lang="es-E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Roma</a:t>
            </a:r>
          </a:p>
          <a:p>
            <a:pPr marL="1143000" indent="-1143000">
              <a:buAutoNum type="alphaLcPeriod"/>
            </a:pPr>
            <a:r>
              <a:rPr lang="es-E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Corinto</a:t>
            </a:r>
          </a:p>
          <a:p>
            <a:pPr marL="1143000" indent="-1143000">
              <a:buAutoNum type="alphaLcPeriod"/>
            </a:pPr>
            <a:r>
              <a:rPr lang="es-ES" sz="66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Efeso</a:t>
            </a:r>
            <a:r>
              <a:rPr lang="es-E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 </a:t>
            </a:r>
          </a:p>
          <a:p>
            <a:endParaRPr lang="es-MX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3723292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726</TotalTime>
  <Words>290</Words>
  <Application>Microsoft Office PowerPoint</Application>
  <PresentationFormat>Custom</PresentationFormat>
  <Paragraphs>83</Paragraphs>
  <Slides>31</Slides>
  <Notes>31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5" baseType="lpstr">
      <vt:lpstr>Times New Roman</vt:lpstr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Daniel Deida</dc:creator>
  <cp:lastModifiedBy>Daniel Deida</cp:lastModifiedBy>
  <cp:revision>41</cp:revision>
  <cp:lastPrinted>2024-07-12T01:28:02Z</cp:lastPrinted>
  <dcterms:modified xsi:type="dcterms:W3CDTF">2025-02-05T19:33:33Z</dcterms:modified>
</cp:coreProperties>
</file>