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
  </p:notesMasterIdLst>
  <p:sldIdLst>
    <p:sldId id="268" r:id="rId2"/>
    <p:sldId id="266" r:id="rId3"/>
    <p:sldId id="256" r:id="rId4"/>
    <p:sldId id="267" r:id="rId5"/>
    <p:sldId id="263" r:id="rId6"/>
    <p:sldId id="269" r:id="rId7"/>
  </p:sldIdLst>
  <p:sldSz cx="7556500" cy="10693400"/>
  <p:notesSz cx="7010400" cy="9296400"/>
  <p:embeddedFontLst>
    <p:embeddedFont>
      <p:font typeface="Baskerville Old Face" panose="02020602080505020303" pitchFamily="18" charset="0"/>
      <p:regular r:id="rId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4" autoAdjust="0"/>
    <p:restoredTop sz="94660"/>
  </p:normalViewPr>
  <p:slideViewPr>
    <p:cSldViewPr snapToGrid="0">
      <p:cViewPr>
        <p:scale>
          <a:sx n="60" d="100"/>
          <a:sy n="60" d="100"/>
        </p:scale>
        <p:origin x="1926" y="-2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54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73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626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4386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3426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tallerdeoracionpersonal.blogspot.com/2012/05/oracion-dialogo-con-las-culturas.html" TargetMode="Externa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boosco.org/www/2020/04/24/marcos-16-15-20-anuncien-el-evangelio-fiesta-san-marcos/" TargetMode="External"/><Relationship Id="rId5" Type="http://schemas.openxmlformats.org/officeDocument/2006/relationships/image" Target="../media/image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pixabay.com/fr/vectors/bulle-de-dialogue-ballon-de-discours-145971/" TargetMode="External"/><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pixabay.com/fr/vectors/bulle-de-dialogue-ballon-de-discours-145971/" TargetMode="External"/><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10" name="Picture 9" descr="A person and person standing in a street&#10;&#10;Description automatically generated">
            <a:extLst>
              <a:ext uri="{FF2B5EF4-FFF2-40B4-BE49-F238E27FC236}">
                <a16:creationId xmlns:a16="http://schemas.microsoft.com/office/drawing/2014/main" id="{A3211A36-FED4-49A9-42E0-E6A76AB25ED0}"/>
              </a:ext>
            </a:extLst>
          </p:cNvPr>
          <p:cNvPicPr>
            <a:picLocks noChangeAspect="1"/>
          </p:cNvPicPr>
          <p:nvPr/>
        </p:nvPicPr>
        <p:blipFill>
          <a:blip r:embed="rId3"/>
          <a:stretch>
            <a:fillRect/>
          </a:stretch>
        </p:blipFill>
        <p:spPr>
          <a:xfrm>
            <a:off x="75498" y="2460124"/>
            <a:ext cx="7410436" cy="8233276"/>
          </a:xfrm>
          <a:prstGeom prst="rect">
            <a:avLst/>
          </a:prstGeom>
        </p:spPr>
      </p:pic>
      <p:sp>
        <p:nvSpPr>
          <p:cNvPr id="87" name="Google Shape;87;p13"/>
          <p:cNvSpPr/>
          <p:nvPr/>
        </p:nvSpPr>
        <p:spPr>
          <a:xfrm>
            <a:off x="48574" y="0"/>
            <a:ext cx="7323124" cy="10778072"/>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pic>
        <p:nvPicPr>
          <p:cNvPr id="5" name="Picture 4">
            <a:extLst>
              <a:ext uri="{FF2B5EF4-FFF2-40B4-BE49-F238E27FC236}">
                <a16:creationId xmlns:a16="http://schemas.microsoft.com/office/drawing/2014/main" id="{5BE18D93-F17F-6838-E036-0756A5A130ED}"/>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bwMode="auto">
          <a:xfrm>
            <a:off x="174624" y="123201"/>
            <a:ext cx="7235812" cy="2516785"/>
          </a:xfrm>
          <a:prstGeom prst="rect">
            <a:avLst/>
          </a:prstGeom>
          <a:solidFill>
            <a:schemeClr val="bg2">
              <a:lumMod val="40000"/>
              <a:lumOff val="60000"/>
            </a:schemeClr>
          </a:solidFill>
          <a:ln>
            <a:noFill/>
          </a:ln>
        </p:spPr>
      </p:pic>
      <p:sp>
        <p:nvSpPr>
          <p:cNvPr id="8" name="Google Shape;130;p14">
            <a:extLst>
              <a:ext uri="{FF2B5EF4-FFF2-40B4-BE49-F238E27FC236}">
                <a16:creationId xmlns:a16="http://schemas.microsoft.com/office/drawing/2014/main" id="{3000BFBB-6AB7-F645-5E03-D104FC2F07BE}"/>
              </a:ext>
            </a:extLst>
          </p:cNvPr>
          <p:cNvSpPr txBox="1"/>
          <p:nvPr/>
        </p:nvSpPr>
        <p:spPr>
          <a:xfrm>
            <a:off x="973198" y="145217"/>
            <a:ext cx="5938297" cy="737099"/>
          </a:xfrm>
          <a:prstGeom prst="rect">
            <a:avLst/>
          </a:prstGeom>
          <a:noFill/>
          <a:ln>
            <a:noFill/>
          </a:ln>
        </p:spPr>
        <p:txBody>
          <a:bodyPr spcFirstLastPara="1" wrap="square" lIns="50800" tIns="50800" rIns="50800" bIns="50800" anchor="ctr" anchorCtr="0">
            <a:noAutofit/>
          </a:bodyPr>
          <a:lstStyle/>
          <a:p>
            <a:pPr algn="ctr" rtl="0">
              <a:spcBef>
                <a:spcPts val="0"/>
              </a:spcBef>
              <a:spcAft>
                <a:spcPts val="0"/>
              </a:spcAft>
            </a:pPr>
            <a:r>
              <a:rPr lang="en-US" sz="2400" b="0" i="0" u="none" strike="noStrike" dirty="0">
                <a:solidFill>
                  <a:srgbClr val="000000"/>
                </a:solidFill>
                <a:effectLst/>
                <a:latin typeface="Times New Roman" panose="02020603050405020304" pitchFamily="18" charset="0"/>
              </a:rPr>
              <a:t> </a:t>
            </a:r>
            <a:r>
              <a:rPr lang="en-US" sz="3200" b="0" i="0" u="none" strike="noStrike" dirty="0">
                <a:solidFill>
                  <a:schemeClr val="tx1"/>
                </a:solidFill>
                <a:latin typeface="Baskerville Old Face" panose="02020602080505020303" pitchFamily="18" charset="0"/>
                <a:ea typeface="STXingkai" panose="020B0503020204020204" pitchFamily="2" charset="-122"/>
              </a:rPr>
              <a:t>DIALOGOS BIBLICOS POR EL</a:t>
            </a:r>
            <a:endParaRPr lang="en-US" sz="2400" b="0" i="0" u="none" strike="noStrike" dirty="0">
              <a:solidFill>
                <a:schemeClr val="tx1"/>
              </a:solidFill>
              <a:latin typeface="Baskerville Old Face" panose="02020602080505020303" pitchFamily="18" charset="0"/>
              <a:ea typeface="STXingkai" panose="020B0503020204020204" pitchFamily="2" charset="-122"/>
            </a:endParaRPr>
          </a:p>
        </p:txBody>
      </p:sp>
      <p:sp>
        <p:nvSpPr>
          <p:cNvPr id="9" name="Google Shape;129;p14">
            <a:extLst>
              <a:ext uri="{FF2B5EF4-FFF2-40B4-BE49-F238E27FC236}">
                <a16:creationId xmlns:a16="http://schemas.microsoft.com/office/drawing/2014/main" id="{4D181F2D-B992-57ED-2114-40DBC790E25D}"/>
              </a:ext>
            </a:extLst>
          </p:cNvPr>
          <p:cNvSpPr/>
          <p:nvPr/>
        </p:nvSpPr>
        <p:spPr>
          <a:xfrm>
            <a:off x="184936" y="2662004"/>
            <a:ext cx="7213685" cy="1799500"/>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MX" sz="1800" dirty="0">
                <a:latin typeface="Times New Roman" panose="02020603050405020304" pitchFamily="18" charset="0"/>
                <a:cs typeface="Times New Roman" panose="02020603050405020304" pitchFamily="18" charset="0"/>
              </a:rPr>
              <a:t>Bienvenido a la serie de Diálogos Bíblicos por el Dr. Deida. Las historias y enseñanzas bíblicas son mejores entendidas y aprendidas cuando están presentadas por medio de diálogos. En estos diálogos los personajes representan alguna característica distintiva  de las personas ordinarias. Así que nuestro objetivo es que los oyentes puedan aprender como la Verdad Bíblica se combina con la Vida práctica y ordinaria.</a:t>
            </a:r>
          </a:p>
        </p:txBody>
      </p:sp>
      <p:sp>
        <p:nvSpPr>
          <p:cNvPr id="6" name="Google Shape;89;p13">
            <a:extLst>
              <a:ext uri="{FF2B5EF4-FFF2-40B4-BE49-F238E27FC236}">
                <a16:creationId xmlns:a16="http://schemas.microsoft.com/office/drawing/2014/main" id="{89FF94C4-36E1-D598-D7E6-CD66BC3D462A}"/>
              </a:ext>
            </a:extLst>
          </p:cNvPr>
          <p:cNvSpPr/>
          <p:nvPr/>
        </p:nvSpPr>
        <p:spPr>
          <a:xfrm>
            <a:off x="157878" y="6841262"/>
            <a:ext cx="7323124" cy="3947819"/>
          </a:xfrm>
          <a:custGeom>
            <a:avLst/>
            <a:gdLst/>
            <a:ahLst/>
            <a:cxnLst/>
            <a:rect l="l" t="t" r="r" b="b"/>
            <a:pathLst>
              <a:path w="6864943" h="4842905" extrusionOk="0">
                <a:moveTo>
                  <a:pt x="0" y="0"/>
                </a:moveTo>
                <a:lnTo>
                  <a:pt x="6864944" y="0"/>
                </a:lnTo>
                <a:lnTo>
                  <a:pt x="6864944" y="4842906"/>
                </a:lnTo>
                <a:lnTo>
                  <a:pt x="0" y="4842906"/>
                </a:lnTo>
                <a:lnTo>
                  <a:pt x="0" y="0"/>
                </a:lnTo>
                <a:close/>
              </a:path>
            </a:pathLst>
          </a:custGeom>
          <a:blipFill rotWithShape="1">
            <a:blip r:embed="rId6">
              <a:alphaModFix/>
            </a:blip>
            <a:stretch>
              <a:fillRect/>
            </a:stretch>
          </a:blipFill>
          <a:ln>
            <a:noFill/>
          </a:ln>
        </p:spPr>
        <p:txBody>
          <a:bodyPr/>
          <a:lstStyle/>
          <a:p>
            <a:endParaRPr lang="en-US" dirty="0"/>
          </a:p>
        </p:txBody>
      </p:sp>
      <p:sp>
        <p:nvSpPr>
          <p:cNvPr id="7" name="Google Shape;130;p14">
            <a:extLst>
              <a:ext uri="{FF2B5EF4-FFF2-40B4-BE49-F238E27FC236}">
                <a16:creationId xmlns:a16="http://schemas.microsoft.com/office/drawing/2014/main" id="{6F19369F-CADB-BAEF-30E5-59504B9E7274}"/>
              </a:ext>
            </a:extLst>
          </p:cNvPr>
          <p:cNvSpPr txBox="1"/>
          <p:nvPr/>
        </p:nvSpPr>
        <p:spPr>
          <a:xfrm>
            <a:off x="1534260" y="7788872"/>
            <a:ext cx="4124325" cy="2107539"/>
          </a:xfrm>
          <a:prstGeom prst="rect">
            <a:avLst/>
          </a:prstGeom>
          <a:noFill/>
          <a:ln>
            <a:noFill/>
          </a:ln>
        </p:spPr>
        <p:txBody>
          <a:bodyPr spcFirstLastPara="1" wrap="square" lIns="50800" tIns="50800" rIns="50800" bIns="50800" anchor="ctr" anchorCtr="0">
            <a:noAutofit/>
          </a:bodyPr>
          <a:lstStyle/>
          <a:p>
            <a:pPr algn="ctr" rtl="0">
              <a:spcBef>
                <a:spcPts val="0"/>
              </a:spcBef>
              <a:spcAft>
                <a:spcPts val="0"/>
              </a:spcAft>
            </a:pPr>
            <a:r>
              <a:rPr lang="es-MX" sz="2800" dirty="0">
                <a:latin typeface="Times New Roman" panose="02020603050405020304" pitchFamily="18" charset="0"/>
              </a:rPr>
              <a:t>¿Estás listo para tu jornada del aprendizaje bíblico? Hoy veremos algunas razones para compartir las buenas nuevas</a:t>
            </a:r>
            <a:endParaRPr lang="es-MX" sz="2800" b="0" dirty="0">
              <a:effectLst/>
            </a:endParaRPr>
          </a:p>
        </p:txBody>
      </p:sp>
      <p:sp>
        <p:nvSpPr>
          <p:cNvPr id="3" name="TextBox 2">
            <a:extLst>
              <a:ext uri="{FF2B5EF4-FFF2-40B4-BE49-F238E27FC236}">
                <a16:creationId xmlns:a16="http://schemas.microsoft.com/office/drawing/2014/main" id="{3DA6ECAD-5B90-A3DA-F8C2-89F400650FC0}"/>
              </a:ext>
            </a:extLst>
          </p:cNvPr>
          <p:cNvSpPr txBox="1"/>
          <p:nvPr/>
        </p:nvSpPr>
        <p:spPr>
          <a:xfrm>
            <a:off x="2245895" y="2076178"/>
            <a:ext cx="4932731" cy="523220"/>
          </a:xfrm>
          <a:prstGeom prst="rect">
            <a:avLst/>
          </a:prstGeom>
          <a:noFill/>
        </p:spPr>
        <p:txBody>
          <a:bodyPr wrap="square">
            <a:spAutoFit/>
          </a:bodyPr>
          <a:lstStyle/>
          <a:p>
            <a:r>
              <a:rPr lang="en-US" sz="2800" b="0" i="0" u="none" strike="noStrike" dirty="0">
                <a:solidFill>
                  <a:schemeClr val="tx1"/>
                </a:solidFill>
                <a:latin typeface="Baskerville Old Face" panose="02020602080505020303" pitchFamily="18" charset="0"/>
                <a:ea typeface="STXingkai" panose="020B0503020204020204" pitchFamily="2" charset="-122"/>
              </a:rPr>
              <a:t>DR. DANIEL DEIDA</a:t>
            </a:r>
            <a:endParaRPr lang="en-US" dirty="0">
              <a:solidFill>
                <a:schemeClr val="tx1"/>
              </a:solidFill>
            </a:endParaRPr>
          </a:p>
        </p:txBody>
      </p:sp>
    </p:spTree>
    <p:extLst>
      <p:ext uri="{BB962C8B-B14F-4D97-AF65-F5344CB8AC3E}">
        <p14:creationId xmlns:p14="http://schemas.microsoft.com/office/powerpoint/2010/main" val="3668837696"/>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12" name="Picture 11">
            <a:extLst>
              <a:ext uri="{FF2B5EF4-FFF2-40B4-BE49-F238E27FC236}">
                <a16:creationId xmlns:a16="http://schemas.microsoft.com/office/drawing/2014/main" id="{F8DF7827-C76D-FEBF-CCA1-494CFC7208DD}"/>
              </a:ext>
            </a:extLst>
          </p:cNvPr>
          <p:cNvPicPr>
            <a:picLocks noChangeAspect="1"/>
          </p:cNvPicPr>
          <p:nvPr/>
        </p:nvPicPr>
        <p:blipFill rotWithShape="1">
          <a:blip r:embed="rId3"/>
          <a:srcRect l="12312" t="10926" r="21452" b="19285"/>
          <a:stretch/>
        </p:blipFill>
        <p:spPr>
          <a:xfrm>
            <a:off x="67521" y="5614737"/>
            <a:ext cx="7488979" cy="5146583"/>
          </a:xfrm>
          <a:prstGeom prst="rect">
            <a:avLst/>
          </a:prstGeom>
        </p:spPr>
      </p:pic>
      <p:sp>
        <p:nvSpPr>
          <p:cNvPr id="87" name="Google Shape;87;p13"/>
          <p:cNvSpPr/>
          <p:nvPr/>
        </p:nvSpPr>
        <p:spPr>
          <a:xfrm>
            <a:off x="35313" y="39412"/>
            <a:ext cx="7560000" cy="10721908"/>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93" name="Google Shape;93;p13"/>
          <p:cNvSpPr/>
          <p:nvPr/>
        </p:nvSpPr>
        <p:spPr>
          <a:xfrm>
            <a:off x="139500" y="2039937"/>
            <a:ext cx="3638750" cy="460057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endParaRPr lang="en-US"/>
          </a:p>
        </p:txBody>
      </p:sp>
      <p:sp>
        <p:nvSpPr>
          <p:cNvPr id="101" name="Google Shape;101;p13"/>
          <p:cNvSpPr/>
          <p:nvPr/>
        </p:nvSpPr>
        <p:spPr>
          <a:xfrm>
            <a:off x="3847519" y="2257664"/>
            <a:ext cx="3594842" cy="3357073"/>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pPr marL="0" marR="0">
              <a:spcBef>
                <a:spcPts val="0"/>
              </a:spcBef>
              <a:spcAft>
                <a:spcPts val="0"/>
              </a:spcAft>
            </a:pPr>
            <a:endParaRPr lang="es-MX"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¡Absolutamente, </a:t>
            </a:r>
            <a:r>
              <a:rPr lang="es-MX" sz="1800" kern="100" dirty="0">
                <a:latin typeface="Times New Roman" panose="02020603050405020304" pitchFamily="18" charset="0"/>
                <a:ea typeface="Aptos" panose="020B0004020202020204" pitchFamily="34" charset="0"/>
                <a:cs typeface="Times New Roman" panose="02020603050405020304" pitchFamily="18" charset="0"/>
              </a:rPr>
              <a:t>Nancy</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Y la cuestión es que las oportunidades para compartir las buenas nuevas están en todas partes. La gente anhela algo más profundo, algo real, y eso es una relación personal con Dios. La Biblia tiene mucho que decir acerca de esto.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4" name="Google Shape;104;p13"/>
          <p:cNvSpPr txBox="1"/>
          <p:nvPr/>
        </p:nvSpPr>
        <p:spPr>
          <a:xfrm>
            <a:off x="253507" y="2319693"/>
            <a:ext cx="3410735" cy="3077317"/>
          </a:xfrm>
          <a:prstGeom prst="rect">
            <a:avLst/>
          </a:prstGeom>
          <a:noFill/>
          <a:ln>
            <a:noFill/>
          </a:ln>
        </p:spPr>
        <p:txBody>
          <a:bodyPr spcFirstLastPara="1" wrap="square" lIns="0" tIns="0" rIns="0" bIns="0" anchor="t" anchorCtr="0">
            <a:spAutoFit/>
          </a:bodyPr>
          <a:lstStyle/>
          <a:p>
            <a:pPr>
              <a:lnSpc>
                <a:spcPct val="101001"/>
              </a:lnSpc>
            </a:pPr>
            <a:r>
              <a:rPr lang="es-ES" sz="1800" kern="100" dirty="0">
                <a:latin typeface="Times New Roman" panose="02020603050405020304" pitchFamily="18" charset="0"/>
                <a:ea typeface="Aptos" panose="020B0004020202020204" pitchFamily="34" charset="0"/>
                <a:cs typeface="Times New Roman" panose="02020603050405020304" pitchFamily="18" charset="0"/>
              </a:rPr>
              <a:t>¿</a:t>
            </a:r>
            <a:r>
              <a:rPr lang="es-MX" sz="1800" b="1" kern="100" dirty="0">
                <a:effectLst/>
                <a:latin typeface="Times New Roman" panose="02020603050405020304" pitchFamily="18" charset="0"/>
                <a:ea typeface="Aptos" panose="020B0004020202020204" pitchFamily="34" charset="0"/>
                <a:cs typeface="Times New Roman" panose="02020603050405020304" pitchFamily="18" charset="0"/>
              </a:rPr>
              <a:t>Sabes</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 después de llegar a conocer a Cristo como nuestro Salvador y Señor, realmente no hay nada más emocionante o significativo que compartir el evangelio con los demás. Quiero decir, ya no se trata solo de nosotros, ¿verdad? Podemos ayudar a cambiar el mundo llevando a nuestra familia, amigos e incluso a nuestros compañeros de trabajo a Jesús.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BE18D93-F17F-6838-E036-0756A5A130ED}"/>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b="25301"/>
          <a:stretch/>
        </p:blipFill>
        <p:spPr bwMode="auto">
          <a:xfrm>
            <a:off x="145469" y="0"/>
            <a:ext cx="7404100" cy="2039937"/>
          </a:xfrm>
          <a:prstGeom prst="rect">
            <a:avLst/>
          </a:prstGeom>
          <a:noFill/>
          <a:ln>
            <a:noFill/>
          </a:ln>
        </p:spPr>
      </p:pic>
      <p:sp>
        <p:nvSpPr>
          <p:cNvPr id="9" name="Google Shape;129;p14">
            <a:extLst>
              <a:ext uri="{FF2B5EF4-FFF2-40B4-BE49-F238E27FC236}">
                <a16:creationId xmlns:a16="http://schemas.microsoft.com/office/drawing/2014/main" id="{4D181F2D-B992-57ED-2114-40DBC790E25D}"/>
              </a:ext>
            </a:extLst>
          </p:cNvPr>
          <p:cNvSpPr/>
          <p:nvPr/>
        </p:nvSpPr>
        <p:spPr>
          <a:xfrm>
            <a:off x="0" y="8914373"/>
            <a:ext cx="7488979" cy="1384813"/>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Después de conocer a Cristo como Salvador y Señor no hay una experiencia más emocionante y más valiosa espiritualmente que la aventura de compartir el evangelio de Cristo a otros. Usted puede ayudar a cambiar su mundo, llevando a su familia, a sus amigos y a sus compañeros a Jesucristo.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03054007"/>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12" name="Picture 11">
            <a:extLst>
              <a:ext uri="{FF2B5EF4-FFF2-40B4-BE49-F238E27FC236}">
                <a16:creationId xmlns:a16="http://schemas.microsoft.com/office/drawing/2014/main" id="{1E78FE17-B164-F9C7-5EF6-5A40D4B35769}"/>
              </a:ext>
            </a:extLst>
          </p:cNvPr>
          <p:cNvPicPr>
            <a:picLocks noChangeAspect="1"/>
          </p:cNvPicPr>
          <p:nvPr/>
        </p:nvPicPr>
        <p:blipFill rotWithShape="1">
          <a:blip r:embed="rId3"/>
          <a:srcRect l="26703" t="11325" b="63013"/>
          <a:stretch/>
        </p:blipFill>
        <p:spPr>
          <a:xfrm>
            <a:off x="-3500" y="118005"/>
            <a:ext cx="7560000" cy="2093495"/>
          </a:xfrm>
          <a:prstGeom prst="rect">
            <a:avLst/>
          </a:prstGeom>
        </p:spPr>
      </p:pic>
      <p:pic>
        <p:nvPicPr>
          <p:cNvPr id="21" name="Picture 20">
            <a:extLst>
              <a:ext uri="{FF2B5EF4-FFF2-40B4-BE49-F238E27FC236}">
                <a16:creationId xmlns:a16="http://schemas.microsoft.com/office/drawing/2014/main" id="{ECE0B7BA-8CDC-C073-EEDB-B8818C51FEDC}"/>
              </a:ext>
            </a:extLst>
          </p:cNvPr>
          <p:cNvPicPr>
            <a:picLocks noChangeAspect="1"/>
          </p:cNvPicPr>
          <p:nvPr/>
        </p:nvPicPr>
        <p:blipFill>
          <a:blip r:embed="rId4"/>
          <a:srcRect/>
          <a:stretch/>
        </p:blipFill>
        <p:spPr>
          <a:xfrm>
            <a:off x="0" y="2159420"/>
            <a:ext cx="7556500" cy="8571321"/>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white speech bubble with a black background&#10;&#10;Description automatically generated">
            <a:extLst>
              <a:ext uri="{FF2B5EF4-FFF2-40B4-BE49-F238E27FC236}">
                <a16:creationId xmlns:a16="http://schemas.microsoft.com/office/drawing/2014/main" id="{77B0FE91-BEFB-94D3-7870-F98E16C5B21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bwMode="auto">
          <a:xfrm>
            <a:off x="88620" y="222315"/>
            <a:ext cx="6400254" cy="3913131"/>
          </a:xfrm>
          <a:prstGeom prst="rect">
            <a:avLst/>
          </a:prstGeom>
          <a:ln>
            <a:noFill/>
          </a:ln>
          <a:extLst>
            <a:ext uri="{53640926-AAD7-44D8-BBD7-CCE9431645EC}">
              <a14:shadowObscured xmlns:a14="http://schemas.microsoft.com/office/drawing/2010/main"/>
            </a:ext>
          </a:extLst>
        </p:spPr>
      </p:pic>
      <p:sp>
        <p:nvSpPr>
          <p:cNvPr id="6" name="Google Shape;101;p13">
            <a:extLst>
              <a:ext uri="{FF2B5EF4-FFF2-40B4-BE49-F238E27FC236}">
                <a16:creationId xmlns:a16="http://schemas.microsoft.com/office/drawing/2014/main" id="{7D0300F4-D2B9-3EB7-5A58-14EF3362455A}"/>
              </a:ext>
            </a:extLst>
          </p:cNvPr>
          <p:cNvSpPr/>
          <p:nvPr/>
        </p:nvSpPr>
        <p:spPr>
          <a:xfrm>
            <a:off x="1081016" y="6608945"/>
            <a:ext cx="5878042" cy="272159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n-US"/>
          </a:p>
        </p:txBody>
      </p:sp>
      <p:sp>
        <p:nvSpPr>
          <p:cNvPr id="8" name="Google Shape;95;p13"/>
          <p:cNvSpPr txBox="1"/>
          <p:nvPr/>
        </p:nvSpPr>
        <p:spPr>
          <a:xfrm>
            <a:off x="1314420" y="6798137"/>
            <a:ext cx="5411233" cy="1592744"/>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Exactamente, </a:t>
            </a:r>
            <a:r>
              <a:rPr lang="es-MX" sz="1800" kern="100" dirty="0">
                <a:latin typeface="Times New Roman" panose="02020603050405020304" pitchFamily="18" charset="0"/>
                <a:ea typeface="Aptos" panose="020B0004020202020204" pitchFamily="34" charset="0"/>
                <a:cs typeface="Times New Roman" panose="02020603050405020304" pitchFamily="18" charset="0"/>
              </a:rPr>
              <a:t>Jacobo</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Y por eso tenemos que ser proactivos. Dios desea la salvación de todos. 2 Pedro 3:9 nos recuerda que el Señor es paciente, no quiere que nadie perezca, sino que todos se arrepientan. Es un mensaje muy poderoso: el amor de Dios es para todos.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Google Shape;95;p13">
            <a:extLst>
              <a:ext uri="{FF2B5EF4-FFF2-40B4-BE49-F238E27FC236}">
                <a16:creationId xmlns:a16="http://schemas.microsoft.com/office/drawing/2014/main" id="{C401130D-AF25-5E8E-C6FC-8D33D3FCC6D6}"/>
              </a:ext>
            </a:extLst>
          </p:cNvPr>
          <p:cNvSpPr txBox="1"/>
          <p:nvPr/>
        </p:nvSpPr>
        <p:spPr>
          <a:xfrm>
            <a:off x="514350" y="466908"/>
            <a:ext cx="5327269" cy="2229841"/>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Tienes razón, Sonia. La Biblia es clara en que necesitamos compartir porque, sin Cristo, las personas están perdidas. ¿Recuerdas lo que Jesús dijo en Lucas 19:10? "El Hijo del Hombre vino a buscar y a salvar a los perdidos". Y en Jacobo 14:6, Él dice: "Yo soy el camino, la verdad y la vida. Nadie viene al Padre sino por mí". ¡No podemos ignorar eso!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83"/>
        <p:cNvGrpSpPr/>
        <p:nvPr/>
      </p:nvGrpSpPr>
      <p:grpSpPr>
        <a:xfrm>
          <a:off x="0" y="0"/>
          <a:ext cx="0" cy="0"/>
          <a:chOff x="0" y="0"/>
          <a:chExt cx="0" cy="0"/>
        </a:xfrm>
      </p:grpSpPr>
      <p:pic>
        <p:nvPicPr>
          <p:cNvPr id="4" name="Picture 3">
            <a:extLst>
              <a:ext uri="{FF2B5EF4-FFF2-40B4-BE49-F238E27FC236}">
                <a16:creationId xmlns:a16="http://schemas.microsoft.com/office/drawing/2014/main" id="{C4F7D9E9-A661-6A83-81FD-740E4D2479A0}"/>
              </a:ext>
            </a:extLst>
          </p:cNvPr>
          <p:cNvPicPr>
            <a:picLocks noChangeAspect="1"/>
          </p:cNvPicPr>
          <p:nvPr/>
        </p:nvPicPr>
        <p:blipFill rotWithShape="1">
          <a:blip r:embed="rId3"/>
          <a:srcRect b="82371"/>
          <a:stretch/>
        </p:blipFill>
        <p:spPr>
          <a:xfrm>
            <a:off x="39921" y="78805"/>
            <a:ext cx="7556500" cy="3159045"/>
          </a:xfrm>
          <a:prstGeom prst="rect">
            <a:avLst/>
          </a:prstGeom>
        </p:spPr>
      </p:pic>
      <p:pic>
        <p:nvPicPr>
          <p:cNvPr id="24" name="Picture 23">
            <a:extLst>
              <a:ext uri="{FF2B5EF4-FFF2-40B4-BE49-F238E27FC236}">
                <a16:creationId xmlns:a16="http://schemas.microsoft.com/office/drawing/2014/main" id="{334E0932-D685-D7CB-E2BF-BCB04EC3CB1D}"/>
              </a:ext>
            </a:extLst>
          </p:cNvPr>
          <p:cNvPicPr>
            <a:picLocks noChangeAspect="1"/>
          </p:cNvPicPr>
          <p:nvPr/>
        </p:nvPicPr>
        <p:blipFill>
          <a:blip r:embed="rId4"/>
          <a:srcRect/>
          <a:stretch/>
        </p:blipFill>
        <p:spPr>
          <a:xfrm>
            <a:off x="-3500" y="3425058"/>
            <a:ext cx="7556499" cy="7576561"/>
          </a:xfrm>
          <a:prstGeom prst="rect">
            <a:avLst/>
          </a:prstGeom>
        </p:spPr>
      </p:pic>
      <p:pic>
        <p:nvPicPr>
          <p:cNvPr id="2" name="Picture 1">
            <a:extLst>
              <a:ext uri="{FF2B5EF4-FFF2-40B4-BE49-F238E27FC236}">
                <a16:creationId xmlns:a16="http://schemas.microsoft.com/office/drawing/2014/main" id="{42079448-F66F-3B95-B170-5B73360FC455}"/>
              </a:ext>
            </a:extLst>
          </p:cNvPr>
          <p:cNvPicPr>
            <a:picLocks noChangeAspect="1"/>
          </p:cNvPicPr>
          <p:nvPr/>
        </p:nvPicPr>
        <p:blipFill rotWithShape="1">
          <a:blip r:embed="rId5"/>
          <a:srcRect l="21408" r="30185"/>
          <a:stretch/>
        </p:blipFill>
        <p:spPr>
          <a:xfrm>
            <a:off x="5082102" y="136755"/>
            <a:ext cx="2474398" cy="4467169"/>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white speech bubble with a black background&#10;&#10;Description automatically generated">
            <a:extLst>
              <a:ext uri="{FF2B5EF4-FFF2-40B4-BE49-F238E27FC236}">
                <a16:creationId xmlns:a16="http://schemas.microsoft.com/office/drawing/2014/main" id="{77B0FE91-BEFB-94D3-7870-F98E16C5B21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a:off x="139288" y="195517"/>
            <a:ext cx="5553379" cy="3089344"/>
          </a:xfrm>
          <a:prstGeom prst="rect">
            <a:avLst/>
          </a:prstGeom>
          <a:ln>
            <a:noFill/>
          </a:ln>
          <a:extLst>
            <a:ext uri="{53640926-AAD7-44D8-BBD7-CCE9431645EC}">
              <a14:shadowObscured xmlns:a14="http://schemas.microsoft.com/office/drawing/2010/main"/>
            </a:ext>
          </a:extLst>
        </p:spPr>
      </p:pic>
      <p:sp>
        <p:nvSpPr>
          <p:cNvPr id="5" name="Google Shape;130;p14">
            <a:extLst>
              <a:ext uri="{FF2B5EF4-FFF2-40B4-BE49-F238E27FC236}">
                <a16:creationId xmlns:a16="http://schemas.microsoft.com/office/drawing/2014/main" id="{14378560-A5B9-5BB4-7FD8-254C4FEDA9E6}"/>
              </a:ext>
            </a:extLst>
          </p:cNvPr>
          <p:cNvSpPr txBox="1"/>
          <p:nvPr/>
        </p:nvSpPr>
        <p:spPr>
          <a:xfrm>
            <a:off x="496156" y="347887"/>
            <a:ext cx="4839641" cy="1735977"/>
          </a:xfrm>
          <a:prstGeom prst="rect">
            <a:avLst/>
          </a:prstGeom>
          <a:noFill/>
          <a:ln>
            <a:noFill/>
          </a:ln>
        </p:spPr>
        <p:txBody>
          <a:bodyPr spcFirstLastPara="1" wrap="square" lIns="50800" tIns="50800" rIns="50800" bIns="50800" anchor="ctr" anchorCtr="0">
            <a:no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Además, no se trata solo de deseo, es una orden. Jesús mismo nos mandó en Mateo 28:18-20 que fuéramos e hiciéramos discípulos a todas las naciones. No es opcional. Y en Juan 15:16, Él dice que Él nos escogió y nos designó para dar fruto, fruto que perdurará.  </a:t>
            </a:r>
            <a:endParaRPr lang="es-MX" sz="2000" dirty="0"/>
          </a:p>
        </p:txBody>
      </p:sp>
      <p:sp>
        <p:nvSpPr>
          <p:cNvPr id="6" name="Google Shape;101;p13">
            <a:extLst>
              <a:ext uri="{FF2B5EF4-FFF2-40B4-BE49-F238E27FC236}">
                <a16:creationId xmlns:a16="http://schemas.microsoft.com/office/drawing/2014/main" id="{7D0300F4-D2B9-3EB7-5A58-14EF3362455A}"/>
              </a:ext>
            </a:extLst>
          </p:cNvPr>
          <p:cNvSpPr/>
          <p:nvPr/>
        </p:nvSpPr>
        <p:spPr>
          <a:xfrm>
            <a:off x="183138" y="3237850"/>
            <a:ext cx="4542096" cy="2215753"/>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8">
              <a:alphaModFix/>
            </a:blip>
            <a:stretch>
              <a:fillRect/>
            </a:stretch>
          </a:blipFill>
          <a:ln>
            <a:noFill/>
          </a:ln>
        </p:spPr>
        <p:txBody>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¡Y qué privilegio! No solo se nos manda; Se nos confía esta misión. 2 Corintios 5:17-20 dice que somos embajadores de Cristo. Literalmente lo estamos representando a Él ante el mundo. Es una responsabilidad, pero también un gran honor.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s-MX" sz="1800" dirty="0">
                <a:latin typeface="Times New Roman" panose="02020603050405020304" pitchFamily="18" charset="0"/>
                <a:cs typeface="Times New Roman" panose="02020603050405020304" pitchFamily="18" charset="0"/>
              </a:rPr>
              <a:t>  </a:t>
            </a:r>
            <a:endParaRPr lang="es-MX" dirty="0">
              <a:latin typeface="Times New Roman" panose="02020603050405020304" pitchFamily="18" charset="0"/>
              <a:cs typeface="Times New Roman" panose="02020603050405020304" pitchFamily="18" charset="0"/>
            </a:endParaRPr>
          </a:p>
        </p:txBody>
      </p:sp>
      <p:sp>
        <p:nvSpPr>
          <p:cNvPr id="8" name="Google Shape;95;p13"/>
          <p:cNvSpPr txBox="1"/>
          <p:nvPr/>
        </p:nvSpPr>
        <p:spPr>
          <a:xfrm>
            <a:off x="209244" y="4939798"/>
            <a:ext cx="2706734" cy="318549"/>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p>
        </p:txBody>
      </p:sp>
      <p:sp>
        <p:nvSpPr>
          <p:cNvPr id="3" name="Google Shape;129;p14">
            <a:extLst>
              <a:ext uri="{FF2B5EF4-FFF2-40B4-BE49-F238E27FC236}">
                <a16:creationId xmlns:a16="http://schemas.microsoft.com/office/drawing/2014/main" id="{E293A1D0-3D2F-0DF1-4F3D-1A8FEDA79C18}"/>
              </a:ext>
            </a:extLst>
          </p:cNvPr>
          <p:cNvSpPr/>
          <p:nvPr/>
        </p:nvSpPr>
        <p:spPr>
          <a:xfrm>
            <a:off x="0" y="8914373"/>
            <a:ext cx="7488979" cy="1384813"/>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Y no lo olvidemos, no lo hacemos solos. Hechos 1:8 dice que recibiremos poder del Espíritu Santo para ser testigos en todas partes: en Jerusalén, Judea, Samaria y hasta los confines de la tierra. El Espíritu Santo nos da poder para compartir las buenas nuevas con valentía.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38796634"/>
      </p:ext>
    </p:extLst>
  </p:cSld>
  <p:clrMapOvr>
    <a:masterClrMapping/>
  </p:clrMapOvr>
  <mc:AlternateContent xmlns:mc="http://schemas.openxmlformats.org/markup-compatibility/2006" xmlns:p14="http://schemas.microsoft.com/office/powerpoint/2010/main">
    <mc:Choice Requires="p14">
      <p:transition spd="slow" p14:dur="2000" advTm="38383"/>
    </mc:Choice>
    <mc:Fallback xmlns="">
      <p:transition spd="slow" advTm="3838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23" name="Picture 22">
            <a:extLst>
              <a:ext uri="{FF2B5EF4-FFF2-40B4-BE49-F238E27FC236}">
                <a16:creationId xmlns:a16="http://schemas.microsoft.com/office/drawing/2014/main" id="{A21A9797-C6B4-899A-D6B3-286CA7E2D411}"/>
              </a:ext>
            </a:extLst>
          </p:cNvPr>
          <p:cNvPicPr>
            <a:picLocks noChangeAspect="1"/>
          </p:cNvPicPr>
          <p:nvPr/>
        </p:nvPicPr>
        <p:blipFill>
          <a:blip r:embed="rId3"/>
          <a:srcRect/>
          <a:stretch/>
        </p:blipFill>
        <p:spPr>
          <a:xfrm>
            <a:off x="0" y="3025591"/>
            <a:ext cx="7556500" cy="7556500"/>
          </a:xfrm>
          <a:prstGeom prst="rect">
            <a:avLst/>
          </a:prstGeom>
        </p:spPr>
      </p:pic>
      <p:grpSp>
        <p:nvGrpSpPr>
          <p:cNvPr id="86" name="Google Shape;86;p13"/>
          <p:cNvGrpSpPr/>
          <p:nvPr/>
        </p:nvGrpSpPr>
        <p:grpSpPr>
          <a:xfrm>
            <a:off x="-50729" y="-38757"/>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3" name="Google Shape;101;p13">
            <a:extLst>
              <a:ext uri="{FF2B5EF4-FFF2-40B4-BE49-F238E27FC236}">
                <a16:creationId xmlns:a16="http://schemas.microsoft.com/office/drawing/2014/main" id="{7038A62F-942C-2813-352F-4C5795A398DF}"/>
              </a:ext>
            </a:extLst>
          </p:cNvPr>
          <p:cNvSpPr/>
          <p:nvPr/>
        </p:nvSpPr>
        <p:spPr>
          <a:xfrm>
            <a:off x="99658" y="190500"/>
            <a:ext cx="3081691" cy="4738592"/>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endParaRPr lang="en-US"/>
          </a:p>
        </p:txBody>
      </p:sp>
      <p:sp>
        <p:nvSpPr>
          <p:cNvPr id="7" name="Google Shape;95;p13">
            <a:extLst>
              <a:ext uri="{FF2B5EF4-FFF2-40B4-BE49-F238E27FC236}">
                <a16:creationId xmlns:a16="http://schemas.microsoft.com/office/drawing/2014/main" id="{83809940-66ED-286D-D2D0-8C1CF8C4CA64}"/>
              </a:ext>
            </a:extLst>
          </p:cNvPr>
          <p:cNvSpPr txBox="1"/>
          <p:nvPr/>
        </p:nvSpPr>
        <p:spPr>
          <a:xfrm>
            <a:off x="239507" y="399153"/>
            <a:ext cx="2837069" cy="3185487"/>
          </a:xfrm>
          <a:prstGeom prst="rect">
            <a:avLst/>
          </a:prstGeom>
          <a:noFill/>
          <a:ln>
            <a:noFill/>
          </a:ln>
        </p:spPr>
        <p:txBody>
          <a:bodyPr spcFirstLastPara="1" wrap="square" lIns="0" tIns="0" rIns="0" bIns="0" anchor="t" anchorCtr="0">
            <a:spAutoFit/>
          </a:bodyPr>
          <a:lstStyle/>
          <a:p>
            <a:pPr>
              <a:lnSpc>
                <a:spcPct val="115000"/>
              </a:lnSpc>
            </a:pPr>
            <a:r>
              <a:rPr lang="es-MX" sz="1800" dirty="0">
                <a:effectLst/>
                <a:latin typeface="Times New Roman" panose="02020603050405020304" pitchFamily="18" charset="0"/>
                <a:ea typeface="Aptos" panose="020B0004020202020204" pitchFamily="34" charset="0"/>
              </a:rPr>
              <a:t>Sí, y es el amor de Cristo lo que nos impulsa. 1 Juan 4:19 dice que amamos porque Él nos amó primero. Pablo habla de cómo el amor de Cristo nos obliga en 2 Corintios 5:14-15. No es solo nuestro amor por Él, sino Su amor por nosotros lo que nos motiva a compartir Su mensaje.</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p>
        </p:txBody>
      </p:sp>
      <p:pic>
        <p:nvPicPr>
          <p:cNvPr id="20" name="Picture 19" descr="A white speech bubble with a black background&#10;&#10;Description automatically generated">
            <a:extLst>
              <a:ext uri="{FF2B5EF4-FFF2-40B4-BE49-F238E27FC236}">
                <a16:creationId xmlns:a16="http://schemas.microsoft.com/office/drawing/2014/main" id="{AF3A0ACC-B48C-716C-42B1-42BD79416560}"/>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bwMode="auto">
          <a:xfrm>
            <a:off x="3181349" y="190500"/>
            <a:ext cx="3985257" cy="4983079"/>
          </a:xfrm>
          <a:prstGeom prst="rect">
            <a:avLst/>
          </a:prstGeom>
          <a:ln>
            <a:noFill/>
          </a:ln>
          <a:extLst>
            <a:ext uri="{53640926-AAD7-44D8-BBD7-CCE9431645EC}">
              <a14:shadowObscured xmlns:a14="http://schemas.microsoft.com/office/drawing/2010/main"/>
            </a:ext>
          </a:extLst>
        </p:spPr>
      </p:pic>
      <p:sp>
        <p:nvSpPr>
          <p:cNvPr id="21" name="Google Shape;130;p14">
            <a:extLst>
              <a:ext uri="{FF2B5EF4-FFF2-40B4-BE49-F238E27FC236}">
                <a16:creationId xmlns:a16="http://schemas.microsoft.com/office/drawing/2014/main" id="{B37819C7-B7DF-64FA-D9AB-BEF27BA4B225}"/>
              </a:ext>
            </a:extLst>
          </p:cNvPr>
          <p:cNvSpPr txBox="1"/>
          <p:nvPr/>
        </p:nvSpPr>
        <p:spPr>
          <a:xfrm>
            <a:off x="3529263" y="537292"/>
            <a:ext cx="2951748" cy="2799466"/>
          </a:xfrm>
          <a:prstGeom prst="rect">
            <a:avLst/>
          </a:prstGeom>
          <a:noFill/>
          <a:ln>
            <a:noFill/>
          </a:ln>
        </p:spPr>
        <p:txBody>
          <a:bodyPr spcFirstLastPara="1" wrap="square" lIns="50800" tIns="50800" rIns="50800" bIns="50800" anchor="ctr" anchorCtr="0">
            <a:no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Y al hacerlo, crecemos espiritualmente. Gálatas 6:7 nos recuerda que lo que sembramos, también cosecharemos. Si sembramos el evangelio, veremos su fruto. Y Jesús mismo dijo en Mateo 13:12 que al que tiene, se le dará más.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129;p14">
            <a:extLst>
              <a:ext uri="{FF2B5EF4-FFF2-40B4-BE49-F238E27FC236}">
                <a16:creationId xmlns:a16="http://schemas.microsoft.com/office/drawing/2014/main" id="{33FA0977-A206-0595-52C2-F2DACB005683}"/>
              </a:ext>
            </a:extLst>
          </p:cNvPr>
          <p:cNvSpPr/>
          <p:nvPr/>
        </p:nvSpPr>
        <p:spPr>
          <a:xfrm>
            <a:off x="-15219" y="9140419"/>
            <a:ext cx="7488979" cy="1015690"/>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Es muy cierto. Cuando nos damos cuenta de todo lo que Cristo ha hecho por nosotros, es imposible no querer que otros experimenten ese mismo amor y perdón. No hay otra alternativa que compartir.</a:t>
            </a:r>
            <a:r>
              <a:rPr lang="es-MX" sz="1800" kern="100" dirty="0">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latin typeface="Times New Roman" panose="02020603050405020304" pitchFamily="18" charset="0"/>
                <a:ea typeface="Aptos" panose="020B0004020202020204" pitchFamily="34" charset="0"/>
                <a:cs typeface="Times New Roman" panose="02020603050405020304" pitchFamily="18" charset="0"/>
              </a:rPr>
              <a:t> </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87583597"/>
      </p:ext>
    </p:extLst>
  </p:cSld>
  <p:clrMapOvr>
    <a:masterClrMapping/>
  </p:clrMapOvr>
  <mc:AlternateContent xmlns:mc="http://schemas.openxmlformats.org/markup-compatibility/2006" xmlns:p14="http://schemas.microsoft.com/office/powerpoint/2010/main">
    <mc:Choice Requires="p14">
      <p:transition spd="slow" p14:dur="2000" advTm="15234"/>
    </mc:Choice>
    <mc:Fallback xmlns="">
      <p:transition spd="slow" advTm="1523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5" name="Picture 4">
            <a:extLst>
              <a:ext uri="{FF2B5EF4-FFF2-40B4-BE49-F238E27FC236}">
                <a16:creationId xmlns:a16="http://schemas.microsoft.com/office/drawing/2014/main" id="{65B530CD-196C-A387-AF87-B6FC6E1F6646}"/>
              </a:ext>
            </a:extLst>
          </p:cNvPr>
          <p:cNvPicPr>
            <a:picLocks noChangeAspect="1"/>
          </p:cNvPicPr>
          <p:nvPr/>
        </p:nvPicPr>
        <p:blipFill rotWithShape="1">
          <a:blip r:embed="rId3"/>
          <a:srcRect l="26703" t="11325" b="63013"/>
          <a:stretch/>
        </p:blipFill>
        <p:spPr>
          <a:xfrm>
            <a:off x="-3500" y="118005"/>
            <a:ext cx="7560000" cy="2962161"/>
          </a:xfrm>
          <a:prstGeom prst="rect">
            <a:avLst/>
          </a:prstGeom>
        </p:spPr>
      </p:pic>
      <p:pic>
        <p:nvPicPr>
          <p:cNvPr id="9" name="Picture 8">
            <a:extLst>
              <a:ext uri="{FF2B5EF4-FFF2-40B4-BE49-F238E27FC236}">
                <a16:creationId xmlns:a16="http://schemas.microsoft.com/office/drawing/2014/main" id="{5EDC7500-D187-30E3-04F2-464E2CD735B6}"/>
              </a:ext>
            </a:extLst>
          </p:cNvPr>
          <p:cNvPicPr>
            <a:picLocks noChangeAspect="1"/>
          </p:cNvPicPr>
          <p:nvPr/>
        </p:nvPicPr>
        <p:blipFill>
          <a:blip r:embed="rId4"/>
          <a:srcRect/>
          <a:stretch/>
        </p:blipFill>
        <p:spPr>
          <a:xfrm>
            <a:off x="54179" y="3080166"/>
            <a:ext cx="7556500" cy="7556500"/>
          </a:xfrm>
          <a:prstGeom prst="rect">
            <a:avLst/>
          </a:prstGeom>
        </p:spPr>
      </p:pic>
      <p:sp>
        <p:nvSpPr>
          <p:cNvPr id="15" name="Google Shape;89;p13">
            <a:extLst>
              <a:ext uri="{FF2B5EF4-FFF2-40B4-BE49-F238E27FC236}">
                <a16:creationId xmlns:a16="http://schemas.microsoft.com/office/drawing/2014/main" id="{D570E3B4-5FE9-D2AB-EE09-E947D6B925D3}"/>
              </a:ext>
            </a:extLst>
          </p:cNvPr>
          <p:cNvSpPr/>
          <p:nvPr/>
        </p:nvSpPr>
        <p:spPr>
          <a:xfrm>
            <a:off x="240274" y="7131463"/>
            <a:ext cx="7362336" cy="3566485"/>
          </a:xfrm>
          <a:custGeom>
            <a:avLst/>
            <a:gdLst/>
            <a:ahLst/>
            <a:cxnLst/>
            <a:rect l="l" t="t" r="r" b="b"/>
            <a:pathLst>
              <a:path w="6864943" h="4842905" extrusionOk="0">
                <a:moveTo>
                  <a:pt x="0" y="0"/>
                </a:moveTo>
                <a:lnTo>
                  <a:pt x="6864944" y="0"/>
                </a:lnTo>
                <a:lnTo>
                  <a:pt x="6864944" y="4842906"/>
                </a:lnTo>
                <a:lnTo>
                  <a:pt x="0" y="4842906"/>
                </a:lnTo>
                <a:lnTo>
                  <a:pt x="0" y="0"/>
                </a:lnTo>
                <a:close/>
              </a:path>
            </a:pathLst>
          </a:custGeom>
          <a:blipFill rotWithShape="1">
            <a:blip r:embed="rId5">
              <a:alphaModFix/>
            </a:blip>
            <a:stretch>
              <a:fillRect/>
            </a:stretch>
          </a:blipFill>
          <a:ln>
            <a:noFill/>
          </a:ln>
        </p:spPr>
        <p:txBody>
          <a:bodyPr/>
          <a:lstStyle/>
          <a:p>
            <a:endParaRPr lang="en-US" dirty="0"/>
          </a:p>
        </p:txBody>
      </p:sp>
      <p:sp>
        <p:nvSpPr>
          <p:cNvPr id="101" name="Google Shape;101;p13"/>
          <p:cNvSpPr/>
          <p:nvPr/>
        </p:nvSpPr>
        <p:spPr>
          <a:xfrm>
            <a:off x="3545305" y="1106905"/>
            <a:ext cx="3789226" cy="201913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pPr>
              <a:lnSpc>
                <a:spcPct val="107000"/>
              </a:lnSpc>
              <a:spcAft>
                <a:spcPts val="800"/>
              </a:spcAft>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Absolutamente, y todo comienza cuando estamos dispuestos a compartir. No perdamos las oportunidades que Dios pone ante nosotros.</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86" name="Google Shape;86;p13"/>
          <p:cNvGrpSpPr/>
          <p:nvPr/>
        </p:nvGrpSpPr>
        <p:grpSpPr>
          <a:xfrm>
            <a:off x="-50729" y="-38757"/>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3" name="Google Shape;101;p13">
            <a:extLst>
              <a:ext uri="{FF2B5EF4-FFF2-40B4-BE49-F238E27FC236}">
                <a16:creationId xmlns:a16="http://schemas.microsoft.com/office/drawing/2014/main" id="{7038A62F-942C-2813-352F-4C5795A398DF}"/>
              </a:ext>
            </a:extLst>
          </p:cNvPr>
          <p:cNvSpPr/>
          <p:nvPr/>
        </p:nvSpPr>
        <p:spPr>
          <a:xfrm>
            <a:off x="117195" y="2751025"/>
            <a:ext cx="3081691" cy="188065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a:p>
        </p:txBody>
      </p:sp>
      <p:sp>
        <p:nvSpPr>
          <p:cNvPr id="7" name="Google Shape;95;p13">
            <a:extLst>
              <a:ext uri="{FF2B5EF4-FFF2-40B4-BE49-F238E27FC236}">
                <a16:creationId xmlns:a16="http://schemas.microsoft.com/office/drawing/2014/main" id="{83809940-66ED-286D-D2D0-8C1CF8C4CA64}"/>
              </a:ext>
            </a:extLst>
          </p:cNvPr>
          <p:cNvSpPr txBox="1"/>
          <p:nvPr/>
        </p:nvSpPr>
        <p:spPr>
          <a:xfrm>
            <a:off x="221969" y="2847929"/>
            <a:ext cx="2837069" cy="1274195"/>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Entonces, crecemos, agradamos a Dios y traemos a otros a Su reino. ¿Qué podría ser más gratificante?</a:t>
            </a:r>
            <a:r>
              <a:rPr lang="es-MX" sz="1800" dirty="0">
                <a:effectLst/>
                <a:latin typeface="Times New Roman" panose="02020603050405020304" pitchFamily="18" charset="0"/>
                <a:ea typeface="Aptos" panose="020B0004020202020204" pitchFamily="34" charset="0"/>
              </a:rPr>
              <a:t>  </a:t>
            </a:r>
            <a:endParaRPr lang="es-MX"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14" name="Google Shape;130;p14">
            <a:extLst>
              <a:ext uri="{FF2B5EF4-FFF2-40B4-BE49-F238E27FC236}">
                <a16:creationId xmlns:a16="http://schemas.microsoft.com/office/drawing/2014/main" id="{51AC2825-A9BA-5A9A-5419-05852EE89F7C}"/>
              </a:ext>
            </a:extLst>
          </p:cNvPr>
          <p:cNvSpPr txBox="1"/>
          <p:nvPr/>
        </p:nvSpPr>
        <p:spPr>
          <a:xfrm>
            <a:off x="1465139" y="7736434"/>
            <a:ext cx="4124325" cy="2107539"/>
          </a:xfrm>
          <a:prstGeom prst="rect">
            <a:avLst/>
          </a:prstGeom>
          <a:noFill/>
          <a:ln>
            <a:noFill/>
          </a:ln>
        </p:spPr>
        <p:txBody>
          <a:bodyPr spcFirstLastPara="1" wrap="square" lIns="50800" tIns="50800" rIns="50800" bIns="50800" anchor="ctr" anchorCtr="0">
            <a:noAutofit/>
          </a:bodyPr>
          <a:lstStyle/>
          <a:p>
            <a:pPr algn="ctr" rtl="0">
              <a:spcBef>
                <a:spcPts val="0"/>
              </a:spcBef>
              <a:spcAft>
                <a:spcPts val="0"/>
              </a:spcAft>
            </a:pPr>
            <a:r>
              <a:rPr lang="en-US" sz="3200" b="0" i="0" u="none" strike="noStrike" dirty="0">
                <a:solidFill>
                  <a:srgbClr val="000000"/>
                </a:solidFill>
                <a:effectLst/>
                <a:latin typeface="Times New Roman" panose="02020603050405020304" pitchFamily="18" charset="0"/>
              </a:rPr>
              <a:t> </a:t>
            </a:r>
            <a:r>
              <a:rPr lang="en-US" sz="3200" dirty="0">
                <a:effectLst/>
                <a:latin typeface="Times New Roman" panose="02020603050405020304" pitchFamily="18" charset="0"/>
                <a:ea typeface="Aptos" panose="020B0004020202020204" pitchFamily="34" charset="0"/>
              </a:rPr>
              <a:t> </a:t>
            </a:r>
            <a:r>
              <a:rPr lang="es-MX" sz="3200" dirty="0">
                <a:effectLst/>
                <a:latin typeface="Times New Roman" panose="02020603050405020304" pitchFamily="18" charset="0"/>
                <a:ea typeface="Aptos" panose="020B0004020202020204" pitchFamily="34" charset="0"/>
              </a:rPr>
              <a:t>No se les olvide ver otros estudios en los Diálogos Bíblicos</a:t>
            </a:r>
          </a:p>
          <a:p>
            <a:pPr algn="ctr" rtl="0">
              <a:spcBef>
                <a:spcPts val="0"/>
              </a:spcBef>
              <a:spcAft>
                <a:spcPts val="0"/>
              </a:spcAft>
            </a:pPr>
            <a:r>
              <a:rPr lang="es-MX" sz="3200" dirty="0">
                <a:latin typeface="Times New Roman" panose="02020603050405020304" pitchFamily="18" charset="0"/>
                <a:ea typeface="Aptos" panose="020B0004020202020204" pitchFamily="34" charset="0"/>
              </a:rPr>
              <a:t>www.SangreNaz.com</a:t>
            </a:r>
            <a:r>
              <a:rPr lang="en-US" sz="3200" dirty="0">
                <a:effectLst/>
                <a:latin typeface="Times New Roman" panose="02020603050405020304" pitchFamily="18" charset="0"/>
                <a:ea typeface="Aptos" panose="020B0004020202020204" pitchFamily="34" charset="0"/>
              </a:rPr>
              <a:t> </a:t>
            </a:r>
            <a:endParaRPr lang="en-US" sz="3200" b="0" dirty="0">
              <a:effectLst/>
            </a:endParaRPr>
          </a:p>
        </p:txBody>
      </p:sp>
    </p:spTree>
    <p:extLst>
      <p:ext uri="{BB962C8B-B14F-4D97-AF65-F5344CB8AC3E}">
        <p14:creationId xmlns:p14="http://schemas.microsoft.com/office/powerpoint/2010/main" val="73537339"/>
      </p:ext>
    </p:extLst>
  </p:cSld>
  <p:clrMapOvr>
    <a:masterClrMapping/>
  </p:clrMapOvr>
  <mc:AlternateContent xmlns:mc="http://schemas.openxmlformats.org/markup-compatibility/2006" xmlns:p14="http://schemas.microsoft.com/office/powerpoint/2010/main">
    <mc:Choice Requires="p14">
      <p:transition spd="slow" p14:dur="2000" advTm="15234"/>
    </mc:Choice>
    <mc:Fallback xmlns="">
      <p:transition spd="slow" advTm="15234"/>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1834</TotalTime>
  <Words>771</Words>
  <Application>Microsoft Office PowerPoint</Application>
  <PresentationFormat>Custom</PresentationFormat>
  <Paragraphs>22</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Aptos</vt:lpstr>
      <vt:lpstr>Times New Roman</vt:lpstr>
      <vt:lpstr>Baskerville Old Face</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 Deida</dc:creator>
  <cp:lastModifiedBy>Daniel Deida</cp:lastModifiedBy>
  <cp:revision>70</cp:revision>
  <cp:lastPrinted>2024-08-22T01:15:00Z</cp:lastPrinted>
  <dcterms:modified xsi:type="dcterms:W3CDTF">2024-08-22T01:20:42Z</dcterms:modified>
</cp:coreProperties>
</file>