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79" r:id="rId2"/>
    <p:sldId id="266" r:id="rId3"/>
    <p:sldId id="256" r:id="rId4"/>
    <p:sldId id="275" r:id="rId5"/>
    <p:sldId id="280" r:id="rId6"/>
    <p:sldId id="263" r:id="rId7"/>
    <p:sldId id="281" r:id="rId8"/>
    <p:sldId id="283" r:id="rId9"/>
    <p:sldId id="284" r:id="rId10"/>
    <p:sldId id="285" r:id="rId11"/>
    <p:sldId id="282" r:id="rId12"/>
    <p:sldId id="286" r:id="rId13"/>
  </p:sldIdLst>
  <p:sldSz cx="7556500" cy="106934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4" autoAdjust="0"/>
    <p:restoredTop sz="94660"/>
  </p:normalViewPr>
  <p:slideViewPr>
    <p:cSldViewPr snapToGrid="0">
      <p:cViewPr>
        <p:scale>
          <a:sx n="80" d="100"/>
          <a:sy n="80" d="100"/>
        </p:scale>
        <p:origin x="1452" y="-24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9541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1D44B96B-22E2-501B-3AC8-13A1E0E30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74EF15EA-F7FB-B040-E674-9E5D6F10C9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7C663827-2602-46D2-C657-1785594CCF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0932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A6955640-AE66-DDE9-8EA1-25CD47A7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31111871-0DC8-AED8-9F3E-790AE96023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51BDFF7C-1871-911F-3584-BCBDFEEAAE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9377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C212236-D917-BE2D-D638-8C058ED9F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5C4E829C-CDE0-2BD6-B264-0C291B1F63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02BF9F93-D97C-9821-77CC-37FBF83C82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64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173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8342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E8D0F21C-2676-6536-5561-D6B3BC139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8A6F87E1-8327-EA59-D331-30B127F7DC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FCD433E3-6966-645E-94DA-7FFAB34F3A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3098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4386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98694D31-AC0B-0440-71B1-BA53B2F0A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847CB4A9-A5CE-374D-A070-70E68879E8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990610AD-A8FC-4DF3-ABA5-A86CB6DFA2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0491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7E7A3ECF-5311-D838-2B4A-2BC4466E4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AD05D702-A881-A063-40A0-B4DA80EF94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9FAC4801-0FE0-517C-A43C-82FB2AD054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621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1A130B33-92AD-AAE6-E42C-B60BBAE4C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1AFF9D56-4439-4A01-2530-F49742C470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79DA462A-B725-8DA5-48FE-02E0F65B03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2739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hyperlink" Target="https://pixabay.com/fr/vectors/bulle-de-dialogue-ballon-de-discours-145971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vectors/bulle-de-dialogue-ballon-de-discours-145971/" TargetMode="External"/><Relationship Id="rId3" Type="http://schemas.openxmlformats.org/officeDocument/2006/relationships/image" Target="../media/image2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vectors/bulle-de-dialogue-ballon-de-discours-145971/" TargetMode="External"/><Relationship Id="rId3" Type="http://schemas.openxmlformats.org/officeDocument/2006/relationships/image" Target="../media/image2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vectors/bulle-de-dialogue-ballon-de-discours-145971/" TargetMode="External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jpg"/><Relationship Id="rId7" Type="http://schemas.openxmlformats.org/officeDocument/2006/relationships/hyperlink" Target="https://pixabay.com/fr/vectors/bulle-de-dialogue-ballon-de-discours-145971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4.jpg"/><Relationship Id="rId7" Type="http://schemas.openxmlformats.org/officeDocument/2006/relationships/hyperlink" Target="https://pixabay.com/fr/vectors/bulle-de-dialogue-ballon-de-discours-145971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vectors/bulle-de-dialogue-ballon-de-discours-145971/" TargetMode="External"/><Relationship Id="rId3" Type="http://schemas.openxmlformats.org/officeDocument/2006/relationships/image" Target="../media/image8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vectors/bulle-de-dialogue-ballon-de-discours-145971/" TargetMode="External"/><Relationship Id="rId3" Type="http://schemas.openxmlformats.org/officeDocument/2006/relationships/image" Target="../media/image18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vectors/bulle-de-dialogue-ballon-de-discours-145971/" TargetMode="External"/><Relationship Id="rId3" Type="http://schemas.openxmlformats.org/officeDocument/2006/relationships/image" Target="../media/image20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7DA4C3-8042-C805-6827-E3CB3EA5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284" y="6112588"/>
            <a:ext cx="7507932" cy="4209804"/>
          </a:xfrm>
          <a:prstGeom prst="rect">
            <a:avLst/>
          </a:prstGeom>
        </p:spPr>
      </p:pic>
      <p:sp>
        <p:nvSpPr>
          <p:cNvPr id="9" name="Google Shape;129;p14">
            <a:extLst>
              <a:ext uri="{FF2B5EF4-FFF2-40B4-BE49-F238E27FC236}">
                <a16:creationId xmlns:a16="http://schemas.microsoft.com/office/drawing/2014/main" id="{4D181F2D-B992-57ED-2114-40DBC790E25D}"/>
              </a:ext>
            </a:extLst>
          </p:cNvPr>
          <p:cNvSpPr/>
          <p:nvPr/>
        </p:nvSpPr>
        <p:spPr>
          <a:xfrm>
            <a:off x="116684" y="4215814"/>
            <a:ext cx="7376635" cy="1525768"/>
          </a:xfrm>
          <a:custGeom>
            <a:avLst/>
            <a:gdLst/>
            <a:ahLst/>
            <a:cxnLst/>
            <a:rect l="l" t="t" r="r" b="b"/>
            <a:pathLst>
              <a:path w="1236797" h="950611" extrusionOk="0">
                <a:moveTo>
                  <a:pt x="0" y="0"/>
                </a:moveTo>
                <a:lnTo>
                  <a:pt x="1236797" y="0"/>
                </a:lnTo>
                <a:lnTo>
                  <a:pt x="1236797" y="950611"/>
                </a:lnTo>
                <a:lnTo>
                  <a:pt x="0" y="950611"/>
                </a:lnTo>
                <a:close/>
              </a:path>
            </a:pathLst>
          </a:custGeom>
          <a:solidFill>
            <a:srgbClr val="FFFFFF"/>
          </a:solidFill>
          <a:ln w="6667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s-MX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PESCA MILAGROSA</a:t>
            </a:r>
          </a:p>
          <a:p>
            <a:pPr algn="ctr"/>
            <a:r>
              <a:rPr lang="es-MX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Parte I</a:t>
            </a:r>
          </a:p>
        </p:txBody>
      </p:sp>
      <p:sp>
        <p:nvSpPr>
          <p:cNvPr id="7" name="Google Shape;130;p14">
            <a:extLst>
              <a:ext uri="{FF2B5EF4-FFF2-40B4-BE49-F238E27FC236}">
                <a16:creationId xmlns:a16="http://schemas.microsoft.com/office/drawing/2014/main" id="{6F19369F-CADB-BAEF-30E5-59504B9E7274}"/>
              </a:ext>
            </a:extLst>
          </p:cNvPr>
          <p:cNvSpPr txBox="1"/>
          <p:nvPr/>
        </p:nvSpPr>
        <p:spPr>
          <a:xfrm>
            <a:off x="393404" y="8825023"/>
            <a:ext cx="7022027" cy="137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MX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DIALOGOS BIBLICOS POR EL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800" b="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DR. DANIEL DEIDA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WWW.SANGERNAZ.COM</a:t>
            </a:r>
            <a:endParaRPr lang="es-MX" sz="2800" b="0" dirty="0"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1B5B7D-371E-18AA-BF87-5358ABE49C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6686" y="19479"/>
            <a:ext cx="7376635" cy="413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5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51"/>
    </mc:Choice>
    <mc:Fallback xmlns="">
      <p:transition spd="slow" advTm="6095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E8FA1CD6-4553-7EFA-4D27-B6AE78599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F976B7-FD72-9F4C-01BE-BA245466A6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7100370"/>
            <a:ext cx="7485858" cy="3593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65F10-76DA-0D91-BAB1-2DC42F8B39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17" r="4717"/>
          <a:stretch/>
        </p:blipFill>
        <p:spPr>
          <a:xfrm>
            <a:off x="-36315" y="0"/>
            <a:ext cx="7556500" cy="3427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947968-B58D-85D9-E8D2-93F13971B5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568" r="8568"/>
          <a:stretch/>
        </p:blipFill>
        <p:spPr>
          <a:xfrm>
            <a:off x="-23417" y="3444874"/>
            <a:ext cx="7579915" cy="3722245"/>
          </a:xfrm>
          <a:prstGeom prst="rect">
            <a:avLst/>
          </a:prstGeom>
        </p:spPr>
      </p:pic>
      <p:pic>
        <p:nvPicPr>
          <p:cNvPr id="20" name="Picture 19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F16F3C58-5DBE-FDAD-5EF2-285B1BACE8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 bwMode="auto">
          <a:xfrm rot="5400000">
            <a:off x="3865417" y="-1575070"/>
            <a:ext cx="2060865" cy="5353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Google Shape;130;p14">
            <a:extLst>
              <a:ext uri="{FF2B5EF4-FFF2-40B4-BE49-F238E27FC236}">
                <a16:creationId xmlns:a16="http://schemas.microsoft.com/office/drawing/2014/main" id="{87F5F1E7-16D3-DB24-E55C-26FC0042C6B5}"/>
              </a:ext>
            </a:extLst>
          </p:cNvPr>
          <p:cNvSpPr txBox="1"/>
          <p:nvPr/>
        </p:nvSpPr>
        <p:spPr>
          <a:xfrm>
            <a:off x="4141905" y="-21821"/>
            <a:ext cx="3067050" cy="201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Amén a eso. Debemos estar listos para lo que Dios nos pida, y dejar que Él guíe nuestros pasos. Al final, Él es quien trae los peces a la red.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385F18DE-BC82-E435-602C-DF7BEFEBBA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 bwMode="auto">
          <a:xfrm rot="5400000">
            <a:off x="4651231" y="5888269"/>
            <a:ext cx="1497698" cy="4171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Google Shape;130;p14">
            <a:extLst>
              <a:ext uri="{FF2B5EF4-FFF2-40B4-BE49-F238E27FC236}">
                <a16:creationId xmlns:a16="http://schemas.microsoft.com/office/drawing/2014/main" id="{1D4AB8E6-5DAB-E278-52AD-4F7AB08A0A19}"/>
              </a:ext>
            </a:extLst>
          </p:cNvPr>
          <p:cNvSpPr txBox="1"/>
          <p:nvPr/>
        </p:nvSpPr>
        <p:spPr>
          <a:xfrm>
            <a:off x="4895849" y="7269560"/>
            <a:ext cx="2495551" cy="1596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Sí, y también de nuestra disposición a obedecer, incluso cuando parece imposible.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F8EB9089-9BBE-C4C1-F6CF-E2754509F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 bwMode="auto">
          <a:xfrm rot="5400000">
            <a:off x="3894598" y="1343525"/>
            <a:ext cx="1500909" cy="5750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Google Shape;130;p14">
            <a:extLst>
              <a:ext uri="{FF2B5EF4-FFF2-40B4-BE49-F238E27FC236}">
                <a16:creationId xmlns:a16="http://schemas.microsoft.com/office/drawing/2014/main" id="{1AC9CF77-D89E-C696-8119-94BE6CC61D80}"/>
              </a:ext>
            </a:extLst>
          </p:cNvPr>
          <p:cNvSpPr txBox="1"/>
          <p:nvPr/>
        </p:nvSpPr>
        <p:spPr>
          <a:xfrm>
            <a:off x="3959012" y="3511325"/>
            <a:ext cx="3067050" cy="1216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¡Así es. La pesca milagrosa no depende solo de nuestras habilidades, sino de nuestra fe en la guía de Jesús. 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242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34"/>
    </mc:Choice>
    <mc:Fallback>
      <p:transition spd="slow" advTm="1523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F30A5397-D11B-AE4C-CCB9-6FA384044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2FEB24-5F50-609B-F2DD-DB526D26E3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927" b="17927"/>
          <a:stretch/>
        </p:blipFill>
        <p:spPr>
          <a:xfrm>
            <a:off x="-27114" y="3570648"/>
            <a:ext cx="7560000" cy="3433450"/>
          </a:xfrm>
          <a:prstGeom prst="rect">
            <a:avLst/>
          </a:prstGeom>
        </p:spPr>
      </p:pic>
      <p:pic>
        <p:nvPicPr>
          <p:cNvPr id="2" name="Picture 1" descr="A person in a yellow shirt&#10;&#10;Description automatically generated">
            <a:extLst>
              <a:ext uri="{FF2B5EF4-FFF2-40B4-BE49-F238E27FC236}">
                <a16:creationId xmlns:a16="http://schemas.microsoft.com/office/drawing/2014/main" id="{C5DA7057-CBC4-381A-1CB6-6200790F4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4" y="0"/>
            <a:ext cx="7496572" cy="36107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263C69-F7CE-CEFD-6864-58EF47F742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182" b="10182"/>
          <a:stretch/>
        </p:blipFill>
        <p:spPr>
          <a:xfrm>
            <a:off x="-47230" y="7004098"/>
            <a:ext cx="7556500" cy="3722245"/>
          </a:xfrm>
          <a:prstGeom prst="rect">
            <a:avLst/>
          </a:prstGeom>
        </p:spPr>
      </p:pic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3EE5A02C-44A4-2F0E-5273-3751730EBB7B}"/>
              </a:ext>
            </a:extLst>
          </p:cNvPr>
          <p:cNvSpPr/>
          <p:nvPr/>
        </p:nvSpPr>
        <p:spPr>
          <a:xfrm rot="10800000">
            <a:off x="3397917" y="5834220"/>
            <a:ext cx="3207420" cy="1347154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ADC46778-DDC4-EEB2-804B-34E574608913}"/>
              </a:ext>
            </a:extLst>
          </p:cNvPr>
          <p:cNvSpPr txBox="1"/>
          <p:nvPr/>
        </p:nvSpPr>
        <p:spPr>
          <a:xfrm>
            <a:off x="3619134" y="6083705"/>
            <a:ext cx="2865887" cy="955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dirty="0">
                <a:latin typeface="Times New Roman" panose="02020603050405020304" pitchFamily="18" charset="0"/>
                <a:ea typeface="Aptos" panose="020B0004020202020204" pitchFamily="34" charset="0"/>
              </a:rPr>
              <a:t>Acuérdate Dios te ama y nosotros también,  Iglesia del Nazareno de Sanger</a:t>
            </a:r>
            <a:endParaRPr lang="es-MX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6AF7A3FB-EB49-5E4C-7E6B-BF91AC5E2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 rot="5400000">
            <a:off x="4865498" y="-515666"/>
            <a:ext cx="1237836" cy="4172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Google Shape;130;p14">
            <a:extLst>
              <a:ext uri="{FF2B5EF4-FFF2-40B4-BE49-F238E27FC236}">
                <a16:creationId xmlns:a16="http://schemas.microsoft.com/office/drawing/2014/main" id="{BD0E7BE4-772B-B31A-C25D-4530891951AD}"/>
              </a:ext>
            </a:extLst>
          </p:cNvPr>
          <p:cNvSpPr txBox="1"/>
          <p:nvPr/>
        </p:nvSpPr>
        <p:spPr>
          <a:xfrm>
            <a:off x="4827670" y="993481"/>
            <a:ext cx="2284952" cy="108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/>
            <a:r>
              <a:rPr lang="es-MX" sz="1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Puedes buscarnos en el Facebook bajo </a:t>
            </a:r>
          </a:p>
          <a:p>
            <a:pPr algn="ctr"/>
            <a:r>
              <a:rPr lang="es-MX" sz="1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Sanger </a:t>
            </a:r>
            <a:r>
              <a:rPr lang="es-MX" sz="1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Naz</a:t>
            </a: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29;p14">
            <a:extLst>
              <a:ext uri="{FF2B5EF4-FFF2-40B4-BE49-F238E27FC236}">
                <a16:creationId xmlns:a16="http://schemas.microsoft.com/office/drawing/2014/main" id="{9206AF38-94FA-BCAB-FA9E-03BA8C783A65}"/>
              </a:ext>
            </a:extLst>
          </p:cNvPr>
          <p:cNvSpPr/>
          <p:nvPr/>
        </p:nvSpPr>
        <p:spPr>
          <a:xfrm>
            <a:off x="0" y="9074625"/>
            <a:ext cx="7376635" cy="1164250"/>
          </a:xfrm>
          <a:custGeom>
            <a:avLst/>
            <a:gdLst/>
            <a:ahLst/>
            <a:cxnLst/>
            <a:rect l="l" t="t" r="r" b="b"/>
            <a:pathLst>
              <a:path w="1236797" h="950611" extrusionOk="0">
                <a:moveTo>
                  <a:pt x="0" y="0"/>
                </a:moveTo>
                <a:lnTo>
                  <a:pt x="1236797" y="0"/>
                </a:lnTo>
                <a:lnTo>
                  <a:pt x="1236797" y="950611"/>
                </a:lnTo>
                <a:lnTo>
                  <a:pt x="0" y="950611"/>
                </a:lnTo>
                <a:close/>
              </a:path>
            </a:pathLst>
          </a:custGeom>
          <a:solidFill>
            <a:srgbClr val="FFFFFF"/>
          </a:solidFill>
          <a:ln w="6667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No se les olvide ver otros estudios en los Diálogos Bíblicos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000" dirty="0">
                <a:latin typeface="Times New Roman" panose="02020603050405020304" pitchFamily="18" charset="0"/>
                <a:ea typeface="Aptos" panose="020B0004020202020204" pitchFamily="34" charset="0"/>
              </a:rPr>
              <a:t>www.SangerNaz.com</a:t>
            </a:r>
            <a:r>
              <a:rPr lang="es-MX" sz="2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815 Jensen Ave. Sanger, CA 93657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0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4"/>
    </mc:Choice>
    <mc:Fallback xmlns="">
      <p:transition spd="slow" advTm="1523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4DE55BBB-5DC8-C21C-27B4-E3D497950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083514-1392-7815-E681-71BDE6CAF3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182" b="10182"/>
          <a:stretch/>
        </p:blipFill>
        <p:spPr>
          <a:xfrm>
            <a:off x="0" y="7082232"/>
            <a:ext cx="7556500" cy="3722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B20F9A-94FA-2B9B-311E-E654CE273F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927" b="17927"/>
          <a:stretch/>
        </p:blipFill>
        <p:spPr>
          <a:xfrm>
            <a:off x="23614" y="56736"/>
            <a:ext cx="7560000" cy="3433450"/>
          </a:xfrm>
          <a:prstGeom prst="rect">
            <a:avLst/>
          </a:prstGeom>
        </p:spPr>
      </p:pic>
      <p:pic>
        <p:nvPicPr>
          <p:cNvPr id="2" name="Picture 1" descr="A person in a yellow shirt&#10;&#10;Description automatically generated">
            <a:extLst>
              <a:ext uri="{FF2B5EF4-FFF2-40B4-BE49-F238E27FC236}">
                <a16:creationId xmlns:a16="http://schemas.microsoft.com/office/drawing/2014/main" id="{F24D29E8-646C-DCBB-9BE2-3B150BB3F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90186"/>
            <a:ext cx="7556500" cy="3610726"/>
          </a:xfrm>
          <a:prstGeom prst="rect">
            <a:avLst/>
          </a:prstGeom>
        </p:spPr>
      </p:pic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BB3B2326-BECD-C786-C42B-E238E9C9E5CB}"/>
              </a:ext>
            </a:extLst>
          </p:cNvPr>
          <p:cNvSpPr/>
          <p:nvPr/>
        </p:nvSpPr>
        <p:spPr>
          <a:xfrm rot="10800000">
            <a:off x="-73252" y="5626164"/>
            <a:ext cx="6822802" cy="1185952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5EE0F2A0-5298-9058-C293-C393E1A52CAC}"/>
              </a:ext>
            </a:extLst>
          </p:cNvPr>
          <p:cNvSpPr txBox="1"/>
          <p:nvPr/>
        </p:nvSpPr>
        <p:spPr>
          <a:xfrm>
            <a:off x="255309" y="5944505"/>
            <a:ext cx="6165680" cy="6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dirty="0">
                <a:latin typeface="Times New Roman" panose="02020603050405020304" pitchFamily="18" charset="0"/>
                <a:ea typeface="Aptos" panose="020B0004020202020204" pitchFamily="34" charset="0"/>
              </a:rPr>
              <a:t>Acuérdate Dios te ama y nosotros también, puedes visitarnos a la Iglesia del Nazareno en Delano 2029 </a:t>
            </a:r>
            <a:r>
              <a:rPr lang="es-MX" sz="1800" dirty="0" err="1">
                <a:latin typeface="Times New Roman" panose="02020603050405020304" pitchFamily="18" charset="0"/>
                <a:ea typeface="Aptos" panose="020B0004020202020204" pitchFamily="34" charset="0"/>
              </a:rPr>
              <a:t>Patton</a:t>
            </a:r>
            <a:r>
              <a:rPr lang="es-MX" sz="1800" dirty="0">
                <a:latin typeface="Times New Roman" panose="02020603050405020304" pitchFamily="18" charset="0"/>
                <a:ea typeface="Aptos" panose="020B0004020202020204" pitchFamily="34" charset="0"/>
              </a:rPr>
              <a:t> St. Delano, CA 93215</a:t>
            </a:r>
            <a:endParaRPr lang="es-MX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F12DB468-0B16-DA6B-C37B-8A2B7CB4A2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 rot="10800000">
            <a:off x="4498519" y="2069432"/>
            <a:ext cx="3057979" cy="3165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Google Shape;130;p14">
            <a:extLst>
              <a:ext uri="{FF2B5EF4-FFF2-40B4-BE49-F238E27FC236}">
                <a16:creationId xmlns:a16="http://schemas.microsoft.com/office/drawing/2014/main" id="{BD9AFBDA-9E6D-477D-90EF-EE6A82F77A87}"/>
              </a:ext>
            </a:extLst>
          </p:cNvPr>
          <p:cNvSpPr txBox="1"/>
          <p:nvPr/>
        </p:nvSpPr>
        <p:spPr>
          <a:xfrm>
            <a:off x="4919918" y="3263866"/>
            <a:ext cx="2334172" cy="168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/>
            <a:r>
              <a:rPr lang="es-MX" sz="1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Puedes buscarnos en el Facebook </a:t>
            </a:r>
            <a:r>
              <a:rPr lang="es-MX" sz="1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SangerNaz</a:t>
            </a:r>
            <a:r>
              <a:rPr lang="es-MX" sz="1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 puedes llamar al Pastor Daniel Deida</a:t>
            </a:r>
          </a:p>
          <a:p>
            <a:pPr algn="ctr"/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(559) 349-2590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29;p14">
            <a:extLst>
              <a:ext uri="{FF2B5EF4-FFF2-40B4-BE49-F238E27FC236}">
                <a16:creationId xmlns:a16="http://schemas.microsoft.com/office/drawing/2014/main" id="{BA42997A-F572-3B9F-CADC-A50DFEAE78B1}"/>
              </a:ext>
            </a:extLst>
          </p:cNvPr>
          <p:cNvSpPr/>
          <p:nvPr/>
        </p:nvSpPr>
        <p:spPr>
          <a:xfrm>
            <a:off x="23614" y="9873780"/>
            <a:ext cx="7376635" cy="762884"/>
          </a:xfrm>
          <a:custGeom>
            <a:avLst/>
            <a:gdLst/>
            <a:ahLst/>
            <a:cxnLst/>
            <a:rect l="l" t="t" r="r" b="b"/>
            <a:pathLst>
              <a:path w="1236797" h="950611" extrusionOk="0">
                <a:moveTo>
                  <a:pt x="0" y="0"/>
                </a:moveTo>
                <a:lnTo>
                  <a:pt x="1236797" y="0"/>
                </a:lnTo>
                <a:lnTo>
                  <a:pt x="1236797" y="950611"/>
                </a:lnTo>
                <a:lnTo>
                  <a:pt x="0" y="950611"/>
                </a:lnTo>
                <a:close/>
              </a:path>
            </a:pathLst>
          </a:custGeom>
          <a:solidFill>
            <a:srgbClr val="FFFFFF"/>
          </a:solidFill>
          <a:ln w="6667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No se les olvide ver otros estudios en los Diálogos Bíblicos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000" dirty="0">
                <a:latin typeface="Times New Roman" panose="02020603050405020304" pitchFamily="18" charset="0"/>
                <a:ea typeface="Aptos" panose="020B0004020202020204" pitchFamily="34" charset="0"/>
              </a:rPr>
              <a:t>www.SangerNaz.com</a:t>
            </a:r>
            <a:r>
              <a:rPr lang="es-MX" sz="2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8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34"/>
    </mc:Choice>
    <mc:Fallback>
      <p:transition spd="slow" advTm="1523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8DF7827-C76D-FEBF-CCA1-494CFC7208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0" r="2680"/>
          <a:stretch/>
        </p:blipFill>
        <p:spPr>
          <a:xfrm>
            <a:off x="0" y="35539"/>
            <a:ext cx="7542544" cy="4477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6D15EC-C3D0-BC29-F513-13ED9B3F79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443" b="14443"/>
          <a:stretch/>
        </p:blipFill>
        <p:spPr bwMode="auto">
          <a:xfrm>
            <a:off x="6980" y="7303985"/>
            <a:ext cx="7549519" cy="340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E18D93-F17F-6838-E036-0756A5A130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766" b="12766"/>
          <a:stretch/>
        </p:blipFill>
        <p:spPr bwMode="auto">
          <a:xfrm>
            <a:off x="35128" y="3554333"/>
            <a:ext cx="7560001" cy="374965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/>
          <p:nvPr/>
        </p:nvSpPr>
        <p:spPr>
          <a:xfrm rot="10800000">
            <a:off x="1985211" y="5637616"/>
            <a:ext cx="5571288" cy="1438099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67589007-E8E1-2E8D-9B81-33E43CA0E1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 rot="16200000">
            <a:off x="232093" y="-225113"/>
            <a:ext cx="3785192" cy="4235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2060B3E7-EBFD-F075-716C-66BB0874220B}"/>
              </a:ext>
            </a:extLst>
          </p:cNvPr>
          <p:cNvSpPr txBox="1"/>
          <p:nvPr/>
        </p:nvSpPr>
        <p:spPr>
          <a:xfrm>
            <a:off x="398057" y="459124"/>
            <a:ext cx="2313246" cy="286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He estado pensando mucho en el pasaje de la pesca milagrosa en Lucas 5. Me parece que hay tantas lecciones ahí que podemos aplicar hoy, especialmente en nuestra vida evangelística. </a:t>
            </a:r>
            <a:endParaRPr lang="en-US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DC34B5-FA1C-FCDD-D166-985AF3161D4B}"/>
              </a:ext>
            </a:extLst>
          </p:cNvPr>
          <p:cNvSpPr txBox="1"/>
          <p:nvPr/>
        </p:nvSpPr>
        <p:spPr>
          <a:xfrm>
            <a:off x="2165684" y="5989521"/>
            <a:ext cx="51021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Sí, es increíble cómo Jesús utilizó una situación tan cotidiana como la pesca para enseñarnos algo profundo. 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95;p13">
            <a:extLst>
              <a:ext uri="{FF2B5EF4-FFF2-40B4-BE49-F238E27FC236}">
                <a16:creationId xmlns:a16="http://schemas.microsoft.com/office/drawing/2014/main" id="{28D0D2AF-0D0B-EE8A-1BC1-349631E08A8F}"/>
              </a:ext>
            </a:extLst>
          </p:cNvPr>
          <p:cNvSpPr txBox="1"/>
          <p:nvPr/>
        </p:nvSpPr>
        <p:spPr>
          <a:xfrm>
            <a:off x="4881018" y="7843976"/>
            <a:ext cx="2167696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endParaRPr lang="en-US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01;p13">
            <a:extLst>
              <a:ext uri="{FF2B5EF4-FFF2-40B4-BE49-F238E27FC236}">
                <a16:creationId xmlns:a16="http://schemas.microsoft.com/office/drawing/2014/main" id="{A22434A5-4ADC-3D66-2CD7-F0498A2B2EF6}"/>
              </a:ext>
            </a:extLst>
          </p:cNvPr>
          <p:cNvSpPr/>
          <p:nvPr/>
        </p:nvSpPr>
        <p:spPr>
          <a:xfrm rot="5400000">
            <a:off x="4732773" y="7467592"/>
            <a:ext cx="2236726" cy="3382815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0BA0DD-7F50-DD56-BE7F-0D68BB5830AA}"/>
              </a:ext>
            </a:extLst>
          </p:cNvPr>
          <p:cNvSpPr txBox="1"/>
          <p:nvPr/>
        </p:nvSpPr>
        <p:spPr>
          <a:xfrm>
            <a:off x="4890252" y="8143336"/>
            <a:ext cx="25424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Lo que me impacta es cómo la multitud se acercaba para escuchar la Palabra. Jesús no estaba en un templo ni en una sinagoga, sino al aire libre, junto al lago.</a:t>
            </a:r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0305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51"/>
    </mc:Choice>
    <mc:Fallback xmlns="">
      <p:transition spd="slow" advTm="6095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0D4EF4-F428-A144-848D-5356F1CA33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0" r="2680"/>
          <a:stretch/>
        </p:blipFill>
        <p:spPr>
          <a:xfrm>
            <a:off x="0" y="35539"/>
            <a:ext cx="7542544" cy="3161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7402B0-108E-3D9E-D0A0-6120E3E5A9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-1751" y="6993162"/>
            <a:ext cx="7556501" cy="37002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EF9456-6736-F699-0B4B-BD88F362C4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-1751" y="3158478"/>
            <a:ext cx="7538900" cy="3793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81E25C0-152F-8DF6-9842-984B0EBCF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Google Shape;101;p13">
            <a:extLst>
              <a:ext uri="{FF2B5EF4-FFF2-40B4-BE49-F238E27FC236}">
                <a16:creationId xmlns:a16="http://schemas.microsoft.com/office/drawing/2014/main" id="{A2628AD3-9D66-57A2-7DF0-35CF95B1D0BF}"/>
              </a:ext>
            </a:extLst>
          </p:cNvPr>
          <p:cNvSpPr/>
          <p:nvPr/>
        </p:nvSpPr>
        <p:spPr>
          <a:xfrm rot="16200000">
            <a:off x="226403" y="-149752"/>
            <a:ext cx="2862322" cy="3287214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487BED-1A85-C225-1AB5-DD69BA254AA1}"/>
              </a:ext>
            </a:extLst>
          </p:cNvPr>
          <p:cNvSpPr txBox="1"/>
          <p:nvPr/>
        </p:nvSpPr>
        <p:spPr>
          <a:xfrm>
            <a:off x="70954" y="70309"/>
            <a:ext cx="2395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01;p13">
            <a:extLst>
              <a:ext uri="{FF2B5EF4-FFF2-40B4-BE49-F238E27FC236}">
                <a16:creationId xmlns:a16="http://schemas.microsoft.com/office/drawing/2014/main" id="{26FA996B-637B-90C6-CBC6-9236A4ECBB89}"/>
              </a:ext>
            </a:extLst>
          </p:cNvPr>
          <p:cNvSpPr/>
          <p:nvPr/>
        </p:nvSpPr>
        <p:spPr>
          <a:xfrm rot="10800000">
            <a:off x="192505" y="4529377"/>
            <a:ext cx="5678906" cy="1881717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785432-9DC8-0B33-1356-3BBFD016339E}"/>
              </a:ext>
            </a:extLst>
          </p:cNvPr>
          <p:cNvSpPr txBox="1"/>
          <p:nvPr/>
        </p:nvSpPr>
        <p:spPr>
          <a:xfrm>
            <a:off x="300386" y="4971954"/>
            <a:ext cx="5406830" cy="1348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Pero, como dices, Jesús predicaba al aire libre. Creo que deberíamos pensar más en eso, como organizar reuniones en patios, parques o cualquier lugar donde la gente salga de la comodidad.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01;p13">
            <a:extLst>
              <a:ext uri="{FF2B5EF4-FFF2-40B4-BE49-F238E27FC236}">
                <a16:creationId xmlns:a16="http://schemas.microsoft.com/office/drawing/2014/main" id="{C430A0E8-BB8D-4423-616D-877EF64B1D48}"/>
              </a:ext>
            </a:extLst>
          </p:cNvPr>
          <p:cNvSpPr/>
          <p:nvPr/>
        </p:nvSpPr>
        <p:spPr>
          <a:xfrm rot="16200000">
            <a:off x="1741295" y="6123323"/>
            <a:ext cx="2038671" cy="5379350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95537-DE5C-9541-3FA7-2F31E929B3E3}"/>
              </a:ext>
            </a:extLst>
          </p:cNvPr>
          <p:cNvSpPr txBox="1"/>
          <p:nvPr/>
        </p:nvSpPr>
        <p:spPr>
          <a:xfrm>
            <a:off x="300386" y="7854227"/>
            <a:ext cx="4063127" cy="1978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 gusta esa idea. A veces, un simple asado o una reunión entre vecinos puede ser la excusa perfecta para compartir el mensaje de salvación. La gente está más abierta cuando no siente la presión de un entorno formal.</a:t>
            </a:r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B2523-16EB-4E1C-D678-7118BC749931}"/>
              </a:ext>
            </a:extLst>
          </p:cNvPr>
          <p:cNvSpPr txBox="1"/>
          <p:nvPr/>
        </p:nvSpPr>
        <p:spPr>
          <a:xfrm>
            <a:off x="70954" y="293542"/>
            <a:ext cx="23957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Exacto. Eso me hace pensar que a veces limitamos nuestras oportunidades para compartir el evangelio porque pensamos que debe ser en un lugar específico, como en una iglesia.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2"/>
    </mc:Choice>
    <mc:Fallback xmlns="">
      <p:transition spd="slow" advTm="5370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5A5EEB5-17DB-99C7-58EF-03EA957DC8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149507"/>
            <a:ext cx="7510368" cy="426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011812-99A3-2540-C705-808DBD3A91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80" r="2680"/>
          <a:stretch/>
        </p:blipFill>
        <p:spPr>
          <a:xfrm>
            <a:off x="0" y="35539"/>
            <a:ext cx="7542544" cy="3113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367107-7D66-432E-2AEE-0BABB933EF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62" b="2462"/>
          <a:stretch/>
        </p:blipFill>
        <p:spPr bwMode="auto">
          <a:xfrm>
            <a:off x="12991" y="6630564"/>
            <a:ext cx="7530515" cy="4047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81E25C0-152F-8DF6-9842-984B0EBCF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05A9475B-8F0D-3432-2139-C14B8E2EE0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 bwMode="auto">
          <a:xfrm rot="16200000">
            <a:off x="299193" y="-337466"/>
            <a:ext cx="3576576" cy="41749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0A7999-6DEF-5291-8C66-5AEEEA1E4A91}"/>
              </a:ext>
            </a:extLst>
          </p:cNvPr>
          <p:cNvSpPr txBox="1"/>
          <p:nvPr/>
        </p:nvSpPr>
        <p:spPr>
          <a:xfrm>
            <a:off x="391212" y="353251"/>
            <a:ext cx="2177716" cy="2941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 es interesante que, en el pasaje, Jesús ve las barcas vacías. Los pescadores estaban allí, tenían las herramientas y la experiencia, pero no habían logrado pescar nada.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101;p13">
            <a:extLst>
              <a:ext uri="{FF2B5EF4-FFF2-40B4-BE49-F238E27FC236}">
                <a16:creationId xmlns:a16="http://schemas.microsoft.com/office/drawing/2014/main" id="{76F1A5A1-5855-4A44-96BE-B4F7900C17FF}"/>
              </a:ext>
            </a:extLst>
          </p:cNvPr>
          <p:cNvSpPr/>
          <p:nvPr/>
        </p:nvSpPr>
        <p:spPr>
          <a:xfrm rot="10800000">
            <a:off x="184499" y="9328479"/>
            <a:ext cx="6312553" cy="1171935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4C522C-6726-F192-8D4A-736BB1E59896}"/>
              </a:ext>
            </a:extLst>
          </p:cNvPr>
          <p:cNvSpPr txBox="1"/>
          <p:nvPr/>
        </p:nvSpPr>
        <p:spPr>
          <a:xfrm>
            <a:off x="276725" y="9671039"/>
            <a:ext cx="6087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¡Es cierto! Podemos tener las mejores estrategias, pero si no buscamos la guía de Dios, no seremos efectivos.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01;p13">
            <a:extLst>
              <a:ext uri="{FF2B5EF4-FFF2-40B4-BE49-F238E27FC236}">
                <a16:creationId xmlns:a16="http://schemas.microsoft.com/office/drawing/2014/main" id="{A7CB2A3D-6A53-3166-B484-7D791A78B29F}"/>
              </a:ext>
            </a:extLst>
          </p:cNvPr>
          <p:cNvSpPr/>
          <p:nvPr/>
        </p:nvSpPr>
        <p:spPr>
          <a:xfrm rot="10800000">
            <a:off x="276725" y="5623753"/>
            <a:ext cx="7149875" cy="1395604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2A4332-3625-3B65-5C96-606448071966}"/>
              </a:ext>
            </a:extLst>
          </p:cNvPr>
          <p:cNvSpPr txBox="1"/>
          <p:nvPr/>
        </p:nvSpPr>
        <p:spPr>
          <a:xfrm>
            <a:off x="538039" y="5871852"/>
            <a:ext cx="6888561" cy="1030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 pregunto si eso no es una imagen de cómo a veces tenemos todo lo que necesitamos para evangelizar, pero si no contamos con la dirección de Dios, nuestras redes estarán vacías.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2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2"/>
    </mc:Choice>
    <mc:Fallback xmlns="">
      <p:transition spd="slow" advTm="5370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EBECDE32-E498-A961-E2AE-BDD51E740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4F7094C-EF53-8656-64E7-23E7CF780D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14" y="3672963"/>
            <a:ext cx="7555285" cy="315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2679AA-E182-ADFE-B96A-A88CAE0314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04" b="2604"/>
          <a:stretch/>
        </p:blipFill>
        <p:spPr>
          <a:xfrm>
            <a:off x="-1" y="6818489"/>
            <a:ext cx="7556501" cy="38749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DD769C-5D41-4172-CDDC-0DC99242AC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32" r="8032"/>
          <a:stretch/>
        </p:blipFill>
        <p:spPr>
          <a:xfrm>
            <a:off x="-12798" y="-9036"/>
            <a:ext cx="7561684" cy="3672963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B737678-3E15-4AF2-E135-4A140DA04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Google Shape;101;p13">
            <a:extLst>
              <a:ext uri="{FF2B5EF4-FFF2-40B4-BE49-F238E27FC236}">
                <a16:creationId xmlns:a16="http://schemas.microsoft.com/office/drawing/2014/main" id="{85191006-E797-9C2B-BCEA-6DCA7B9FA691}"/>
              </a:ext>
            </a:extLst>
          </p:cNvPr>
          <p:cNvSpPr/>
          <p:nvPr/>
        </p:nvSpPr>
        <p:spPr>
          <a:xfrm rot="10800000">
            <a:off x="7614" y="9187521"/>
            <a:ext cx="7027696" cy="1416002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FC8C25-9B16-8382-6A29-090ED8F85DD4}"/>
              </a:ext>
            </a:extLst>
          </p:cNvPr>
          <p:cNvSpPr txBox="1"/>
          <p:nvPr/>
        </p:nvSpPr>
        <p:spPr>
          <a:xfrm>
            <a:off x="207092" y="9403194"/>
            <a:ext cx="66629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Eso me hace reflexionar sobre cómo nosotros también podemos poner lo que tenemos a disposición del Señor. Puede ser nuestra casa, nuestro auto o incluso nuestras habilidades. Todo eso es importante para la misión.</a:t>
            </a:r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A4531B59-2B51-BB3F-4377-60035ED51DFC}"/>
              </a:ext>
            </a:extLst>
          </p:cNvPr>
          <p:cNvSpPr/>
          <p:nvPr/>
        </p:nvSpPr>
        <p:spPr>
          <a:xfrm rot="5400000">
            <a:off x="4376886" y="140356"/>
            <a:ext cx="2968404" cy="3219911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7EAC4-5DC3-AECA-0618-1ED8D5682BD6}"/>
              </a:ext>
            </a:extLst>
          </p:cNvPr>
          <p:cNvSpPr txBox="1"/>
          <p:nvPr/>
        </p:nvSpPr>
        <p:spPr>
          <a:xfrm>
            <a:off x="5004889" y="243636"/>
            <a:ext cx="2505076" cy="2941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Me hace pensar en cómo, en nuestras células o grupos, a veces tenemos todo listo—el espacio, las invitaciones, los recursos—pero si no dependemos del Espíritu Santo, no veremos resultados.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01;p13">
            <a:extLst>
              <a:ext uri="{FF2B5EF4-FFF2-40B4-BE49-F238E27FC236}">
                <a16:creationId xmlns:a16="http://schemas.microsoft.com/office/drawing/2014/main" id="{A0FB6D7E-8F34-71F8-16EA-EAA0EFC42454}"/>
              </a:ext>
            </a:extLst>
          </p:cNvPr>
          <p:cNvSpPr/>
          <p:nvPr/>
        </p:nvSpPr>
        <p:spPr>
          <a:xfrm rot="10800000">
            <a:off x="207092" y="5445766"/>
            <a:ext cx="3390350" cy="2402802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43ABE-747E-C9A8-FA68-09702B0C0077}"/>
              </a:ext>
            </a:extLst>
          </p:cNvPr>
          <p:cNvSpPr txBox="1"/>
          <p:nvPr/>
        </p:nvSpPr>
        <p:spPr>
          <a:xfrm>
            <a:off x="309813" y="6001122"/>
            <a:ext cx="31312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Justamente. Eso es lo que me encanta del pasaje: Jesús utiliza los recursos disponibles. Toma la barca de Simón y la convierte en una plataforma para predicar. 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2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2"/>
    </mc:Choice>
    <mc:Fallback xmlns="">
      <p:transition spd="slow" advTm="5370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104FD8-7BD0-B3E8-859B-61389ED21F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552" b="8552"/>
          <a:stretch/>
        </p:blipFill>
        <p:spPr>
          <a:xfrm>
            <a:off x="1" y="7181080"/>
            <a:ext cx="7556499" cy="3512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DF96C7-B7E0-51C8-8ADB-991993EA02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80" b="2280"/>
          <a:stretch/>
        </p:blipFill>
        <p:spPr>
          <a:xfrm>
            <a:off x="0" y="0"/>
            <a:ext cx="7556500" cy="4056721"/>
          </a:xfrm>
          <a:prstGeom prst="rect">
            <a:avLst/>
          </a:prstGeom>
        </p:spPr>
      </p:pic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7038A62F-942C-2813-352F-4C5795A398DF}"/>
              </a:ext>
            </a:extLst>
          </p:cNvPr>
          <p:cNvSpPr/>
          <p:nvPr/>
        </p:nvSpPr>
        <p:spPr>
          <a:xfrm rot="5400000">
            <a:off x="5005018" y="-299352"/>
            <a:ext cx="1427143" cy="2949484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83809940-66ED-286D-D2D0-8C1CF8C4CA64}"/>
              </a:ext>
            </a:extLst>
          </p:cNvPr>
          <p:cNvSpPr txBox="1"/>
          <p:nvPr/>
        </p:nvSpPr>
        <p:spPr>
          <a:xfrm>
            <a:off x="5069878" y="461816"/>
            <a:ext cx="2123454" cy="127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¡</a:t>
            </a: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Sí, y a veces no se trata de lo que tenemos, sino de estar dispuestos a ofrecerlo.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AFC7AAD0-460A-A366-64F4-522543D104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 bwMode="auto">
          <a:xfrm rot="16200000">
            <a:off x="2836430" y="6650626"/>
            <a:ext cx="1317478" cy="6723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Google Shape;130;p14">
            <a:extLst>
              <a:ext uri="{FF2B5EF4-FFF2-40B4-BE49-F238E27FC236}">
                <a16:creationId xmlns:a16="http://schemas.microsoft.com/office/drawing/2014/main" id="{860DB33D-CE45-BE0E-9B41-6CC16A420067}"/>
              </a:ext>
            </a:extLst>
          </p:cNvPr>
          <p:cNvSpPr txBox="1"/>
          <p:nvPr/>
        </p:nvSpPr>
        <p:spPr>
          <a:xfrm>
            <a:off x="699513" y="9331487"/>
            <a:ext cx="3762583" cy="1317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Creo que ahí está la clave. Jesús los llamó a ir más allá de su zona confortable, a adentrarse en aguas más profundas.   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77C800-A3CB-DFB7-7953-1A165A4AE22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3995167"/>
            <a:ext cx="7556497" cy="3255764"/>
          </a:xfrm>
          <a:prstGeom prst="rect">
            <a:avLst/>
          </a:prstGeom>
        </p:spPr>
      </p:pic>
      <p:sp>
        <p:nvSpPr>
          <p:cNvPr id="4" name="Google Shape;101;p13">
            <a:extLst>
              <a:ext uri="{FF2B5EF4-FFF2-40B4-BE49-F238E27FC236}">
                <a16:creationId xmlns:a16="http://schemas.microsoft.com/office/drawing/2014/main" id="{62DE02A3-614C-3409-A831-DC0C9D35CDD6}"/>
              </a:ext>
            </a:extLst>
          </p:cNvPr>
          <p:cNvSpPr/>
          <p:nvPr/>
        </p:nvSpPr>
        <p:spPr>
          <a:xfrm rot="16200000">
            <a:off x="251800" y="3972724"/>
            <a:ext cx="2842182" cy="3079081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Google Shape;95;p13">
            <a:extLst>
              <a:ext uri="{FF2B5EF4-FFF2-40B4-BE49-F238E27FC236}">
                <a16:creationId xmlns:a16="http://schemas.microsoft.com/office/drawing/2014/main" id="{CDE67B86-8AF0-E6B8-70D2-AC8600D6CCA7}"/>
              </a:ext>
            </a:extLst>
          </p:cNvPr>
          <p:cNvSpPr txBox="1"/>
          <p:nvPr/>
        </p:nvSpPr>
        <p:spPr>
          <a:xfrm>
            <a:off x="289761" y="4123144"/>
            <a:ext cx="2123454" cy="254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Como cuando Jesús le dice a Simón que reme mar adentro para pescar. Eso no tenía sentido para alguien con la experiencia de Pedro, pero obedeció de todos modos.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58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4"/>
    </mc:Choice>
    <mc:Fallback xmlns="">
      <p:transition spd="slow" advTm="1523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B0B2A964-3059-D6DC-7DC7-CF07B8A57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44E4CD-B727-F5DD-F0BE-9E7DD00D3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"/>
            <a:ext cx="7556500" cy="4121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805E38-DB43-8919-9DCC-54512ED093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213" r="12213"/>
          <a:stretch/>
        </p:blipFill>
        <p:spPr>
          <a:xfrm>
            <a:off x="0" y="3869441"/>
            <a:ext cx="7556500" cy="42554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F19493-8EE1-E782-80E7-E1EAFD5F28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398" b="6398"/>
          <a:stretch/>
        </p:blipFill>
        <p:spPr>
          <a:xfrm>
            <a:off x="-32432" y="7004098"/>
            <a:ext cx="7612545" cy="3722245"/>
          </a:xfrm>
          <a:prstGeom prst="rect">
            <a:avLst/>
          </a:prstGeom>
        </p:spPr>
      </p:pic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1CC7E461-B11D-5D71-F921-EBEF9E6301BC}"/>
              </a:ext>
            </a:extLst>
          </p:cNvPr>
          <p:cNvSpPr/>
          <p:nvPr/>
        </p:nvSpPr>
        <p:spPr>
          <a:xfrm rot="16200000">
            <a:off x="1465068" y="-452245"/>
            <a:ext cx="2243443" cy="5005136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5E2E45EC-3398-87E8-8C2E-6CD238518329}"/>
              </a:ext>
            </a:extLst>
          </p:cNvPr>
          <p:cNvSpPr txBox="1"/>
          <p:nvPr/>
        </p:nvSpPr>
        <p:spPr>
          <a:xfrm>
            <a:off x="298669" y="942203"/>
            <a:ext cx="3587531" cy="222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¡Hoy en día, eso significaría, dejar atrás la comodidad y el miedo, y realmente salir a buscar a aquellos que están perdidos. Tal vez sea acercarnos a alguien con quien no hemos hablado antes o ir más allá de nuestras expectativas.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243B4173-8AE6-571D-8A49-1505F70386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>
            <a:off x="764982" y="3440321"/>
            <a:ext cx="4324376" cy="33365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Google Shape;130;p14">
            <a:extLst>
              <a:ext uri="{FF2B5EF4-FFF2-40B4-BE49-F238E27FC236}">
                <a16:creationId xmlns:a16="http://schemas.microsoft.com/office/drawing/2014/main" id="{DBC443B9-4193-9B43-C390-C0CFF1E2BE81}"/>
              </a:ext>
            </a:extLst>
          </p:cNvPr>
          <p:cNvSpPr txBox="1"/>
          <p:nvPr/>
        </p:nvSpPr>
        <p:spPr>
          <a:xfrm>
            <a:off x="1017455" y="3735886"/>
            <a:ext cx="3609172" cy="182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Exacto. A veces tratamos de hacer evangelismo desde la "orilla", donde es más fácil y seguro. Pero Jesús nos llama a lanzarnos en aguas más profundas, que pueden ser incómodas o desafiantes.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01;p13">
            <a:extLst>
              <a:ext uri="{FF2B5EF4-FFF2-40B4-BE49-F238E27FC236}">
                <a16:creationId xmlns:a16="http://schemas.microsoft.com/office/drawing/2014/main" id="{43A828B4-8153-2063-B757-E6AADF483731}"/>
              </a:ext>
            </a:extLst>
          </p:cNvPr>
          <p:cNvSpPr/>
          <p:nvPr/>
        </p:nvSpPr>
        <p:spPr>
          <a:xfrm rot="10800000">
            <a:off x="-32433" y="9512338"/>
            <a:ext cx="5542896" cy="1134009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Google Shape;130;p14">
            <a:extLst>
              <a:ext uri="{FF2B5EF4-FFF2-40B4-BE49-F238E27FC236}">
                <a16:creationId xmlns:a16="http://schemas.microsoft.com/office/drawing/2014/main" id="{2F162130-6327-70E3-6974-713A595B5E0A}"/>
              </a:ext>
            </a:extLst>
          </p:cNvPr>
          <p:cNvSpPr txBox="1"/>
          <p:nvPr/>
        </p:nvSpPr>
        <p:spPr>
          <a:xfrm>
            <a:off x="139188" y="9764799"/>
            <a:ext cx="6114053" cy="73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Eso podría significar orar y ayunar más intensamente, o simplemente ser más audaces en cómo compartimos el evangelio.</a:t>
            </a: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4"/>
    </mc:Choice>
    <mc:Fallback xmlns="">
      <p:transition spd="slow" advTm="1523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759A1199-6EDF-36EE-C701-F62E163FD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CCFE44-D110-1483-ECF4-E361D499CB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06271"/>
            <a:ext cx="7580204" cy="2852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668A44-30EB-96F7-6654-DD53B6A748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280" r="10280"/>
          <a:stretch/>
        </p:blipFill>
        <p:spPr>
          <a:xfrm>
            <a:off x="0" y="2595246"/>
            <a:ext cx="7556500" cy="40567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B20DE6-4401-9944-D449-CA1E50F29E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82" r="8482"/>
          <a:stretch/>
        </p:blipFill>
        <p:spPr>
          <a:xfrm>
            <a:off x="23614" y="6622184"/>
            <a:ext cx="7509272" cy="4056721"/>
          </a:xfrm>
          <a:prstGeom prst="rect">
            <a:avLst/>
          </a:prstGeom>
        </p:spPr>
      </p:pic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A652CCB6-226B-28D7-A977-7F91964726A7}"/>
              </a:ext>
            </a:extLst>
          </p:cNvPr>
          <p:cNvSpPr/>
          <p:nvPr/>
        </p:nvSpPr>
        <p:spPr>
          <a:xfrm rot="10800000">
            <a:off x="150529" y="1330292"/>
            <a:ext cx="7016534" cy="1265678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4C0B31E4-17CD-A638-CF2F-84C8F955778F}"/>
              </a:ext>
            </a:extLst>
          </p:cNvPr>
          <p:cNvSpPr txBox="1"/>
          <p:nvPr/>
        </p:nvSpPr>
        <p:spPr>
          <a:xfrm>
            <a:off x="409758" y="1552047"/>
            <a:ext cx="6495681" cy="955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También implica un compromiso más profundo. Como cuando los pescadores tuvieron que remar en semicírculo para recoger la red, es un proceso que requiere esfuerzo y paciencia.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0B1606C7-A84D-4ECB-A921-1CC430F736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 rot="5400000">
            <a:off x="4625103" y="2047369"/>
            <a:ext cx="2295939" cy="3693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Google Shape;130;p14">
            <a:extLst>
              <a:ext uri="{FF2B5EF4-FFF2-40B4-BE49-F238E27FC236}">
                <a16:creationId xmlns:a16="http://schemas.microsoft.com/office/drawing/2014/main" id="{09309B1C-AABC-242D-0B49-DA9669210C74}"/>
              </a:ext>
            </a:extLst>
          </p:cNvPr>
          <p:cNvSpPr txBox="1"/>
          <p:nvPr/>
        </p:nvSpPr>
        <p:spPr>
          <a:xfrm>
            <a:off x="5332115" y="2729449"/>
            <a:ext cx="2053642" cy="201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No siempre veremos los resultados de inmediato, pero si seguimos la guía de Jesús, la pesca será milagrosa</a:t>
            </a:r>
            <a:r>
              <a:rPr lang="es-MX" sz="1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01;p13">
            <a:extLst>
              <a:ext uri="{FF2B5EF4-FFF2-40B4-BE49-F238E27FC236}">
                <a16:creationId xmlns:a16="http://schemas.microsoft.com/office/drawing/2014/main" id="{F72EC754-AC53-E41D-84A2-8D8F0A58CE6F}"/>
              </a:ext>
            </a:extLst>
          </p:cNvPr>
          <p:cNvSpPr/>
          <p:nvPr/>
        </p:nvSpPr>
        <p:spPr>
          <a:xfrm rot="5400000">
            <a:off x="4426970" y="6035438"/>
            <a:ext cx="2401833" cy="3809997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Google Shape;130;p14">
            <a:extLst>
              <a:ext uri="{FF2B5EF4-FFF2-40B4-BE49-F238E27FC236}">
                <a16:creationId xmlns:a16="http://schemas.microsoft.com/office/drawing/2014/main" id="{CF88A860-10E2-AD98-D478-1A07AD42B61F}"/>
              </a:ext>
            </a:extLst>
          </p:cNvPr>
          <p:cNvSpPr txBox="1"/>
          <p:nvPr/>
        </p:nvSpPr>
        <p:spPr>
          <a:xfrm>
            <a:off x="4599134" y="6851619"/>
            <a:ext cx="2786623" cy="235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 encanta esa imagen. Es como si Jesús nos estuviera recordando que el éxito no depende solo de nosotros, sino de nuestra disposición a seguir sus instrucciones, incluso cuando no las entendemos completamente.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4"/>
    </mc:Choice>
    <mc:Fallback xmlns="">
      <p:transition spd="slow" advTm="1523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B145BF23-9F95-BA5D-D72B-EA46738C8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1BFA38-9E80-E201-19C2-27C890CD0C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100370"/>
            <a:ext cx="7572375" cy="3593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C6A221-C2FF-8000-1D9B-58388EE65C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17" r="4717"/>
          <a:stretch/>
        </p:blipFill>
        <p:spPr>
          <a:xfrm>
            <a:off x="-36316" y="0"/>
            <a:ext cx="7572375" cy="3427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D2EF48-8C07-5032-BC27-832E394300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568" r="8568"/>
          <a:stretch/>
        </p:blipFill>
        <p:spPr>
          <a:xfrm>
            <a:off x="14386" y="3444874"/>
            <a:ext cx="7543601" cy="3722245"/>
          </a:xfrm>
          <a:prstGeom prst="rect">
            <a:avLst/>
          </a:prstGeom>
        </p:spPr>
      </p:pic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5A62CEA0-6A8B-4170-6406-68607EE4F014}"/>
              </a:ext>
            </a:extLst>
          </p:cNvPr>
          <p:cNvSpPr/>
          <p:nvPr/>
        </p:nvSpPr>
        <p:spPr>
          <a:xfrm>
            <a:off x="489452" y="2947736"/>
            <a:ext cx="2867359" cy="1752159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B4010EC9-E0DD-CBB5-D30F-6741EE980248}"/>
              </a:ext>
            </a:extLst>
          </p:cNvPr>
          <p:cNvSpPr txBox="1"/>
          <p:nvPr/>
        </p:nvSpPr>
        <p:spPr>
          <a:xfrm>
            <a:off x="673891" y="3096267"/>
            <a:ext cx="2574633" cy="955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¡Totalmente. Y creo que lo más importante es estar dispuestos a obedecer. 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47ADA50E-9CFE-6023-04F6-67A84E7C9A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 rot="5400000">
            <a:off x="4481497" y="-1161950"/>
            <a:ext cx="1857904" cy="4323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Google Shape;130;p14">
            <a:extLst>
              <a:ext uri="{FF2B5EF4-FFF2-40B4-BE49-F238E27FC236}">
                <a16:creationId xmlns:a16="http://schemas.microsoft.com/office/drawing/2014/main" id="{D7AD3AA4-5C66-496E-0CB7-1DFDCBA174C9}"/>
              </a:ext>
            </a:extLst>
          </p:cNvPr>
          <p:cNvSpPr txBox="1"/>
          <p:nvPr/>
        </p:nvSpPr>
        <p:spPr>
          <a:xfrm>
            <a:off x="4860757" y="-21821"/>
            <a:ext cx="2348197" cy="1950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veces, las almas que buscamos están más allá de lo que podemos ver desde la orilla.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75E1828A-82B0-31A4-C1BB-E4E1B3671C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 rot="5400000">
            <a:off x="3630280" y="5662512"/>
            <a:ext cx="3316303" cy="4681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Google Shape;130;p14">
            <a:extLst>
              <a:ext uri="{FF2B5EF4-FFF2-40B4-BE49-F238E27FC236}">
                <a16:creationId xmlns:a16="http://schemas.microsoft.com/office/drawing/2014/main" id="{10DA75C1-19E6-C9DA-977B-1B7E372B3BF5}"/>
              </a:ext>
            </a:extLst>
          </p:cNvPr>
          <p:cNvSpPr txBox="1"/>
          <p:nvPr/>
        </p:nvSpPr>
        <p:spPr>
          <a:xfrm>
            <a:off x="4713403" y="6459934"/>
            <a:ext cx="2495551" cy="276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Si ponemos todo lo que tenemos a disposición de Dios—nuestros recursos, tiempo y esfuerzo—y estamos dispuestos a entrar en las aguas profundas de la oración y la acción, veremos la pesca milagrosa que Jesús nos promete</a:t>
            </a: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5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4"/>
    </mc:Choice>
    <mc:Fallback xmlns="">
      <p:transition spd="slow" advTm="1523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2839</TotalTime>
  <Words>952</Words>
  <Application>Microsoft Office PowerPoint</Application>
  <PresentationFormat>Custom</PresentationFormat>
  <Paragraphs>53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Aptos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Daniel Deida</dc:creator>
  <cp:lastModifiedBy>Daniel Deida</cp:lastModifiedBy>
  <cp:revision>128</cp:revision>
  <cp:lastPrinted>2024-10-10T01:36:49Z</cp:lastPrinted>
  <dcterms:modified xsi:type="dcterms:W3CDTF">2024-10-23T14:33:16Z</dcterms:modified>
</cp:coreProperties>
</file>