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79" r:id="rId2"/>
    <p:sldId id="266" r:id="rId3"/>
    <p:sldId id="256" r:id="rId4"/>
    <p:sldId id="275" r:id="rId5"/>
    <p:sldId id="280" r:id="rId6"/>
    <p:sldId id="263" r:id="rId7"/>
    <p:sldId id="282" r:id="rId8"/>
    <p:sldId id="286" r:id="rId9"/>
  </p:sldIdLst>
  <p:sldSz cx="7556500" cy="10693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4" autoAdjust="0"/>
    <p:restoredTop sz="94660"/>
  </p:normalViewPr>
  <p:slideViewPr>
    <p:cSldViewPr snapToGrid="0">
      <p:cViewPr>
        <p:scale>
          <a:sx n="90" d="100"/>
          <a:sy n="90" d="100"/>
        </p:scale>
        <p:origin x="12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54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73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34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E8D0F21C-2676-6536-5561-D6B3BC1397DF}"/>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8A6F87E1-8327-EA59-D331-30B127F7DC29}"/>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a:extLst>
              <a:ext uri="{FF2B5EF4-FFF2-40B4-BE49-F238E27FC236}">
                <a16:creationId xmlns:a16="http://schemas.microsoft.com/office/drawing/2014/main" id="{FCD433E3-6966-645E-94DA-7FFAB34F3ACF}"/>
              </a:ext>
            </a:extLst>
          </p:cNvPr>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09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38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6955640-AE66-DDE9-8EA1-25CD47A7295D}"/>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31111871-0DC8-AED8-9F3E-790AE9602381}"/>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a:extLst>
              <a:ext uri="{FF2B5EF4-FFF2-40B4-BE49-F238E27FC236}">
                <a16:creationId xmlns:a16="http://schemas.microsoft.com/office/drawing/2014/main" id="{51BDFF7C-1871-911F-3584-BCBDFEEAAEE1}"/>
              </a:ext>
            </a:extLst>
          </p:cNvPr>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7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C212236-D917-BE2D-D638-8C058ED9FE6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5C4E829C-CDE0-2BD6-B264-0C291B1F632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a:extLst>
              <a:ext uri="{FF2B5EF4-FFF2-40B4-BE49-F238E27FC236}">
                <a16:creationId xmlns:a16="http://schemas.microsoft.com/office/drawing/2014/main" id="{02BF9F93-D97C-9821-77CC-37FBF83C822A}"/>
              </a:ext>
            </a:extLst>
          </p:cNvPr>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4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pixabay.com/en/westphalian-black-head-sheep-sheep-1411301/"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fr/vectors/bulle-de-dialogue-ballon-de-discours-145971/" TargetMode="External"/><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g"/><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g"/><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fr/vectors/bulle-de-dialogue-ballon-de-discours-145971/" TargetMode="External"/><Relationship Id="rId3" Type="http://schemas.openxmlformats.org/officeDocument/2006/relationships/image" Target="../media/image17.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fr/vectors/bulle-de-dialogue-ballon-de-discours-145971/" TargetMode="External"/><Relationship Id="rId3" Type="http://schemas.openxmlformats.org/officeDocument/2006/relationships/image" Target="../media/image19.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Picture 5">
            <a:extLst>
              <a:ext uri="{FF2B5EF4-FFF2-40B4-BE49-F238E27FC236}">
                <a16:creationId xmlns:a16="http://schemas.microsoft.com/office/drawing/2014/main" id="{727DA4C3-8042-C805-6827-E3CB3EA5E06B}"/>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 y="6112587"/>
            <a:ext cx="7493318" cy="4561333"/>
          </a:xfrm>
          <a:prstGeom prst="rect">
            <a:avLst/>
          </a:prstGeom>
        </p:spPr>
      </p:pic>
      <p:sp>
        <p:nvSpPr>
          <p:cNvPr id="9" name="Google Shape;129;p14">
            <a:extLst>
              <a:ext uri="{FF2B5EF4-FFF2-40B4-BE49-F238E27FC236}">
                <a16:creationId xmlns:a16="http://schemas.microsoft.com/office/drawing/2014/main" id="{4D181F2D-B992-57ED-2114-40DBC790E25D}"/>
              </a:ext>
            </a:extLst>
          </p:cNvPr>
          <p:cNvSpPr/>
          <p:nvPr/>
        </p:nvSpPr>
        <p:spPr>
          <a:xfrm>
            <a:off x="-38896" y="4215814"/>
            <a:ext cx="7532215" cy="2321924"/>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pPr algn="ctr"/>
            <a:r>
              <a:rPr lang="es-MX" sz="4800" dirty="0">
                <a:latin typeface="Times New Roman" panose="02020603050405020304" pitchFamily="18" charset="0"/>
                <a:cs typeface="Times New Roman" panose="02020603050405020304" pitchFamily="18" charset="0"/>
              </a:rPr>
              <a:t>LA PASION DEL MAESTRO</a:t>
            </a:r>
          </a:p>
          <a:p>
            <a:pPr algn="ctr"/>
            <a:r>
              <a:rPr lang="es-MX" sz="4800" dirty="0">
                <a:latin typeface="Times New Roman" panose="02020603050405020304" pitchFamily="18" charset="0"/>
                <a:cs typeface="Times New Roman" panose="02020603050405020304" pitchFamily="18" charset="0"/>
              </a:rPr>
              <a:t>Parte II</a:t>
            </a:r>
          </a:p>
        </p:txBody>
      </p:sp>
      <p:sp>
        <p:nvSpPr>
          <p:cNvPr id="7" name="Google Shape;130;p14">
            <a:extLst>
              <a:ext uri="{FF2B5EF4-FFF2-40B4-BE49-F238E27FC236}">
                <a16:creationId xmlns:a16="http://schemas.microsoft.com/office/drawing/2014/main" id="{6F19369F-CADB-BAEF-30E5-59504B9E7274}"/>
              </a:ext>
            </a:extLst>
          </p:cNvPr>
          <p:cNvSpPr txBox="1"/>
          <p:nvPr/>
        </p:nvSpPr>
        <p:spPr>
          <a:xfrm>
            <a:off x="393404" y="8825023"/>
            <a:ext cx="7022027" cy="1378935"/>
          </a:xfrm>
          <a:prstGeom prst="rect">
            <a:avLst/>
          </a:prstGeom>
          <a:noFill/>
          <a:ln>
            <a:noFill/>
          </a:ln>
        </p:spPr>
        <p:txBody>
          <a:bodyPr spcFirstLastPara="1" wrap="square" lIns="50800" tIns="50800" rIns="50800" bIns="50800" anchor="ctr" anchorCtr="0">
            <a:noAutofit/>
          </a:bodyPr>
          <a:lstStyle/>
          <a:p>
            <a:pPr algn="ctr" rtl="0">
              <a:spcBef>
                <a:spcPts val="0"/>
              </a:spcBef>
              <a:spcAft>
                <a:spcPts val="0"/>
              </a:spcAft>
            </a:pPr>
            <a:r>
              <a:rPr lang="es-MX" sz="2400" dirty="0">
                <a:solidFill>
                  <a:schemeClr val="bg1">
                    <a:lumMod val="95000"/>
                  </a:schemeClr>
                </a:solidFill>
                <a:latin typeface="Times New Roman" panose="02020603050405020304" pitchFamily="18" charset="0"/>
              </a:rPr>
              <a:t> </a:t>
            </a:r>
            <a:r>
              <a:rPr lang="es-MX" sz="2800" dirty="0">
                <a:solidFill>
                  <a:schemeClr val="bg1">
                    <a:lumMod val="95000"/>
                  </a:schemeClr>
                </a:solidFill>
                <a:latin typeface="Times New Roman" panose="02020603050405020304" pitchFamily="18" charset="0"/>
              </a:rPr>
              <a:t>DIALOGOS BIBLICOS POR EL</a:t>
            </a:r>
          </a:p>
          <a:p>
            <a:pPr algn="ctr" rtl="0">
              <a:spcBef>
                <a:spcPts val="0"/>
              </a:spcBef>
              <a:spcAft>
                <a:spcPts val="0"/>
              </a:spcAft>
            </a:pPr>
            <a:r>
              <a:rPr lang="es-MX" sz="2800" b="0" dirty="0">
                <a:solidFill>
                  <a:schemeClr val="bg1">
                    <a:lumMod val="95000"/>
                  </a:schemeClr>
                </a:solidFill>
                <a:effectLst/>
                <a:latin typeface="Times New Roman" panose="02020603050405020304" pitchFamily="18" charset="0"/>
              </a:rPr>
              <a:t>DR. DANIEL DEIDA</a:t>
            </a:r>
          </a:p>
          <a:p>
            <a:pPr algn="ctr" rtl="0">
              <a:spcBef>
                <a:spcPts val="0"/>
              </a:spcBef>
              <a:spcAft>
                <a:spcPts val="0"/>
              </a:spcAft>
            </a:pPr>
            <a:r>
              <a:rPr lang="es-MX" sz="2800" dirty="0">
                <a:solidFill>
                  <a:schemeClr val="bg1">
                    <a:lumMod val="95000"/>
                  </a:schemeClr>
                </a:solidFill>
                <a:latin typeface="Times New Roman" panose="02020603050405020304" pitchFamily="18" charset="0"/>
              </a:rPr>
              <a:t>WWW.SANGERNAZ.COM</a:t>
            </a:r>
            <a:endParaRPr lang="es-MX" sz="2800" b="0" dirty="0">
              <a:solidFill>
                <a:schemeClr val="bg1">
                  <a:lumMod val="95000"/>
                </a:schemeClr>
              </a:solidFill>
              <a:effectLst/>
            </a:endParaRPr>
          </a:p>
        </p:txBody>
      </p:sp>
      <p:pic>
        <p:nvPicPr>
          <p:cNvPr id="3" name="Picture 2">
            <a:extLst>
              <a:ext uri="{FF2B5EF4-FFF2-40B4-BE49-F238E27FC236}">
                <a16:creationId xmlns:a16="http://schemas.microsoft.com/office/drawing/2014/main" id="{201B5B7D-371E-18AA-BF87-5358ABE49C5E}"/>
              </a:ext>
            </a:extLst>
          </p:cNvPr>
          <p:cNvPicPr>
            <a:picLocks noChangeAspect="1"/>
          </p:cNvPicPr>
          <p:nvPr/>
        </p:nvPicPr>
        <p:blipFill>
          <a:blip r:embed="rId5"/>
          <a:srcRect/>
          <a:stretch/>
        </p:blipFill>
        <p:spPr>
          <a:xfrm>
            <a:off x="24284" y="19479"/>
            <a:ext cx="7532216" cy="4136184"/>
          </a:xfrm>
          <a:prstGeom prst="rect">
            <a:avLst/>
          </a:prstGeom>
        </p:spPr>
      </p:pic>
    </p:spTree>
    <p:extLst>
      <p:ext uri="{BB962C8B-B14F-4D97-AF65-F5344CB8AC3E}">
        <p14:creationId xmlns:p14="http://schemas.microsoft.com/office/powerpoint/2010/main" val="1201459340"/>
      </p:ext>
    </p:extLst>
  </p:cSld>
  <p:clrMapOvr>
    <a:masterClrMapping/>
  </p:clrMapOvr>
  <mc:AlternateContent xmlns:mc="http://schemas.openxmlformats.org/markup-compatibility/2006" xmlns:p14="http://schemas.microsoft.com/office/powerpoint/2010/main">
    <mc:Choice Requires="p14">
      <p:transition spd="slow" p14:dur="2000" advTm="60951"/>
    </mc:Choice>
    <mc:Fallback xmlns="">
      <p:transition spd="slow" advTm="609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p:cNvGrpSpPr/>
        <p:nvPr/>
      </p:nvGrpSpPr>
      <p:grpSpPr>
        <a:xfrm>
          <a:off x="0" y="0"/>
          <a:ext cx="0" cy="0"/>
          <a:chOff x="0" y="0"/>
          <a:chExt cx="0" cy="0"/>
        </a:xfrm>
      </p:grpSpPr>
      <p:pic>
        <p:nvPicPr>
          <p:cNvPr id="12" name="Picture 11">
            <a:extLst>
              <a:ext uri="{FF2B5EF4-FFF2-40B4-BE49-F238E27FC236}">
                <a16:creationId xmlns:a16="http://schemas.microsoft.com/office/drawing/2014/main" id="{F8DF7827-C76D-FEBF-CCA1-494CFC7208DD}"/>
              </a:ext>
            </a:extLst>
          </p:cNvPr>
          <p:cNvPicPr>
            <a:picLocks noChangeAspect="1"/>
          </p:cNvPicPr>
          <p:nvPr/>
        </p:nvPicPr>
        <p:blipFill>
          <a:blip r:embed="rId3"/>
          <a:srcRect l="8631" r="8631"/>
          <a:stretch/>
        </p:blipFill>
        <p:spPr>
          <a:xfrm>
            <a:off x="0" y="35539"/>
            <a:ext cx="7542544" cy="4477930"/>
          </a:xfrm>
          <a:prstGeom prst="rect">
            <a:avLst/>
          </a:prstGeom>
        </p:spPr>
      </p:pic>
      <p:pic>
        <p:nvPicPr>
          <p:cNvPr id="8" name="Picture 7">
            <a:extLst>
              <a:ext uri="{FF2B5EF4-FFF2-40B4-BE49-F238E27FC236}">
                <a16:creationId xmlns:a16="http://schemas.microsoft.com/office/drawing/2014/main" id="{526D15EC-C3D0-BC29-F513-13ED9B3F79C2}"/>
              </a:ext>
            </a:extLst>
          </p:cNvPr>
          <p:cNvPicPr>
            <a:picLocks noChangeAspect="1"/>
          </p:cNvPicPr>
          <p:nvPr/>
        </p:nvPicPr>
        <p:blipFill>
          <a:blip r:embed="rId4"/>
          <a:srcRect t="11026" b="11026"/>
          <a:stretch/>
        </p:blipFill>
        <p:spPr bwMode="auto">
          <a:xfrm>
            <a:off x="6981" y="7303984"/>
            <a:ext cx="7549519" cy="3389415"/>
          </a:xfrm>
          <a:prstGeom prst="rect">
            <a:avLst/>
          </a:prstGeom>
          <a:noFill/>
          <a:ln>
            <a:noFill/>
          </a:ln>
        </p:spPr>
      </p:pic>
      <p:pic>
        <p:nvPicPr>
          <p:cNvPr id="5" name="Picture 4">
            <a:extLst>
              <a:ext uri="{FF2B5EF4-FFF2-40B4-BE49-F238E27FC236}">
                <a16:creationId xmlns:a16="http://schemas.microsoft.com/office/drawing/2014/main" id="{5BE18D93-F17F-6838-E036-0756A5A130ED}"/>
              </a:ext>
            </a:extLst>
          </p:cNvPr>
          <p:cNvPicPr>
            <a:picLocks noChangeAspect="1"/>
          </p:cNvPicPr>
          <p:nvPr/>
        </p:nvPicPr>
        <p:blipFill>
          <a:blip r:embed="rId5"/>
          <a:srcRect t="2901" b="2901"/>
          <a:stretch/>
        </p:blipFill>
        <p:spPr bwMode="auto">
          <a:xfrm>
            <a:off x="35129" y="3554333"/>
            <a:ext cx="7507415" cy="3749652"/>
          </a:xfrm>
          <a:prstGeom prst="rect">
            <a:avLst/>
          </a:prstGeom>
          <a:noFill/>
          <a:ln>
            <a:noFill/>
          </a:ln>
        </p:spPr>
      </p:pic>
      <p:sp>
        <p:nvSpPr>
          <p:cNvPr id="101" name="Google Shape;101;p13"/>
          <p:cNvSpPr/>
          <p:nvPr/>
        </p:nvSpPr>
        <p:spPr>
          <a:xfrm rot="10800000">
            <a:off x="148855" y="5637612"/>
            <a:ext cx="7407643" cy="1973159"/>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A white speech bubble with a black background&#10;&#10;Description automatically generated">
            <a:extLst>
              <a:ext uri="{FF2B5EF4-FFF2-40B4-BE49-F238E27FC236}">
                <a16:creationId xmlns:a16="http://schemas.microsoft.com/office/drawing/2014/main" id="{67589007-E8E1-2E8D-9B81-33E43CA0E16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16200000">
            <a:off x="742451" y="-735471"/>
            <a:ext cx="3785195" cy="5256134"/>
          </a:xfrm>
          <a:prstGeom prst="rect">
            <a:avLst/>
          </a:prstGeom>
          <a:ln>
            <a:noFill/>
          </a:ln>
          <a:extLst>
            <a:ext uri="{53640926-AAD7-44D8-BBD7-CCE9431645EC}">
              <a14:shadowObscured xmlns:a14="http://schemas.microsoft.com/office/drawing/2010/main"/>
            </a:ext>
          </a:extLst>
        </p:spPr>
      </p:pic>
      <p:sp>
        <p:nvSpPr>
          <p:cNvPr id="7" name="Google Shape;95;p13">
            <a:extLst>
              <a:ext uri="{FF2B5EF4-FFF2-40B4-BE49-F238E27FC236}">
                <a16:creationId xmlns:a16="http://schemas.microsoft.com/office/drawing/2014/main" id="{2060B3E7-EBFD-F075-716C-66BB0874220B}"/>
              </a:ext>
            </a:extLst>
          </p:cNvPr>
          <p:cNvSpPr txBox="1"/>
          <p:nvPr/>
        </p:nvSpPr>
        <p:spPr>
          <a:xfrm>
            <a:off x="599986" y="368846"/>
            <a:ext cx="2855506" cy="3185487"/>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Me parece tan importante ver cómo Jesús siempre se preocupaba por las necesidades verdaderas de las personas, no solo por lo que ellas querían. En el Evangelio de Mateo, cuando alimenta a la multitud con cinco panes y dos peces, vemos que su compasión lo mueve a actuar.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DC34B5-FA1C-FCDD-D166-985AF3161D4B}"/>
              </a:ext>
            </a:extLst>
          </p:cNvPr>
          <p:cNvSpPr txBox="1"/>
          <p:nvPr/>
        </p:nvSpPr>
        <p:spPr>
          <a:xfrm>
            <a:off x="287079" y="5989521"/>
            <a:ext cx="6980709" cy="1477328"/>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Sí, y es interesante cómo Jesús no les dijo que se fueran ni que buscaran comida por su cuenta. Él dijo: "No tienen necesidad de irse. Dadles vosotros de comer". Esto muestra que quería involucrar a sus discípulos y enseñarles la importancia de dar lo poco que tenían, porque Jesús se encargaría de multiplicarlo.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Google Shape;101;p13">
            <a:extLst>
              <a:ext uri="{FF2B5EF4-FFF2-40B4-BE49-F238E27FC236}">
                <a16:creationId xmlns:a16="http://schemas.microsoft.com/office/drawing/2014/main" id="{A22434A5-4ADC-3D66-2CD7-F0498A2B2EF6}"/>
              </a:ext>
            </a:extLst>
          </p:cNvPr>
          <p:cNvSpPr/>
          <p:nvPr/>
        </p:nvSpPr>
        <p:spPr>
          <a:xfrm rot="16200000">
            <a:off x="1034941" y="6620955"/>
            <a:ext cx="2862321" cy="4932200"/>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50BA0DD-7F50-DD56-BE7F-0D68BB5830AA}"/>
              </a:ext>
            </a:extLst>
          </p:cNvPr>
          <p:cNvSpPr txBox="1"/>
          <p:nvPr/>
        </p:nvSpPr>
        <p:spPr>
          <a:xfrm>
            <a:off x="281254" y="7610772"/>
            <a:ext cx="3652793" cy="2862322"/>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Exacto. A veces nosotros mismos pensamos que tenemos muy poco para ofrecer, que nuestra ayuda no será suficiente. Pero Jesús solo pide que pongamos lo que tenemos en sus manos, porque Él hace el resto. Y esa historia no es solo sobre comida. Jesús también sanaba a los enfermos y liberaba a quienes sufrían. Él veía sus necesidades físicas y espirituales. </a:t>
            </a:r>
            <a:endParaRPr lang="en-US" sz="1800" dirty="0"/>
          </a:p>
        </p:txBody>
      </p:sp>
    </p:spTree>
    <p:extLst>
      <p:ext uri="{BB962C8B-B14F-4D97-AF65-F5344CB8AC3E}">
        <p14:creationId xmlns:p14="http://schemas.microsoft.com/office/powerpoint/2010/main" val="1803054007"/>
      </p:ext>
    </p:extLst>
  </p:cSld>
  <p:clrMapOvr>
    <a:masterClrMapping/>
  </p:clrMapOvr>
  <mc:AlternateContent xmlns:mc="http://schemas.openxmlformats.org/markup-compatibility/2006" xmlns:p14="http://schemas.microsoft.com/office/powerpoint/2010/main">
    <mc:Choice Requires="p14">
      <p:transition spd="slow" p14:dur="2000" advTm="60951"/>
    </mc:Choice>
    <mc:Fallback xmlns="">
      <p:transition spd="slow" advTm="609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p:cNvGrpSpPr/>
        <p:nvPr/>
      </p:nvGrpSpPr>
      <p:grpSpPr>
        <a:xfrm>
          <a:off x="0" y="0"/>
          <a:ext cx="0" cy="0"/>
          <a:chOff x="0" y="0"/>
          <a:chExt cx="0" cy="0"/>
        </a:xfrm>
      </p:grpSpPr>
      <p:pic>
        <p:nvPicPr>
          <p:cNvPr id="5" name="Picture 4">
            <a:extLst>
              <a:ext uri="{FF2B5EF4-FFF2-40B4-BE49-F238E27FC236}">
                <a16:creationId xmlns:a16="http://schemas.microsoft.com/office/drawing/2014/main" id="{5D0D4EF4-F428-A144-848D-5356F1CA3334}"/>
              </a:ext>
            </a:extLst>
          </p:cNvPr>
          <p:cNvPicPr>
            <a:picLocks noChangeAspect="1"/>
          </p:cNvPicPr>
          <p:nvPr/>
        </p:nvPicPr>
        <p:blipFill>
          <a:blip r:embed="rId3"/>
          <a:srcRect t="12742" b="19661"/>
          <a:stretch/>
        </p:blipFill>
        <p:spPr>
          <a:xfrm>
            <a:off x="0" y="35539"/>
            <a:ext cx="7542544" cy="2867936"/>
          </a:xfrm>
          <a:prstGeom prst="rect">
            <a:avLst/>
          </a:prstGeom>
        </p:spPr>
      </p:pic>
      <p:pic>
        <p:nvPicPr>
          <p:cNvPr id="4" name="Picture 3">
            <a:extLst>
              <a:ext uri="{FF2B5EF4-FFF2-40B4-BE49-F238E27FC236}">
                <a16:creationId xmlns:a16="http://schemas.microsoft.com/office/drawing/2014/main" id="{457402B0-108E-3D9E-D0A0-6120E3E5A9D4}"/>
              </a:ext>
            </a:extLst>
          </p:cNvPr>
          <p:cNvPicPr>
            <a:picLocks noChangeAspect="1"/>
          </p:cNvPicPr>
          <p:nvPr/>
        </p:nvPicPr>
        <p:blipFill>
          <a:blip r:embed="rId4"/>
          <a:srcRect/>
          <a:stretch/>
        </p:blipFill>
        <p:spPr bwMode="auto">
          <a:xfrm>
            <a:off x="-1" y="6602764"/>
            <a:ext cx="7542544" cy="3700237"/>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A4EF9456-6736-F699-0B4B-BD88F362C484}"/>
              </a:ext>
            </a:extLst>
          </p:cNvPr>
          <p:cNvPicPr>
            <a:picLocks noChangeAspect="1"/>
          </p:cNvPicPr>
          <p:nvPr/>
        </p:nvPicPr>
        <p:blipFill>
          <a:blip r:embed="rId5"/>
          <a:srcRect/>
          <a:stretch/>
        </p:blipFill>
        <p:spPr bwMode="auto">
          <a:xfrm>
            <a:off x="13956" y="2892853"/>
            <a:ext cx="7542544" cy="3704943"/>
          </a:xfrm>
          <a:prstGeom prst="rect">
            <a:avLst/>
          </a:prstGeom>
          <a:ln>
            <a:noFill/>
          </a:ln>
          <a:extLst>
            <a:ext uri="{53640926-AAD7-44D8-BBD7-CCE9431645EC}">
              <a14:shadowObscured xmlns:a14="http://schemas.microsoft.com/office/drawing/2010/main"/>
            </a:ext>
          </a:extLst>
        </p:spPr>
      </p:pic>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Google Shape;101;p13">
            <a:extLst>
              <a:ext uri="{FF2B5EF4-FFF2-40B4-BE49-F238E27FC236}">
                <a16:creationId xmlns:a16="http://schemas.microsoft.com/office/drawing/2014/main" id="{A2628AD3-9D66-57A2-7DF0-35CF95B1D0BF}"/>
              </a:ext>
            </a:extLst>
          </p:cNvPr>
          <p:cNvSpPr/>
          <p:nvPr/>
        </p:nvSpPr>
        <p:spPr>
          <a:xfrm rot="16200000">
            <a:off x="76824" y="-172"/>
            <a:ext cx="3161480" cy="3287214"/>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r>
              <a:rPr lang="es-MX" sz="180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9487BED-1A85-C225-1AB5-DD69BA254AA1}"/>
              </a:ext>
            </a:extLst>
          </p:cNvPr>
          <p:cNvSpPr txBox="1"/>
          <p:nvPr/>
        </p:nvSpPr>
        <p:spPr>
          <a:xfrm>
            <a:off x="70954" y="70309"/>
            <a:ext cx="2395799" cy="369332"/>
          </a:xfrm>
          <a:prstGeom prst="rect">
            <a:avLst/>
          </a:prstGeom>
          <a:noFill/>
        </p:spPr>
        <p:txBody>
          <a:bodyPr wrap="square">
            <a:spAutoFit/>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25" name="Google Shape;101;p13">
            <a:extLst>
              <a:ext uri="{FF2B5EF4-FFF2-40B4-BE49-F238E27FC236}">
                <a16:creationId xmlns:a16="http://schemas.microsoft.com/office/drawing/2014/main" id="{26FA996B-637B-90C6-CBC6-9236A4ECBB89}"/>
              </a:ext>
            </a:extLst>
          </p:cNvPr>
          <p:cNvSpPr/>
          <p:nvPr/>
        </p:nvSpPr>
        <p:spPr>
          <a:xfrm rot="16200000">
            <a:off x="-260030" y="3528003"/>
            <a:ext cx="4299367" cy="3637396"/>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11785432-9DC8-0B33-1356-3BBFD016339E}"/>
              </a:ext>
            </a:extLst>
          </p:cNvPr>
          <p:cNvSpPr txBox="1"/>
          <p:nvPr/>
        </p:nvSpPr>
        <p:spPr>
          <a:xfrm>
            <a:off x="180547" y="3313049"/>
            <a:ext cx="2743406" cy="4215578"/>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Y justo ahí es donde está el desafío para nosotros hoy en día. Hay tantas personas con diferentes necesidades, no solo físicas, sino también emocionales y espirituales. Jesús nos mostró que, si queremos ayudar a otros y llevar su mensaje, tenemos que hacer más que solo predicar. Debemos actuar y mostrar su compasión.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Google Shape;101;p13">
            <a:extLst>
              <a:ext uri="{FF2B5EF4-FFF2-40B4-BE49-F238E27FC236}">
                <a16:creationId xmlns:a16="http://schemas.microsoft.com/office/drawing/2014/main" id="{C430A0E8-BB8D-4423-616D-877EF64B1D48}"/>
              </a:ext>
            </a:extLst>
          </p:cNvPr>
          <p:cNvSpPr/>
          <p:nvPr/>
        </p:nvSpPr>
        <p:spPr>
          <a:xfrm rot="10800000">
            <a:off x="37581" y="8452883"/>
            <a:ext cx="7467379" cy="222785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8395537-DE5C-9541-3FA7-2F31E929B3E3}"/>
              </a:ext>
            </a:extLst>
          </p:cNvPr>
          <p:cNvSpPr txBox="1"/>
          <p:nvPr/>
        </p:nvSpPr>
        <p:spPr>
          <a:xfrm>
            <a:off x="234513" y="8963534"/>
            <a:ext cx="7101430" cy="1659557"/>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Totalmente de acuerdo. Y como dijo Jesús, la mies es mucha, pero los obreros son pocos. A veces estamos tan concentrados en nuestras propias preocupaciones que olvidamos que tenemos una responsabilidad. Estamos llamados a seguir su ejemplo, a ser esos obreros que no solo hablan, sino que actúan.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5AB2523-16EB-4E1C-D678-7118BC749931}"/>
              </a:ext>
            </a:extLst>
          </p:cNvPr>
          <p:cNvSpPr txBox="1"/>
          <p:nvPr/>
        </p:nvSpPr>
        <p:spPr>
          <a:xfrm>
            <a:off x="70954" y="293542"/>
            <a:ext cx="2395799" cy="3139321"/>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Así es. Jesús atendía esas necesidades porque sabía que solo así podía abrir una puerta para que entendieran su mensaje. Su amor y compasión eran tan grandes que no solo sanaba cuerpos, sino también almas.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p:cNvGrpSpPr/>
        <p:nvPr/>
      </p:nvGrpSpPr>
      <p:grpSpPr>
        <a:xfrm>
          <a:off x="0" y="0"/>
          <a:ext cx="0" cy="0"/>
          <a:chOff x="0" y="0"/>
          <a:chExt cx="0" cy="0"/>
        </a:xfrm>
      </p:grpSpPr>
      <p:pic>
        <p:nvPicPr>
          <p:cNvPr id="21" name="Picture 20">
            <a:extLst>
              <a:ext uri="{FF2B5EF4-FFF2-40B4-BE49-F238E27FC236}">
                <a16:creationId xmlns:a16="http://schemas.microsoft.com/office/drawing/2014/main" id="{35A5EEB5-17DB-99C7-58EF-03EA957DC897}"/>
              </a:ext>
            </a:extLst>
          </p:cNvPr>
          <p:cNvPicPr>
            <a:picLocks noChangeAspect="1"/>
          </p:cNvPicPr>
          <p:nvPr/>
        </p:nvPicPr>
        <p:blipFill>
          <a:blip r:embed="rId3"/>
          <a:srcRect/>
          <a:stretch/>
        </p:blipFill>
        <p:spPr>
          <a:xfrm>
            <a:off x="0" y="3170201"/>
            <a:ext cx="7510368" cy="4224582"/>
          </a:xfrm>
          <a:prstGeom prst="rect">
            <a:avLst/>
          </a:prstGeom>
        </p:spPr>
      </p:pic>
      <p:pic>
        <p:nvPicPr>
          <p:cNvPr id="4" name="Picture 3">
            <a:extLst>
              <a:ext uri="{FF2B5EF4-FFF2-40B4-BE49-F238E27FC236}">
                <a16:creationId xmlns:a16="http://schemas.microsoft.com/office/drawing/2014/main" id="{17011812-99A3-2540-C705-808DBD3A9185}"/>
              </a:ext>
            </a:extLst>
          </p:cNvPr>
          <p:cNvPicPr>
            <a:picLocks noChangeAspect="1"/>
          </p:cNvPicPr>
          <p:nvPr/>
        </p:nvPicPr>
        <p:blipFill>
          <a:blip r:embed="rId4"/>
          <a:srcRect t="14305" b="14305"/>
          <a:stretch/>
        </p:blipFill>
        <p:spPr>
          <a:xfrm>
            <a:off x="0" y="35539"/>
            <a:ext cx="7542544" cy="3113968"/>
          </a:xfrm>
          <a:prstGeom prst="rect">
            <a:avLst/>
          </a:prstGeom>
        </p:spPr>
      </p:pic>
      <p:pic>
        <p:nvPicPr>
          <p:cNvPr id="9" name="Picture 8">
            <a:extLst>
              <a:ext uri="{FF2B5EF4-FFF2-40B4-BE49-F238E27FC236}">
                <a16:creationId xmlns:a16="http://schemas.microsoft.com/office/drawing/2014/main" id="{5D367107-7D66-432E-2AEE-0BABB933EF98}"/>
              </a:ext>
            </a:extLst>
          </p:cNvPr>
          <p:cNvPicPr>
            <a:picLocks noChangeAspect="1"/>
          </p:cNvPicPr>
          <p:nvPr/>
        </p:nvPicPr>
        <p:blipFill>
          <a:blip r:embed="rId5"/>
          <a:srcRect t="2224" b="2224"/>
          <a:stretch/>
        </p:blipFill>
        <p:spPr bwMode="auto">
          <a:xfrm>
            <a:off x="12991" y="6630564"/>
            <a:ext cx="7510369" cy="4027294"/>
          </a:xfrm>
          <a:prstGeom prst="rect">
            <a:avLst/>
          </a:prstGeom>
          <a:ln>
            <a:noFill/>
          </a:ln>
          <a:extLst>
            <a:ext uri="{53640926-AAD7-44D8-BBD7-CCE9431645EC}">
              <a14:shadowObscured xmlns:a14="http://schemas.microsoft.com/office/drawing/2010/main"/>
            </a:ext>
          </a:extLst>
        </p:spPr>
      </p:pic>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white speech bubble with a black background&#10;&#10;Description automatically generated">
            <a:extLst>
              <a:ext uri="{FF2B5EF4-FFF2-40B4-BE49-F238E27FC236}">
                <a16:creationId xmlns:a16="http://schemas.microsoft.com/office/drawing/2014/main" id="{05A9475B-8F0D-3432-2139-C14B8E2EE06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361195" y="322923"/>
            <a:ext cx="4897354" cy="4174957"/>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EE0A7999-6DEF-5291-8C66-5AEEEA1E4A91}"/>
              </a:ext>
            </a:extLst>
          </p:cNvPr>
          <p:cNvSpPr txBox="1"/>
          <p:nvPr/>
        </p:nvSpPr>
        <p:spPr>
          <a:xfrm>
            <a:off x="359314" y="426998"/>
            <a:ext cx="2177716" cy="4215578"/>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¡Exacto! Jesús nos dejó el ejemplo de no conformarnos solo con sentir compasión, sino de pasar a la acción. Su pasión no solo fue por la humanidad, sino que también nos enseñó a amar y servir a los demás, sin esperar nada a cambio.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Google Shape;101;p13">
            <a:extLst>
              <a:ext uri="{FF2B5EF4-FFF2-40B4-BE49-F238E27FC236}">
                <a16:creationId xmlns:a16="http://schemas.microsoft.com/office/drawing/2014/main" id="{76F1A5A1-5855-4A44-96BE-B4F7900C17FF}"/>
              </a:ext>
            </a:extLst>
          </p:cNvPr>
          <p:cNvSpPr/>
          <p:nvPr/>
        </p:nvSpPr>
        <p:spPr>
          <a:xfrm rot="16200000">
            <a:off x="826762" y="6286419"/>
            <a:ext cx="3216191" cy="4486942"/>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84C522C-6726-F192-8D4A-736BB1E59896}"/>
              </a:ext>
            </a:extLst>
          </p:cNvPr>
          <p:cNvSpPr txBox="1"/>
          <p:nvPr/>
        </p:nvSpPr>
        <p:spPr>
          <a:xfrm>
            <a:off x="276723" y="6998664"/>
            <a:ext cx="3370243" cy="3139321"/>
          </a:xfrm>
          <a:prstGeom prst="rect">
            <a:avLst/>
          </a:prstGeom>
          <a:noFill/>
        </p:spPr>
        <p:txBody>
          <a:bodyPr wrap="square">
            <a:spAutoFit/>
          </a:bodyPr>
          <a:lstStyle/>
          <a:p>
            <a:r>
              <a:rPr lang="es-MX" sz="1800" dirty="0">
                <a:effectLst/>
                <a:latin typeface="Times New Roman" panose="02020603050405020304" pitchFamily="18" charset="0"/>
                <a:ea typeface="Aptos" panose="020B0004020202020204" pitchFamily="34" charset="0"/>
              </a:rPr>
              <a:t>Es cierto. Piensa en la historia cuando alimentó a la multitud con solo cinco panes y dos peces. Los discípulos querían que despidiera a la gente, pero Jesús los vio cansados y hambrientos y decidió atender esa necesidad. Fue como un acto de compasión que abrió el camino para que las personas comprendieran el mensaje de Dios.</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Google Shape;101;p13">
            <a:extLst>
              <a:ext uri="{FF2B5EF4-FFF2-40B4-BE49-F238E27FC236}">
                <a16:creationId xmlns:a16="http://schemas.microsoft.com/office/drawing/2014/main" id="{A7CB2A3D-6A53-3166-B484-7D791A78B29F}"/>
              </a:ext>
            </a:extLst>
          </p:cNvPr>
          <p:cNvSpPr/>
          <p:nvPr/>
        </p:nvSpPr>
        <p:spPr>
          <a:xfrm rot="10800000">
            <a:off x="276723" y="5623752"/>
            <a:ext cx="7149875" cy="1298040"/>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C2A4332-3625-3B65-5C96-606448071966}"/>
              </a:ext>
            </a:extLst>
          </p:cNvPr>
          <p:cNvSpPr txBox="1"/>
          <p:nvPr/>
        </p:nvSpPr>
        <p:spPr>
          <a:xfrm>
            <a:off x="538039" y="5871852"/>
            <a:ext cx="6888561" cy="1030090"/>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¡Qué interesante es pensar en cómo Jesús siempre buscaba darles a las personas lo que realmente necesitaban! No solo lo que deseaban en el momento, sino algo que transformaría sus vidas profundamente.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86522471"/>
      </p:ext>
    </p:extLst>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a:extLst>
            <a:ext uri="{FF2B5EF4-FFF2-40B4-BE49-F238E27FC236}">
              <a16:creationId xmlns:a16="http://schemas.microsoft.com/office/drawing/2014/main" id="{EBECDE32-E498-A961-E2AE-BDD51E740556}"/>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D4F7094C-EF53-8656-64E7-23E7CF780D07}"/>
              </a:ext>
            </a:extLst>
          </p:cNvPr>
          <p:cNvPicPr>
            <a:picLocks noChangeAspect="1"/>
          </p:cNvPicPr>
          <p:nvPr/>
        </p:nvPicPr>
        <p:blipFill>
          <a:blip r:embed="rId3"/>
          <a:srcRect/>
          <a:stretch/>
        </p:blipFill>
        <p:spPr>
          <a:xfrm>
            <a:off x="955455" y="3672963"/>
            <a:ext cx="5653204" cy="3157900"/>
          </a:xfrm>
          <a:prstGeom prst="rect">
            <a:avLst/>
          </a:prstGeom>
        </p:spPr>
      </p:pic>
      <p:pic>
        <p:nvPicPr>
          <p:cNvPr id="14" name="Picture 13">
            <a:extLst>
              <a:ext uri="{FF2B5EF4-FFF2-40B4-BE49-F238E27FC236}">
                <a16:creationId xmlns:a16="http://schemas.microsoft.com/office/drawing/2014/main" id="{692679AA-E182-ADFE-B96A-A88CAE031447}"/>
              </a:ext>
            </a:extLst>
          </p:cNvPr>
          <p:cNvPicPr>
            <a:picLocks noChangeAspect="1"/>
          </p:cNvPicPr>
          <p:nvPr/>
        </p:nvPicPr>
        <p:blipFill>
          <a:blip r:embed="rId4"/>
          <a:srcRect t="4419" b="4419"/>
          <a:stretch/>
        </p:blipFill>
        <p:spPr>
          <a:xfrm>
            <a:off x="7614" y="6830863"/>
            <a:ext cx="7556501" cy="3874912"/>
          </a:xfrm>
          <a:prstGeom prst="rect">
            <a:avLst/>
          </a:prstGeom>
        </p:spPr>
      </p:pic>
      <p:pic>
        <p:nvPicPr>
          <p:cNvPr id="12" name="Picture 11">
            <a:extLst>
              <a:ext uri="{FF2B5EF4-FFF2-40B4-BE49-F238E27FC236}">
                <a16:creationId xmlns:a16="http://schemas.microsoft.com/office/drawing/2014/main" id="{14DD769C-5D41-4172-CDDC-0DC99242AC36}"/>
              </a:ext>
            </a:extLst>
          </p:cNvPr>
          <p:cNvPicPr>
            <a:picLocks noChangeAspect="1"/>
          </p:cNvPicPr>
          <p:nvPr/>
        </p:nvPicPr>
        <p:blipFill>
          <a:blip r:embed="rId5"/>
          <a:srcRect l="6795" r="6795"/>
          <a:stretch/>
        </p:blipFill>
        <p:spPr>
          <a:xfrm>
            <a:off x="-12799" y="0"/>
            <a:ext cx="7561684" cy="3672963"/>
          </a:xfrm>
          <a:prstGeom prst="rect">
            <a:avLst/>
          </a:prstGeom>
        </p:spPr>
      </p:pic>
      <p:sp>
        <p:nvSpPr>
          <p:cNvPr id="7" name="Rectangle 2">
            <a:extLst>
              <a:ext uri="{FF2B5EF4-FFF2-40B4-BE49-F238E27FC236}">
                <a16:creationId xmlns:a16="http://schemas.microsoft.com/office/drawing/2014/main" id="{BB737678-3E15-4AF2-E135-4A140DA04BC9}"/>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Google Shape;101;p13">
            <a:extLst>
              <a:ext uri="{FF2B5EF4-FFF2-40B4-BE49-F238E27FC236}">
                <a16:creationId xmlns:a16="http://schemas.microsoft.com/office/drawing/2014/main" id="{85191006-E797-9C2B-BCEA-6DCA7B9FA691}"/>
              </a:ext>
            </a:extLst>
          </p:cNvPr>
          <p:cNvSpPr/>
          <p:nvPr/>
        </p:nvSpPr>
        <p:spPr>
          <a:xfrm rot="10800000">
            <a:off x="7614" y="8611724"/>
            <a:ext cx="7027696" cy="1988289"/>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7FC8C25-9B16-8382-6A29-090ED8F85DD4}"/>
              </a:ext>
            </a:extLst>
          </p:cNvPr>
          <p:cNvSpPr txBox="1"/>
          <p:nvPr/>
        </p:nvSpPr>
        <p:spPr>
          <a:xfrm>
            <a:off x="153026" y="9026497"/>
            <a:ext cx="6662940" cy="1477328"/>
          </a:xfrm>
          <a:prstGeom prst="rect">
            <a:avLst/>
          </a:prstGeom>
          <a:noFill/>
        </p:spPr>
        <p:txBody>
          <a:bodyPr wrap="square">
            <a:spAutoFit/>
          </a:bodyPr>
          <a:lstStyle/>
          <a:p>
            <a:r>
              <a:rPr lang="es-MX" sz="1800" dirty="0">
                <a:effectLst/>
                <a:latin typeface="Times New Roman" panose="02020603050405020304" pitchFamily="18" charset="0"/>
                <a:ea typeface="Aptos" panose="020B0004020202020204" pitchFamily="34" charset="0"/>
              </a:rPr>
              <a:t>¡</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Y no solo en términos materiales, sino también en la sanidad y la liberación espiritual. Jesús sanaba a los enfermos y liberaba a las personas de demonios. No evitaba a aquellos con problemas graves, al contrario, se acercaba a ellos. Su compasión era tan grande que sanaba a todos los que se le acercaban, sin excepción.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Google Shape;101;p13">
            <a:extLst>
              <a:ext uri="{FF2B5EF4-FFF2-40B4-BE49-F238E27FC236}">
                <a16:creationId xmlns:a16="http://schemas.microsoft.com/office/drawing/2014/main" id="{A4531B59-2B51-BB3F-4377-60035ED51DFC}"/>
              </a:ext>
            </a:extLst>
          </p:cNvPr>
          <p:cNvSpPr/>
          <p:nvPr/>
        </p:nvSpPr>
        <p:spPr>
          <a:xfrm rot="5400000">
            <a:off x="3127414" y="1192523"/>
            <a:ext cx="5623030" cy="3219911"/>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87EAC4-5DC3-AECA-0618-1ED8D5682BD6}"/>
              </a:ext>
            </a:extLst>
          </p:cNvPr>
          <p:cNvSpPr txBox="1"/>
          <p:nvPr/>
        </p:nvSpPr>
        <p:spPr>
          <a:xfrm>
            <a:off x="5043809" y="36248"/>
            <a:ext cx="2505076" cy="5489773"/>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Exacto, y ahí radica su verdadero propósito: no era solo saciar el hambre física de las personas. Jesús les mostró, a través de ese milagro, que Dios puede proveer más allá de nuestras expectativas cuando ponemos en sus manos lo que tenemos, por pequeño que sea. Al final, sus discípulos fueron los instrumentos que llevaron el pan a la multitud; Jesús contaba con ellos para la distribución.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Google Shape;101;p13">
            <a:extLst>
              <a:ext uri="{FF2B5EF4-FFF2-40B4-BE49-F238E27FC236}">
                <a16:creationId xmlns:a16="http://schemas.microsoft.com/office/drawing/2014/main" id="{A0FB6D7E-8F34-71F8-16EA-EAA0EFC42454}"/>
              </a:ext>
            </a:extLst>
          </p:cNvPr>
          <p:cNvSpPr/>
          <p:nvPr/>
        </p:nvSpPr>
        <p:spPr>
          <a:xfrm rot="16200000">
            <a:off x="-49034" y="3209780"/>
            <a:ext cx="3773921" cy="3660621"/>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6643ABE-747E-C9A8-FA68-09702B0C0077}"/>
              </a:ext>
            </a:extLst>
          </p:cNvPr>
          <p:cNvSpPr txBox="1"/>
          <p:nvPr/>
        </p:nvSpPr>
        <p:spPr>
          <a:xfrm>
            <a:off x="99863" y="3233733"/>
            <a:ext cx="2696500" cy="3693319"/>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Eso es algo en lo que debemos reflexionar también nosotros, ¿no? A veces sentimos que lo que tenemos para ofrecer es insuficiente, pero al ponerlo en sus manos, Él hace el milagro. No importa lo poco que tengamos, si lo entregamos con fe, Dios puede multiplicarlo para bendecir a otros.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40720391"/>
      </p:ext>
    </p:extLst>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p:cNvGrpSpPr/>
        <p:nvPr/>
      </p:nvGrpSpPr>
      <p:grpSpPr>
        <a:xfrm>
          <a:off x="0" y="0"/>
          <a:ext cx="0" cy="0"/>
          <a:chOff x="0" y="0"/>
          <a:chExt cx="0" cy="0"/>
        </a:xfrm>
      </p:grpSpPr>
      <p:pic>
        <p:nvPicPr>
          <p:cNvPr id="10" name="Picture 9">
            <a:extLst>
              <a:ext uri="{FF2B5EF4-FFF2-40B4-BE49-F238E27FC236}">
                <a16:creationId xmlns:a16="http://schemas.microsoft.com/office/drawing/2014/main" id="{D777C800-A3CB-DFB7-7953-1A165A4AE22A}"/>
              </a:ext>
            </a:extLst>
          </p:cNvPr>
          <p:cNvPicPr>
            <a:picLocks noChangeAspect="1"/>
          </p:cNvPicPr>
          <p:nvPr/>
        </p:nvPicPr>
        <p:blipFill>
          <a:blip r:embed="rId3"/>
          <a:srcRect/>
          <a:stretch/>
        </p:blipFill>
        <p:spPr>
          <a:xfrm>
            <a:off x="-1" y="3995167"/>
            <a:ext cx="7556499" cy="3255764"/>
          </a:xfrm>
          <a:prstGeom prst="rect">
            <a:avLst/>
          </a:prstGeom>
        </p:spPr>
      </p:pic>
      <p:pic>
        <p:nvPicPr>
          <p:cNvPr id="2" name="Picture 1">
            <a:extLst>
              <a:ext uri="{FF2B5EF4-FFF2-40B4-BE49-F238E27FC236}">
                <a16:creationId xmlns:a16="http://schemas.microsoft.com/office/drawing/2014/main" id="{E4104FD8-7BD0-B3E8-859B-61389ED21F85}"/>
              </a:ext>
            </a:extLst>
          </p:cNvPr>
          <p:cNvPicPr>
            <a:picLocks noChangeAspect="1"/>
          </p:cNvPicPr>
          <p:nvPr/>
        </p:nvPicPr>
        <p:blipFill>
          <a:blip r:embed="rId4"/>
          <a:srcRect t="6574" b="6574"/>
          <a:stretch/>
        </p:blipFill>
        <p:spPr>
          <a:xfrm>
            <a:off x="1" y="7181080"/>
            <a:ext cx="7556499" cy="3512320"/>
          </a:xfrm>
          <a:prstGeom prst="rect">
            <a:avLst/>
          </a:prstGeom>
        </p:spPr>
      </p:pic>
      <p:pic>
        <p:nvPicPr>
          <p:cNvPr id="5" name="Picture 4">
            <a:extLst>
              <a:ext uri="{FF2B5EF4-FFF2-40B4-BE49-F238E27FC236}">
                <a16:creationId xmlns:a16="http://schemas.microsoft.com/office/drawing/2014/main" id="{FEDF96C7-B7E0-51C8-8ADB-991993EA029E}"/>
              </a:ext>
            </a:extLst>
          </p:cNvPr>
          <p:cNvPicPr>
            <a:picLocks noChangeAspect="1"/>
          </p:cNvPicPr>
          <p:nvPr/>
        </p:nvPicPr>
        <p:blipFill>
          <a:blip r:embed="rId5"/>
          <a:srcRect l="4251" r="4251"/>
          <a:stretch/>
        </p:blipFill>
        <p:spPr>
          <a:xfrm>
            <a:off x="-3" y="29621"/>
            <a:ext cx="7556500" cy="4056721"/>
          </a:xfrm>
          <a:prstGeom prst="rect">
            <a:avLst/>
          </a:prstGeom>
        </p:spPr>
      </p:pic>
      <p:pic>
        <p:nvPicPr>
          <p:cNvPr id="6" name="Picture 5" descr="A white speech bubble with a black background&#10;&#10;Description automatically generated">
            <a:extLst>
              <a:ext uri="{FF2B5EF4-FFF2-40B4-BE49-F238E27FC236}">
                <a16:creationId xmlns:a16="http://schemas.microsoft.com/office/drawing/2014/main" id="{AFC7AAD0-460A-A366-64F4-522543D1045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5400000">
            <a:off x="4095382" y="7262271"/>
            <a:ext cx="3255765" cy="3301990"/>
          </a:xfrm>
          <a:prstGeom prst="rect">
            <a:avLst/>
          </a:prstGeom>
          <a:ln>
            <a:noFill/>
          </a:ln>
          <a:extLst>
            <a:ext uri="{53640926-AAD7-44D8-BBD7-CCE9431645EC}">
              <a14:shadowObscured xmlns:a14="http://schemas.microsoft.com/office/drawing/2010/main"/>
            </a:ext>
          </a:extLst>
        </p:spPr>
      </p:pic>
      <p:sp>
        <p:nvSpPr>
          <p:cNvPr id="8" name="Google Shape;130;p14">
            <a:extLst>
              <a:ext uri="{FF2B5EF4-FFF2-40B4-BE49-F238E27FC236}">
                <a16:creationId xmlns:a16="http://schemas.microsoft.com/office/drawing/2014/main" id="{860DB33D-CE45-BE0E-9B41-6CC16A420067}"/>
              </a:ext>
            </a:extLst>
          </p:cNvPr>
          <p:cNvSpPr txBox="1"/>
          <p:nvPr/>
        </p:nvSpPr>
        <p:spPr>
          <a:xfrm>
            <a:off x="5250808" y="7568401"/>
            <a:ext cx="1903228" cy="2392908"/>
          </a:xfrm>
          <a:prstGeom prst="rect">
            <a:avLst/>
          </a:prstGeom>
          <a:noFill/>
          <a:ln>
            <a:noFill/>
          </a:ln>
        </p:spPr>
        <p:txBody>
          <a:bodyPr spcFirstLastPara="1" wrap="square" lIns="50800" tIns="50800" rIns="50800" bIns="50800" anchor="ctr" anchorCtr="0">
            <a:no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A veces nos ocupamos tanto en nuestras propias necesidades que olvidamos que nuestra verdadera misión es dar, tal como lo hizo Jesús.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Google Shape;101;p13">
            <a:extLst>
              <a:ext uri="{FF2B5EF4-FFF2-40B4-BE49-F238E27FC236}">
                <a16:creationId xmlns:a16="http://schemas.microsoft.com/office/drawing/2014/main" id="{62DE02A3-614C-3409-A831-DC0C9D35CDD6}"/>
              </a:ext>
            </a:extLst>
          </p:cNvPr>
          <p:cNvSpPr/>
          <p:nvPr/>
        </p:nvSpPr>
        <p:spPr>
          <a:xfrm rot="16200000">
            <a:off x="685711" y="49226"/>
            <a:ext cx="2072136" cy="3079081"/>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endParaRPr lang="en-US"/>
          </a:p>
        </p:txBody>
      </p:sp>
      <p:sp>
        <p:nvSpPr>
          <p:cNvPr id="9" name="Google Shape;95;p13">
            <a:extLst>
              <a:ext uri="{FF2B5EF4-FFF2-40B4-BE49-F238E27FC236}">
                <a16:creationId xmlns:a16="http://schemas.microsoft.com/office/drawing/2014/main" id="{CDE67B86-8AF0-E6B8-70D2-AC8600D6CCA7}"/>
              </a:ext>
            </a:extLst>
          </p:cNvPr>
          <p:cNvSpPr txBox="1"/>
          <p:nvPr/>
        </p:nvSpPr>
        <p:spPr>
          <a:xfrm>
            <a:off x="381096" y="633120"/>
            <a:ext cx="2123454" cy="1911292"/>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La compasión de Jesús nos deja una gran enseñanza. Si Él actuó así, también deberíamos hacerlo nosotros.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Google Shape;101;p13">
            <a:extLst>
              <a:ext uri="{FF2B5EF4-FFF2-40B4-BE49-F238E27FC236}">
                <a16:creationId xmlns:a16="http://schemas.microsoft.com/office/drawing/2014/main" id="{D797E144-03E2-BD6D-57F9-08CC62A63619}"/>
              </a:ext>
            </a:extLst>
          </p:cNvPr>
          <p:cNvSpPr/>
          <p:nvPr/>
        </p:nvSpPr>
        <p:spPr>
          <a:xfrm rot="5400000">
            <a:off x="5273789" y="3384446"/>
            <a:ext cx="1486338" cy="3079081"/>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endParaRPr lang="en-US"/>
          </a:p>
        </p:txBody>
      </p:sp>
      <p:sp>
        <p:nvSpPr>
          <p:cNvPr id="12" name="Google Shape;95;p13">
            <a:extLst>
              <a:ext uri="{FF2B5EF4-FFF2-40B4-BE49-F238E27FC236}">
                <a16:creationId xmlns:a16="http://schemas.microsoft.com/office/drawing/2014/main" id="{C817CE47-959D-837A-B82D-8E4835661432}"/>
              </a:ext>
            </a:extLst>
          </p:cNvPr>
          <p:cNvSpPr txBox="1"/>
          <p:nvPr/>
        </p:nvSpPr>
        <p:spPr>
          <a:xfrm>
            <a:off x="5250808" y="4227851"/>
            <a:ext cx="2123454" cy="1274195"/>
          </a:xfrm>
          <a:prstGeom prst="rect">
            <a:avLst/>
          </a:prstGeom>
          <a:noFill/>
          <a:ln>
            <a:noFill/>
          </a:ln>
        </p:spPr>
        <p:txBody>
          <a:bodyPr spcFirstLastPara="1" wrap="square" lIns="0" tIns="0" rIns="0" bIns="0" anchor="t" anchorCtr="0">
            <a:spAutoFit/>
          </a:bodyPr>
          <a:lstStyle/>
          <a:p>
            <a:pPr>
              <a:lnSpc>
                <a:spcPct val="115000"/>
              </a:lnSpc>
            </a:pPr>
            <a:r>
              <a:rPr lang="es-MX" sz="1800" dirty="0">
                <a:effectLst/>
                <a:latin typeface="Times New Roman" panose="02020603050405020304" pitchFamily="18" charset="0"/>
                <a:ea typeface="Aptos" panose="020B0004020202020204" pitchFamily="34" charset="0"/>
              </a:rPr>
              <a:t>Hay tantas personas a nuestro alrededor que necesitan sanidad, apoyo y amor. </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87583597"/>
      </p:ext>
    </p:extLst>
  </p:cSld>
  <p:clrMapOvr>
    <a:masterClrMapping/>
  </p:clrMapOvr>
  <mc:AlternateContent xmlns:mc="http://schemas.openxmlformats.org/markup-compatibility/2006" xmlns:p14="http://schemas.microsoft.com/office/powerpoint/2010/main">
    <mc:Choice Requires="p14">
      <p:transition spd="slow" p14:dur="2000" advTm="15234"/>
    </mc:Choice>
    <mc:Fallback xmlns="">
      <p:transition spd="slow" advTm="152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a:extLst>
            <a:ext uri="{FF2B5EF4-FFF2-40B4-BE49-F238E27FC236}">
              <a16:creationId xmlns:a16="http://schemas.microsoft.com/office/drawing/2014/main" id="{F30A5397-D11B-AE4C-CCB9-6FA384044D3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D2FEB24-5F50-609B-F2DD-DB526D26E39F}"/>
              </a:ext>
            </a:extLst>
          </p:cNvPr>
          <p:cNvPicPr>
            <a:picLocks noChangeAspect="1"/>
          </p:cNvPicPr>
          <p:nvPr/>
        </p:nvPicPr>
        <p:blipFill>
          <a:blip r:embed="rId3"/>
          <a:srcRect t="17927" b="17927"/>
          <a:stretch/>
        </p:blipFill>
        <p:spPr>
          <a:xfrm>
            <a:off x="-27114" y="3570648"/>
            <a:ext cx="7560000" cy="3433450"/>
          </a:xfrm>
          <a:prstGeom prst="rect">
            <a:avLst/>
          </a:prstGeom>
        </p:spPr>
      </p:pic>
      <p:pic>
        <p:nvPicPr>
          <p:cNvPr id="2" name="Picture 1" descr="A person in a yellow shirt&#10;&#10;Description automatically generated">
            <a:extLst>
              <a:ext uri="{FF2B5EF4-FFF2-40B4-BE49-F238E27FC236}">
                <a16:creationId xmlns:a16="http://schemas.microsoft.com/office/drawing/2014/main" id="{C5DA7057-CBC4-381A-1CB6-6200790F4E04}"/>
              </a:ext>
            </a:extLst>
          </p:cNvPr>
          <p:cNvPicPr>
            <a:picLocks noChangeAspect="1"/>
          </p:cNvPicPr>
          <p:nvPr/>
        </p:nvPicPr>
        <p:blipFill>
          <a:blip r:embed="rId4"/>
          <a:stretch>
            <a:fillRect/>
          </a:stretch>
        </p:blipFill>
        <p:spPr>
          <a:xfrm>
            <a:off x="23614" y="0"/>
            <a:ext cx="7496572" cy="3610726"/>
          </a:xfrm>
          <a:prstGeom prst="rect">
            <a:avLst/>
          </a:prstGeom>
        </p:spPr>
      </p:pic>
      <p:pic>
        <p:nvPicPr>
          <p:cNvPr id="23" name="Picture 22">
            <a:extLst>
              <a:ext uri="{FF2B5EF4-FFF2-40B4-BE49-F238E27FC236}">
                <a16:creationId xmlns:a16="http://schemas.microsoft.com/office/drawing/2014/main" id="{B2263C69-F7CE-CEFD-6864-58EF47F742C1}"/>
              </a:ext>
            </a:extLst>
          </p:cNvPr>
          <p:cNvPicPr>
            <a:picLocks noChangeAspect="1"/>
          </p:cNvPicPr>
          <p:nvPr/>
        </p:nvPicPr>
        <p:blipFill>
          <a:blip r:embed="rId5"/>
          <a:srcRect t="10182" b="10182"/>
          <a:stretch/>
        </p:blipFill>
        <p:spPr>
          <a:xfrm>
            <a:off x="-47230" y="7004098"/>
            <a:ext cx="7556500" cy="3722245"/>
          </a:xfrm>
          <a:prstGeom prst="rect">
            <a:avLst/>
          </a:prstGeom>
        </p:spPr>
      </p:pic>
      <p:sp>
        <p:nvSpPr>
          <p:cNvPr id="3" name="Google Shape;101;p13">
            <a:extLst>
              <a:ext uri="{FF2B5EF4-FFF2-40B4-BE49-F238E27FC236}">
                <a16:creationId xmlns:a16="http://schemas.microsoft.com/office/drawing/2014/main" id="{3EE5A02C-44A4-2F0E-5273-3751730EBB7B}"/>
              </a:ext>
            </a:extLst>
          </p:cNvPr>
          <p:cNvSpPr/>
          <p:nvPr/>
        </p:nvSpPr>
        <p:spPr>
          <a:xfrm rot="10800000">
            <a:off x="2700669" y="5834220"/>
            <a:ext cx="4198712" cy="896189"/>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7" name="Google Shape;95;p13">
            <a:extLst>
              <a:ext uri="{FF2B5EF4-FFF2-40B4-BE49-F238E27FC236}">
                <a16:creationId xmlns:a16="http://schemas.microsoft.com/office/drawing/2014/main" id="{ADC46778-DDC4-EEB2-804B-34E574608913}"/>
              </a:ext>
            </a:extLst>
          </p:cNvPr>
          <p:cNvSpPr txBox="1"/>
          <p:nvPr/>
        </p:nvSpPr>
        <p:spPr>
          <a:xfrm>
            <a:off x="2823433" y="6198081"/>
            <a:ext cx="4008473" cy="318549"/>
          </a:xfrm>
          <a:prstGeom prst="rect">
            <a:avLst/>
          </a:prstGeom>
          <a:noFill/>
          <a:ln>
            <a:noFill/>
          </a:ln>
        </p:spPr>
        <p:txBody>
          <a:bodyPr spcFirstLastPara="1" wrap="square" lIns="0" tIns="0" rIns="0" bIns="0" anchor="t" anchorCtr="0">
            <a:spAutoFit/>
          </a:bodyPr>
          <a:lstStyle/>
          <a:p>
            <a:pPr>
              <a:lnSpc>
                <a:spcPct val="115000"/>
              </a:lnSpc>
            </a:pPr>
            <a:r>
              <a:rPr lang="es-MX" sz="1800" dirty="0">
                <a:latin typeface="Times New Roman" panose="02020603050405020304" pitchFamily="18" charset="0"/>
                <a:ea typeface="Aptos" panose="020B0004020202020204" pitchFamily="34" charset="0"/>
              </a:rPr>
              <a:t>Acuérdate Dios te ama y nosotros también</a:t>
            </a:r>
            <a:endParaRPr lang="es-MX"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0" name="Picture 19" descr="A white speech bubble with a black background&#10;&#10;Description automatically generated">
            <a:extLst>
              <a:ext uri="{FF2B5EF4-FFF2-40B4-BE49-F238E27FC236}">
                <a16:creationId xmlns:a16="http://schemas.microsoft.com/office/drawing/2014/main" id="{6AF7A3FB-EB49-5E4C-7E6B-BF91AC5E235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5400000">
            <a:off x="4865498" y="-515666"/>
            <a:ext cx="1237836" cy="4172998"/>
          </a:xfrm>
          <a:prstGeom prst="rect">
            <a:avLst/>
          </a:prstGeom>
          <a:ln>
            <a:noFill/>
          </a:ln>
          <a:extLst>
            <a:ext uri="{53640926-AAD7-44D8-BBD7-CCE9431645EC}">
              <a14:shadowObscured xmlns:a14="http://schemas.microsoft.com/office/drawing/2010/main"/>
            </a:ext>
          </a:extLst>
        </p:spPr>
      </p:pic>
      <p:sp>
        <p:nvSpPr>
          <p:cNvPr id="21" name="Google Shape;130;p14">
            <a:extLst>
              <a:ext uri="{FF2B5EF4-FFF2-40B4-BE49-F238E27FC236}">
                <a16:creationId xmlns:a16="http://schemas.microsoft.com/office/drawing/2014/main" id="{BD0E7BE4-772B-B31A-C25D-4530891951AD}"/>
              </a:ext>
            </a:extLst>
          </p:cNvPr>
          <p:cNvSpPr txBox="1"/>
          <p:nvPr/>
        </p:nvSpPr>
        <p:spPr>
          <a:xfrm>
            <a:off x="4827670" y="993481"/>
            <a:ext cx="2284952" cy="1080809"/>
          </a:xfrm>
          <a:prstGeom prst="rect">
            <a:avLst/>
          </a:prstGeom>
          <a:noFill/>
          <a:ln>
            <a:noFill/>
          </a:ln>
        </p:spPr>
        <p:txBody>
          <a:bodyPr spcFirstLastPara="1" wrap="square" lIns="50800" tIns="50800" rIns="50800" bIns="50800" anchor="ctr" anchorCtr="0">
            <a:noAutofit/>
          </a:bodyPr>
          <a:lstStyle/>
          <a:p>
            <a:pPr algn="ctr"/>
            <a:r>
              <a:rPr lang="es-MX" sz="1800" kern="100" dirty="0">
                <a:latin typeface="Times New Roman" panose="02020603050405020304" pitchFamily="18" charset="0"/>
                <a:ea typeface="Aptos" panose="020B0004020202020204" pitchFamily="34" charset="0"/>
                <a:cs typeface="Times New Roman" panose="02020603050405020304" pitchFamily="18" charset="0"/>
              </a:rPr>
              <a:t>Conéctate con la Iglesia del Nazareno </a:t>
            </a:r>
          </a:p>
          <a:p>
            <a:pPr algn="ctr"/>
            <a:r>
              <a:rPr lang="es-MX" sz="1800" kern="100" dirty="0">
                <a:latin typeface="Times New Roman" panose="02020603050405020304" pitchFamily="18" charset="0"/>
                <a:ea typeface="Aptos" panose="020B0004020202020204" pitchFamily="34" charset="0"/>
                <a:cs typeface="Times New Roman" panose="02020603050405020304" pitchFamily="18" charset="0"/>
              </a:rPr>
              <a:t>e</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n Delano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Google Shape;129;p14">
            <a:extLst>
              <a:ext uri="{FF2B5EF4-FFF2-40B4-BE49-F238E27FC236}">
                <a16:creationId xmlns:a16="http://schemas.microsoft.com/office/drawing/2014/main" id="{9206AF38-94FA-BCAB-FA9E-03BA8C783A65}"/>
              </a:ext>
            </a:extLst>
          </p:cNvPr>
          <p:cNvSpPr/>
          <p:nvPr/>
        </p:nvSpPr>
        <p:spPr>
          <a:xfrm>
            <a:off x="0" y="9074625"/>
            <a:ext cx="7376635" cy="666860"/>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pPr algn="ctr" rtl="0">
              <a:spcBef>
                <a:spcPts val="0"/>
              </a:spcBef>
              <a:spcAft>
                <a:spcPts val="0"/>
              </a:spcAft>
            </a:pPr>
            <a:r>
              <a:rPr lang="es-MX" sz="2000" dirty="0">
                <a:effectLst/>
                <a:latin typeface="Times New Roman" panose="02020603050405020304" pitchFamily="18" charset="0"/>
                <a:ea typeface="Aptos" panose="020B0004020202020204" pitchFamily="34" charset="0"/>
              </a:rPr>
              <a:t>No se les olvide ver otros estudios en los Diálogos Bíblicos</a:t>
            </a:r>
          </a:p>
          <a:p>
            <a:pPr algn="ctr" rtl="0">
              <a:spcBef>
                <a:spcPts val="0"/>
              </a:spcBef>
              <a:spcAft>
                <a:spcPts val="0"/>
              </a:spcAft>
            </a:pPr>
            <a:r>
              <a:rPr lang="es-MX" sz="2000" dirty="0">
                <a:latin typeface="Times New Roman" panose="02020603050405020304" pitchFamily="18" charset="0"/>
                <a:ea typeface="Aptos" panose="020B0004020202020204" pitchFamily="34" charset="0"/>
              </a:rPr>
              <a:t>www.SangerNaz.com</a:t>
            </a:r>
            <a:r>
              <a:rPr lang="es-MX" sz="20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algn="ctr" rtl="0">
              <a:spcBef>
                <a:spcPts val="0"/>
              </a:spcBef>
              <a:spcAft>
                <a:spcPts val="0"/>
              </a:spcAft>
            </a:pPr>
            <a:endParaRPr lang="es-MX" sz="2000" kern="100" dirty="0">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62046648"/>
      </p:ext>
    </p:extLst>
  </p:cSld>
  <p:clrMapOvr>
    <a:masterClrMapping/>
  </p:clrMapOvr>
  <mc:AlternateContent xmlns:mc="http://schemas.openxmlformats.org/markup-compatibility/2006" xmlns:p14="http://schemas.microsoft.com/office/powerpoint/2010/main">
    <mc:Choice Requires="p14">
      <p:transition spd="slow" p14:dur="2000" advTm="15234"/>
    </mc:Choice>
    <mc:Fallback xmlns="">
      <p:transition spd="slow" advTm="1523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a:extLst>
            <a:ext uri="{FF2B5EF4-FFF2-40B4-BE49-F238E27FC236}">
              <a16:creationId xmlns:a16="http://schemas.microsoft.com/office/drawing/2014/main" id="{4DE55BBB-5DC8-C21C-27B4-E3D497950BE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A083514-1392-7815-E681-71BDE6CAF31F}"/>
              </a:ext>
            </a:extLst>
          </p:cNvPr>
          <p:cNvPicPr>
            <a:picLocks noChangeAspect="1"/>
          </p:cNvPicPr>
          <p:nvPr/>
        </p:nvPicPr>
        <p:blipFill>
          <a:blip r:embed="rId3"/>
          <a:srcRect t="10182" b="10182"/>
          <a:stretch/>
        </p:blipFill>
        <p:spPr>
          <a:xfrm>
            <a:off x="0" y="7082232"/>
            <a:ext cx="7556500" cy="3722245"/>
          </a:xfrm>
          <a:prstGeom prst="rect">
            <a:avLst/>
          </a:prstGeom>
        </p:spPr>
      </p:pic>
      <p:pic>
        <p:nvPicPr>
          <p:cNvPr id="4" name="Picture 3">
            <a:extLst>
              <a:ext uri="{FF2B5EF4-FFF2-40B4-BE49-F238E27FC236}">
                <a16:creationId xmlns:a16="http://schemas.microsoft.com/office/drawing/2014/main" id="{8BB20F9A-94FA-2B9B-311E-E654CE273F9B}"/>
              </a:ext>
            </a:extLst>
          </p:cNvPr>
          <p:cNvPicPr>
            <a:picLocks noChangeAspect="1"/>
          </p:cNvPicPr>
          <p:nvPr/>
        </p:nvPicPr>
        <p:blipFill>
          <a:blip r:embed="rId4"/>
          <a:srcRect t="17927" b="17927"/>
          <a:stretch/>
        </p:blipFill>
        <p:spPr>
          <a:xfrm>
            <a:off x="23614" y="56736"/>
            <a:ext cx="7560000" cy="3433450"/>
          </a:xfrm>
          <a:prstGeom prst="rect">
            <a:avLst/>
          </a:prstGeom>
        </p:spPr>
      </p:pic>
      <p:pic>
        <p:nvPicPr>
          <p:cNvPr id="2" name="Picture 1" descr="A person in a yellow shirt&#10;&#10;Description automatically generated">
            <a:extLst>
              <a:ext uri="{FF2B5EF4-FFF2-40B4-BE49-F238E27FC236}">
                <a16:creationId xmlns:a16="http://schemas.microsoft.com/office/drawing/2014/main" id="{F24D29E8-646C-DCBB-9BE2-3B150BB3FD2E}"/>
              </a:ext>
            </a:extLst>
          </p:cNvPr>
          <p:cNvPicPr>
            <a:picLocks noChangeAspect="1"/>
          </p:cNvPicPr>
          <p:nvPr/>
        </p:nvPicPr>
        <p:blipFill>
          <a:blip r:embed="rId5"/>
          <a:stretch>
            <a:fillRect/>
          </a:stretch>
        </p:blipFill>
        <p:spPr>
          <a:xfrm>
            <a:off x="0" y="3490186"/>
            <a:ext cx="7556500" cy="3610726"/>
          </a:xfrm>
          <a:prstGeom prst="rect">
            <a:avLst/>
          </a:prstGeom>
        </p:spPr>
      </p:pic>
      <p:sp>
        <p:nvSpPr>
          <p:cNvPr id="3" name="Google Shape;101;p13">
            <a:extLst>
              <a:ext uri="{FF2B5EF4-FFF2-40B4-BE49-F238E27FC236}">
                <a16:creationId xmlns:a16="http://schemas.microsoft.com/office/drawing/2014/main" id="{BB3B2326-BECD-C786-C42B-E238E9C9E5CB}"/>
              </a:ext>
            </a:extLst>
          </p:cNvPr>
          <p:cNvSpPr/>
          <p:nvPr/>
        </p:nvSpPr>
        <p:spPr>
          <a:xfrm rot="10800000">
            <a:off x="-73252" y="5626164"/>
            <a:ext cx="6822802" cy="1185952"/>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7" name="Google Shape;95;p13">
            <a:extLst>
              <a:ext uri="{FF2B5EF4-FFF2-40B4-BE49-F238E27FC236}">
                <a16:creationId xmlns:a16="http://schemas.microsoft.com/office/drawing/2014/main" id="{5EE0F2A0-5298-9058-C293-C393E1A52CAC}"/>
              </a:ext>
            </a:extLst>
          </p:cNvPr>
          <p:cNvSpPr txBox="1"/>
          <p:nvPr/>
        </p:nvSpPr>
        <p:spPr>
          <a:xfrm>
            <a:off x="255309" y="5944505"/>
            <a:ext cx="6165680" cy="637097"/>
          </a:xfrm>
          <a:prstGeom prst="rect">
            <a:avLst/>
          </a:prstGeom>
          <a:noFill/>
          <a:ln>
            <a:noFill/>
          </a:ln>
        </p:spPr>
        <p:txBody>
          <a:bodyPr spcFirstLastPara="1" wrap="square" lIns="0" tIns="0" rIns="0" bIns="0" anchor="t" anchorCtr="0">
            <a:spAutoFit/>
          </a:bodyPr>
          <a:lstStyle/>
          <a:p>
            <a:pPr>
              <a:lnSpc>
                <a:spcPct val="115000"/>
              </a:lnSpc>
            </a:pPr>
            <a:r>
              <a:rPr lang="es-MX" sz="1800" dirty="0">
                <a:latin typeface="Times New Roman" panose="02020603050405020304" pitchFamily="18" charset="0"/>
                <a:ea typeface="Aptos" panose="020B0004020202020204" pitchFamily="34" charset="0"/>
              </a:rPr>
              <a:t>Acuérdate Dios te ama y nosotros también, puedes visitarnos a la Iglesia del Nazareno en Delano 2029 </a:t>
            </a:r>
            <a:r>
              <a:rPr lang="es-MX" sz="1800" dirty="0" err="1">
                <a:latin typeface="Times New Roman" panose="02020603050405020304" pitchFamily="18" charset="0"/>
                <a:ea typeface="Aptos" panose="020B0004020202020204" pitchFamily="34" charset="0"/>
              </a:rPr>
              <a:t>Patton</a:t>
            </a:r>
            <a:r>
              <a:rPr lang="es-MX" sz="1800" dirty="0">
                <a:latin typeface="Times New Roman" panose="02020603050405020304" pitchFamily="18" charset="0"/>
                <a:ea typeface="Aptos" panose="020B0004020202020204" pitchFamily="34" charset="0"/>
              </a:rPr>
              <a:t> St. Delano, CA 93215</a:t>
            </a:r>
            <a:endParaRPr lang="es-MX"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0" name="Picture 19" descr="A white speech bubble with a black background&#10;&#10;Description automatically generated">
            <a:extLst>
              <a:ext uri="{FF2B5EF4-FFF2-40B4-BE49-F238E27FC236}">
                <a16:creationId xmlns:a16="http://schemas.microsoft.com/office/drawing/2014/main" id="{F12DB468-0B16-DA6B-C37B-8A2B7CB4A21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10800000">
            <a:off x="4498517" y="2069432"/>
            <a:ext cx="2720989" cy="2100664"/>
          </a:xfrm>
          <a:prstGeom prst="rect">
            <a:avLst/>
          </a:prstGeom>
          <a:ln>
            <a:noFill/>
          </a:ln>
          <a:extLst>
            <a:ext uri="{53640926-AAD7-44D8-BBD7-CCE9431645EC}">
              <a14:shadowObscured xmlns:a14="http://schemas.microsoft.com/office/drawing/2010/main"/>
            </a:ext>
          </a:extLst>
        </p:spPr>
      </p:pic>
      <p:sp>
        <p:nvSpPr>
          <p:cNvPr id="21" name="Google Shape;130;p14">
            <a:extLst>
              <a:ext uri="{FF2B5EF4-FFF2-40B4-BE49-F238E27FC236}">
                <a16:creationId xmlns:a16="http://schemas.microsoft.com/office/drawing/2014/main" id="{BD9AFBDA-9E6D-477D-90EF-EE6A82F77A87}"/>
              </a:ext>
            </a:extLst>
          </p:cNvPr>
          <p:cNvSpPr txBox="1"/>
          <p:nvPr/>
        </p:nvSpPr>
        <p:spPr>
          <a:xfrm>
            <a:off x="4771062" y="2785690"/>
            <a:ext cx="2334172" cy="1185953"/>
          </a:xfrm>
          <a:prstGeom prst="rect">
            <a:avLst/>
          </a:prstGeom>
          <a:noFill/>
          <a:ln>
            <a:noFill/>
          </a:ln>
        </p:spPr>
        <p:txBody>
          <a:bodyPr spcFirstLastPara="1" wrap="square" lIns="50800" tIns="50800" rIns="50800" bIns="50800" anchor="ctr" anchorCtr="0">
            <a:noAutofit/>
          </a:bodyPr>
          <a:lstStyle/>
          <a:p>
            <a:pPr algn="ctr"/>
            <a:r>
              <a:rPr lang="es-MX" sz="1800" kern="100" dirty="0">
                <a:latin typeface="Times New Roman" panose="02020603050405020304" pitchFamily="18" charset="0"/>
                <a:ea typeface="Aptos" panose="020B0004020202020204" pitchFamily="34" charset="0"/>
                <a:cs typeface="Times New Roman" panose="02020603050405020304" pitchFamily="18" charset="0"/>
              </a:rPr>
              <a:t>Para mas información hable al Pastor Daniel Deida</a:t>
            </a:r>
          </a:p>
          <a:p>
            <a:pPr algn="ct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(559) 349-2590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Google Shape;129;p14">
            <a:extLst>
              <a:ext uri="{FF2B5EF4-FFF2-40B4-BE49-F238E27FC236}">
                <a16:creationId xmlns:a16="http://schemas.microsoft.com/office/drawing/2014/main" id="{BA42997A-F572-3B9F-CADC-A50DFEAE78B1}"/>
              </a:ext>
            </a:extLst>
          </p:cNvPr>
          <p:cNvSpPr/>
          <p:nvPr/>
        </p:nvSpPr>
        <p:spPr>
          <a:xfrm>
            <a:off x="23614" y="9873780"/>
            <a:ext cx="7376635" cy="762884"/>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pPr algn="ctr" rtl="0">
              <a:spcBef>
                <a:spcPts val="0"/>
              </a:spcBef>
              <a:spcAft>
                <a:spcPts val="0"/>
              </a:spcAft>
            </a:pPr>
            <a:r>
              <a:rPr lang="es-MX" sz="2000" dirty="0">
                <a:effectLst/>
                <a:latin typeface="Times New Roman" panose="02020603050405020304" pitchFamily="18" charset="0"/>
                <a:ea typeface="Aptos" panose="020B0004020202020204" pitchFamily="34" charset="0"/>
              </a:rPr>
              <a:t>No se les olvide ver otros estudios en los Diálogos Bíblicos</a:t>
            </a:r>
          </a:p>
          <a:p>
            <a:pPr algn="ctr" rtl="0">
              <a:spcBef>
                <a:spcPts val="0"/>
              </a:spcBef>
              <a:spcAft>
                <a:spcPts val="0"/>
              </a:spcAft>
            </a:pPr>
            <a:r>
              <a:rPr lang="es-MX" sz="2000" dirty="0">
                <a:latin typeface="Times New Roman" panose="02020603050405020304" pitchFamily="18" charset="0"/>
                <a:ea typeface="Aptos" panose="020B0004020202020204" pitchFamily="34" charset="0"/>
              </a:rPr>
              <a:t>www.SangerNaz.com</a:t>
            </a:r>
            <a:r>
              <a:rPr lang="es-MX" sz="20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50882844"/>
      </p:ext>
    </p:extLst>
  </p:cSld>
  <p:clrMapOvr>
    <a:masterClrMapping/>
  </p:clrMapOvr>
  <mc:AlternateContent xmlns:mc="http://schemas.openxmlformats.org/markup-compatibility/2006" xmlns:p14="http://schemas.microsoft.com/office/powerpoint/2010/main">
    <mc:Choice Requires="p14">
      <p:transition spd="slow" p14:dur="2000" advTm="15234"/>
    </mc:Choice>
    <mc:Fallback xmlns="">
      <p:transition spd="slow" advTm="15234"/>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2987</TotalTime>
  <Words>861</Words>
  <Application>Microsoft Office PowerPoint</Application>
  <PresentationFormat>Custom</PresentationFormat>
  <Paragraphs>37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Times New Roman</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Deida</dc:creator>
  <cp:lastModifiedBy>Daniel Deida</cp:lastModifiedBy>
  <cp:revision>139</cp:revision>
  <cp:lastPrinted>2024-10-30T23:17:08Z</cp:lastPrinted>
  <dcterms:modified xsi:type="dcterms:W3CDTF">2024-11-08T15:35:11Z</dcterms:modified>
</cp:coreProperties>
</file>