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79" r:id="rId2"/>
    <p:sldId id="266" r:id="rId3"/>
    <p:sldId id="256" r:id="rId4"/>
    <p:sldId id="275" r:id="rId5"/>
    <p:sldId id="280" r:id="rId6"/>
    <p:sldId id="263" r:id="rId7"/>
    <p:sldId id="281" r:id="rId8"/>
    <p:sldId id="283" r:id="rId9"/>
    <p:sldId id="282" r:id="rId10"/>
    <p:sldId id="286" r:id="rId11"/>
  </p:sldIdLst>
  <p:sldSz cx="7556500" cy="106934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4" autoAdjust="0"/>
    <p:restoredTop sz="94660"/>
  </p:normalViewPr>
  <p:slideViewPr>
    <p:cSldViewPr snapToGrid="0">
      <p:cViewPr varScale="1">
        <p:scale>
          <a:sx n="42" d="100"/>
          <a:sy n="42" d="100"/>
        </p:scale>
        <p:origin x="23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54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C212236-D917-BE2D-D638-8C058ED9F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5C4E829C-CDE0-2BD6-B264-0C291B1F63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02BF9F93-D97C-9821-77CC-37FBF83C8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4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73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34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8D0F21C-2676-6536-5561-D6B3BC139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A6F87E1-8327-EA59-D331-30B127F7D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FCD433E3-6966-645E-94DA-7FFAB34F3A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09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38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98694D31-AC0B-0440-71B1-BA53B2F0A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47CB4A9-A5CE-374D-A070-70E68879E8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90610AD-A8FC-4DF3-ABA5-A86CB6DFA2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491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E7A3ECF-5311-D838-2B4A-2BC4466E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AD05D702-A881-A063-40A0-B4DA80EF94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9FAC4801-0FE0-517C-A43C-82FB2AD054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62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6955640-AE66-DDE9-8EA1-25CD47A7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31111871-0DC8-AED8-9F3E-790AE9602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1BDFF7C-1871-911F-3584-BCBDFEEAA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696913"/>
            <a:ext cx="24638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937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hyperlink" Target="https://pixabay.com/en/westphalian-black-head-sheep-sheep-1411301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7.jpg"/><Relationship Id="rId7" Type="http://schemas.openxmlformats.org/officeDocument/2006/relationships/hyperlink" Target="https://pixabay.com/fr/vectors/bulle-de-dialogue-ballon-de-discours-14597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1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fr/vectors/bulle-de-dialogue-ballon-de-discours-145971/" TargetMode="External"/><Relationship Id="rId3" Type="http://schemas.openxmlformats.org/officeDocument/2006/relationships/image" Target="../media/image2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DA4C3-8042-C805-6827-E3CB3EA5E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" y="6112587"/>
            <a:ext cx="7493318" cy="4561333"/>
          </a:xfrm>
          <a:prstGeom prst="rect">
            <a:avLst/>
          </a:prstGeom>
        </p:spPr>
      </p:pic>
      <p:sp>
        <p:nvSpPr>
          <p:cNvPr id="9" name="Google Shape;129;p14">
            <a:extLst>
              <a:ext uri="{FF2B5EF4-FFF2-40B4-BE49-F238E27FC236}">
                <a16:creationId xmlns:a16="http://schemas.microsoft.com/office/drawing/2014/main" id="{4D181F2D-B992-57ED-2114-40DBC790E25D}"/>
              </a:ext>
            </a:extLst>
          </p:cNvPr>
          <p:cNvSpPr/>
          <p:nvPr/>
        </p:nvSpPr>
        <p:spPr>
          <a:xfrm>
            <a:off x="-38896" y="4215814"/>
            <a:ext cx="7532215" cy="2321924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s-MX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PASION DEL MAESTRO</a:t>
            </a:r>
          </a:p>
          <a:p>
            <a:pPr algn="ctr"/>
            <a:r>
              <a:rPr lang="es-MX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Parte I</a:t>
            </a:r>
          </a:p>
        </p:txBody>
      </p:sp>
      <p:sp>
        <p:nvSpPr>
          <p:cNvPr id="7" name="Google Shape;130;p14">
            <a:extLst>
              <a:ext uri="{FF2B5EF4-FFF2-40B4-BE49-F238E27FC236}">
                <a16:creationId xmlns:a16="http://schemas.microsoft.com/office/drawing/2014/main" id="{6F19369F-CADB-BAEF-30E5-59504B9E7274}"/>
              </a:ext>
            </a:extLst>
          </p:cNvPr>
          <p:cNvSpPr txBox="1"/>
          <p:nvPr/>
        </p:nvSpPr>
        <p:spPr>
          <a:xfrm>
            <a:off x="393404" y="8825023"/>
            <a:ext cx="7022027" cy="137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s-MX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DIALOGOS BIBLICOS POR EL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800" b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</a:rPr>
              <a:t>DR. DANIEL DEIDA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WWW.SANGERNAZ.COM</a:t>
            </a:r>
            <a:endParaRPr lang="es-MX" sz="2800" b="0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B5B7D-371E-18AA-BF87-5358ABE49C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284" y="19479"/>
            <a:ext cx="7532216" cy="41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4DE55BBB-5DC8-C21C-27B4-E3D49795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083514-1392-7815-E681-71BDE6CA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82" b="10182"/>
          <a:stretch/>
        </p:blipFill>
        <p:spPr>
          <a:xfrm>
            <a:off x="0" y="7082232"/>
            <a:ext cx="7556500" cy="3722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B20F9A-94FA-2B9B-311E-E654CE273F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27" b="17927"/>
          <a:stretch/>
        </p:blipFill>
        <p:spPr>
          <a:xfrm>
            <a:off x="23614" y="56736"/>
            <a:ext cx="7560000" cy="3433450"/>
          </a:xfrm>
          <a:prstGeom prst="rect">
            <a:avLst/>
          </a:prstGeom>
        </p:spPr>
      </p:pic>
      <p:pic>
        <p:nvPicPr>
          <p:cNvPr id="2" name="Picture 1" descr="A person in a yellow shirt&#10;&#10;Description automatically generated">
            <a:extLst>
              <a:ext uri="{FF2B5EF4-FFF2-40B4-BE49-F238E27FC236}">
                <a16:creationId xmlns:a16="http://schemas.microsoft.com/office/drawing/2014/main" id="{F24D29E8-646C-DCBB-9BE2-3B150BB3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90186"/>
            <a:ext cx="7556500" cy="3610726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BB3B2326-BECD-C786-C42B-E238E9C9E5CB}"/>
              </a:ext>
            </a:extLst>
          </p:cNvPr>
          <p:cNvSpPr/>
          <p:nvPr/>
        </p:nvSpPr>
        <p:spPr>
          <a:xfrm rot="10800000">
            <a:off x="-73252" y="5626164"/>
            <a:ext cx="6822802" cy="118595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5EE0F2A0-5298-9058-C293-C393E1A52CAC}"/>
              </a:ext>
            </a:extLst>
          </p:cNvPr>
          <p:cNvSpPr txBox="1"/>
          <p:nvPr/>
        </p:nvSpPr>
        <p:spPr>
          <a:xfrm>
            <a:off x="255309" y="5944505"/>
            <a:ext cx="6165680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Acuérdate Dios te ama y nosotros también, puedes visitarnos a la Iglesia del Nazareno en Delano 2029 </a:t>
            </a:r>
            <a:r>
              <a:rPr lang="es-MX" sz="1800" dirty="0" err="1">
                <a:latin typeface="Times New Roman" panose="02020603050405020304" pitchFamily="18" charset="0"/>
                <a:ea typeface="Aptos" panose="020B0004020202020204" pitchFamily="34" charset="0"/>
              </a:rPr>
              <a:t>Patton</a:t>
            </a: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 St. Delano, CA 93215</a:t>
            </a:r>
            <a:endParaRPr lang="es-MX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F12DB468-0B16-DA6B-C37B-8A2B7CB4A2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0800000">
            <a:off x="4498517" y="2069432"/>
            <a:ext cx="2720989" cy="2100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BD9AFBDA-9E6D-477D-90EF-EE6A82F77A87}"/>
              </a:ext>
            </a:extLst>
          </p:cNvPr>
          <p:cNvSpPr txBox="1"/>
          <p:nvPr/>
        </p:nvSpPr>
        <p:spPr>
          <a:xfrm>
            <a:off x="4771062" y="2785690"/>
            <a:ext cx="2334172" cy="1185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Para mas información hable al Pastor Daniel Deida</a:t>
            </a:r>
          </a:p>
          <a:p>
            <a:pPr algn="ctr"/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(559) 349-2590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BA42997A-F572-3B9F-CADC-A50DFEAE78B1}"/>
              </a:ext>
            </a:extLst>
          </p:cNvPr>
          <p:cNvSpPr/>
          <p:nvPr/>
        </p:nvSpPr>
        <p:spPr>
          <a:xfrm>
            <a:off x="23614" y="9873780"/>
            <a:ext cx="7376635" cy="762884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se les olvide ver otros estudios en los Diálogos Bíblicos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latin typeface="Times New Roman" panose="02020603050405020304" pitchFamily="18" charset="0"/>
                <a:ea typeface="Aptos" panose="020B0004020202020204" pitchFamily="34" charset="0"/>
              </a:rPr>
              <a:t>www.SangerNaz.com</a:t>
            </a:r>
            <a:r>
              <a:rPr lang="es-MX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8DF7827-C76D-FEBF-CCA1-494CFC72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7" r="2627"/>
          <a:stretch/>
        </p:blipFill>
        <p:spPr>
          <a:xfrm>
            <a:off x="0" y="35539"/>
            <a:ext cx="7542544" cy="447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6D15EC-C3D0-BC29-F513-13ED9B3F79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461" b="27461"/>
          <a:stretch/>
        </p:blipFill>
        <p:spPr bwMode="auto">
          <a:xfrm>
            <a:off x="6980" y="7303985"/>
            <a:ext cx="7549519" cy="340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E18D93-F17F-6838-E036-0756A5A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12" b="5912"/>
          <a:stretch/>
        </p:blipFill>
        <p:spPr bwMode="auto">
          <a:xfrm>
            <a:off x="35128" y="3554333"/>
            <a:ext cx="7560001" cy="3749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rot="10800000">
            <a:off x="1158949" y="5637614"/>
            <a:ext cx="6397550" cy="155223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67589007-E8E1-2E8D-9B81-33E43CA0E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6200000">
            <a:off x="1544682" y="-1537702"/>
            <a:ext cx="2180733" cy="5256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2060B3E7-EBFD-F075-716C-66BB0874220B}"/>
              </a:ext>
            </a:extLst>
          </p:cNvPr>
          <p:cNvSpPr txBox="1"/>
          <p:nvPr/>
        </p:nvSpPr>
        <p:spPr>
          <a:xfrm>
            <a:off x="557457" y="293993"/>
            <a:ext cx="2855506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Hoy estaba leyendo sobre el significado de la palabra "pasión". Según el diccionario, se refiere a un deseo o afición intensa hacia algo. 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C34B5-FA1C-FCDD-D166-985AF3161D4B}"/>
              </a:ext>
            </a:extLst>
          </p:cNvPr>
          <p:cNvSpPr txBox="1"/>
          <p:nvPr/>
        </p:nvSpPr>
        <p:spPr>
          <a:xfrm>
            <a:off x="1318438" y="5989521"/>
            <a:ext cx="5949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Nos pasa a todos, ¿no? Algunos sienten pasión por un deporte, la música, o un pasatiempo… pero cuando Jesús vino al mundo, su pasión no fue por algo, sino por alguien: nosotros, las personas.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95;p13">
            <a:extLst>
              <a:ext uri="{FF2B5EF4-FFF2-40B4-BE49-F238E27FC236}">
                <a16:creationId xmlns:a16="http://schemas.microsoft.com/office/drawing/2014/main" id="{28D0D2AF-0D0B-EE8A-1BC1-349631E08A8F}"/>
              </a:ext>
            </a:extLst>
          </p:cNvPr>
          <p:cNvSpPr txBox="1"/>
          <p:nvPr/>
        </p:nvSpPr>
        <p:spPr>
          <a:xfrm>
            <a:off x="4881018" y="7843976"/>
            <a:ext cx="2167696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01;p13">
            <a:extLst>
              <a:ext uri="{FF2B5EF4-FFF2-40B4-BE49-F238E27FC236}">
                <a16:creationId xmlns:a16="http://schemas.microsoft.com/office/drawing/2014/main" id="{A22434A5-4ADC-3D66-2CD7-F0498A2B2EF6}"/>
              </a:ext>
            </a:extLst>
          </p:cNvPr>
          <p:cNvSpPr/>
          <p:nvPr/>
        </p:nvSpPr>
        <p:spPr>
          <a:xfrm rot="5400000">
            <a:off x="4732773" y="7467592"/>
            <a:ext cx="2236726" cy="3382815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0BA0DD-7F50-DD56-BE7F-0D68BB5830AA}"/>
              </a:ext>
            </a:extLst>
          </p:cNvPr>
          <p:cNvSpPr txBox="1"/>
          <p:nvPr/>
        </p:nvSpPr>
        <p:spPr>
          <a:xfrm>
            <a:off x="4890252" y="8143336"/>
            <a:ext cx="25424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¡Qué interesante! Es cierto. Dios nos creó a su imagen y semejanza, y desde el principio hemos sido importantes en su plan. Es algo que veo en toda la Biblia. 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30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1"/>
    </mc:Choice>
    <mc:Fallback xmlns="">
      <p:transition spd="slow" advTm="60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0D4EF4-F428-A144-848D-5356F1CA3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742" b="12742"/>
          <a:stretch/>
        </p:blipFill>
        <p:spPr>
          <a:xfrm>
            <a:off x="0" y="35539"/>
            <a:ext cx="7542544" cy="3161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402B0-108E-3D9E-D0A0-6120E3E5A9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6957624"/>
            <a:ext cx="7542544" cy="3700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EF9456-6736-F699-0B4B-BD88F362C4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3956" y="3158478"/>
            <a:ext cx="7542544" cy="379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1E25C0-152F-8DF6-9842-984B0EBCF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Google Shape;101;p13">
            <a:extLst>
              <a:ext uri="{FF2B5EF4-FFF2-40B4-BE49-F238E27FC236}">
                <a16:creationId xmlns:a16="http://schemas.microsoft.com/office/drawing/2014/main" id="{A2628AD3-9D66-57A2-7DF0-35CF95B1D0BF}"/>
              </a:ext>
            </a:extLst>
          </p:cNvPr>
          <p:cNvSpPr/>
          <p:nvPr/>
        </p:nvSpPr>
        <p:spPr>
          <a:xfrm rot="16200000">
            <a:off x="641901" y="-565250"/>
            <a:ext cx="2031325" cy="328721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487BED-1A85-C225-1AB5-DD69BA254AA1}"/>
              </a:ext>
            </a:extLst>
          </p:cNvPr>
          <p:cNvSpPr txBox="1"/>
          <p:nvPr/>
        </p:nvSpPr>
        <p:spPr>
          <a:xfrm>
            <a:off x="70954" y="70309"/>
            <a:ext cx="239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01;p13">
            <a:extLst>
              <a:ext uri="{FF2B5EF4-FFF2-40B4-BE49-F238E27FC236}">
                <a16:creationId xmlns:a16="http://schemas.microsoft.com/office/drawing/2014/main" id="{26FA996B-637B-90C6-CBC6-9236A4ECBB89}"/>
              </a:ext>
            </a:extLst>
          </p:cNvPr>
          <p:cNvSpPr/>
          <p:nvPr/>
        </p:nvSpPr>
        <p:spPr>
          <a:xfrm rot="10800000">
            <a:off x="192505" y="4529377"/>
            <a:ext cx="5678906" cy="1602720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85432-9DC8-0B33-1356-3BBFD016339E}"/>
              </a:ext>
            </a:extLst>
          </p:cNvPr>
          <p:cNvSpPr txBox="1"/>
          <p:nvPr/>
        </p:nvSpPr>
        <p:spPr>
          <a:xfrm>
            <a:off x="300386" y="4971954"/>
            <a:ext cx="5406830" cy="1030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Sí, Jesús lo menciona en Juan 10:7-11. Él se compara con un pastor cuidando de sus ovejas, mientras que el enemigo es como un ladrón que quiere destruirnos.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C430A0E8-BB8D-4423-616D-877EF64B1D48}"/>
              </a:ext>
            </a:extLst>
          </p:cNvPr>
          <p:cNvSpPr/>
          <p:nvPr/>
        </p:nvSpPr>
        <p:spPr>
          <a:xfrm rot="16200000">
            <a:off x="476729" y="7387889"/>
            <a:ext cx="2721938" cy="353348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95537-DE5C-9541-3FA7-2F31E929B3E3}"/>
              </a:ext>
            </a:extLst>
          </p:cNvPr>
          <p:cNvSpPr txBox="1"/>
          <p:nvPr/>
        </p:nvSpPr>
        <p:spPr>
          <a:xfrm>
            <a:off x="300387" y="7854227"/>
            <a:ext cx="2410916" cy="261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¡Esa imagen es poderosa! A pesar de la oposición, Jesús vino para enseñarnos, liberarnos y sanarnos porque siente compasión por nosotros.  </a:t>
            </a:r>
            <a:endParaRPr lang="en-US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B2523-16EB-4E1C-D678-7118BC749931}"/>
              </a:ext>
            </a:extLst>
          </p:cNvPr>
          <p:cNvSpPr txBox="1"/>
          <p:nvPr/>
        </p:nvSpPr>
        <p:spPr>
          <a:xfrm>
            <a:off x="70954" y="293542"/>
            <a:ext cx="23957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Pero justo porque somos tan importantes para Dios, el enemigo siempre ha intentado arruinar nuestra relación con Él.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5A5EEB5-17DB-99C7-58EF-03EA957D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170201"/>
            <a:ext cx="7510368" cy="4224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11812-99A3-2540-C705-808DBD3A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357" b="29357"/>
          <a:stretch/>
        </p:blipFill>
        <p:spPr>
          <a:xfrm>
            <a:off x="0" y="35539"/>
            <a:ext cx="7542544" cy="3113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67107-7D66-432E-2AEE-0BABB933EF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24" b="2224"/>
          <a:stretch/>
        </p:blipFill>
        <p:spPr bwMode="auto">
          <a:xfrm>
            <a:off x="12991" y="6630564"/>
            <a:ext cx="7510369" cy="4027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1E25C0-152F-8DF6-9842-984B0EBCF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05A9475B-8F0D-3432-2139-C14B8E2EE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16200000">
            <a:off x="299193" y="-337466"/>
            <a:ext cx="3576576" cy="4174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A7999-6DEF-5291-8C66-5AEEEA1E4A91}"/>
              </a:ext>
            </a:extLst>
          </p:cNvPr>
          <p:cNvSpPr txBox="1"/>
          <p:nvPr/>
        </p:nvSpPr>
        <p:spPr>
          <a:xfrm>
            <a:off x="391212" y="353251"/>
            <a:ext cx="2177716" cy="2622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Compasión... Es una palabra profunda. Para Jesús, no era solo pena por nuestra condición. Su compasión lo llevó a actuar, a darnos todo, ¡incluso su vida!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76F1A5A1-5855-4A44-96BE-B4F7900C17FF}"/>
              </a:ext>
            </a:extLst>
          </p:cNvPr>
          <p:cNvSpPr/>
          <p:nvPr/>
        </p:nvSpPr>
        <p:spPr>
          <a:xfrm rot="16200000">
            <a:off x="709718" y="6403462"/>
            <a:ext cx="2698694" cy="3735357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C522C-6726-F192-8D4A-736BB1E59896}"/>
              </a:ext>
            </a:extLst>
          </p:cNvPr>
          <p:cNvSpPr txBox="1"/>
          <p:nvPr/>
        </p:nvSpPr>
        <p:spPr>
          <a:xfrm>
            <a:off x="276724" y="6998664"/>
            <a:ext cx="27322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 Totalmente. Es algo que vemos en Juan 3:16, donde Dios entrega a su único Hijo. Jesús ama tanto a cada persona, sin importar sus errores, que está dispuesto a pasar tiempo con ellos y suplir sus necesidades.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01;p13">
            <a:extLst>
              <a:ext uri="{FF2B5EF4-FFF2-40B4-BE49-F238E27FC236}">
                <a16:creationId xmlns:a16="http://schemas.microsoft.com/office/drawing/2014/main" id="{A7CB2A3D-6A53-3166-B484-7D791A78B29F}"/>
              </a:ext>
            </a:extLst>
          </p:cNvPr>
          <p:cNvSpPr/>
          <p:nvPr/>
        </p:nvSpPr>
        <p:spPr>
          <a:xfrm rot="10800000">
            <a:off x="276724" y="5623753"/>
            <a:ext cx="7149875" cy="100681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A4332-3625-3B65-5C96-606448071966}"/>
              </a:ext>
            </a:extLst>
          </p:cNvPr>
          <p:cNvSpPr txBox="1"/>
          <p:nvPr/>
        </p:nvSpPr>
        <p:spPr>
          <a:xfrm>
            <a:off x="538039" y="5871852"/>
            <a:ext cx="6888561" cy="71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 asombroso pensar que su amor y compasión son mucho más grandes que cualquier sentimiento pasajero.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2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EBECDE32-E498-A961-E2AE-BDD51E740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F7094C-EF53-8656-64E7-23E7CF78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4" y="3672963"/>
            <a:ext cx="7548886" cy="315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679AA-E182-ADFE-B96A-A88CAE0314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19" b="4419"/>
          <a:stretch/>
        </p:blipFill>
        <p:spPr>
          <a:xfrm>
            <a:off x="7614" y="6830863"/>
            <a:ext cx="7556501" cy="3874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D769C-5D41-4172-CDDC-0DC99242AC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824" b="6824"/>
          <a:stretch/>
        </p:blipFill>
        <p:spPr>
          <a:xfrm>
            <a:off x="-12798" y="-9036"/>
            <a:ext cx="7561684" cy="367296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B737678-3E15-4AF2-E135-4A140DA04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65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85191006-E797-9C2B-BCEA-6DCA7B9FA691}"/>
              </a:ext>
            </a:extLst>
          </p:cNvPr>
          <p:cNvSpPr/>
          <p:nvPr/>
        </p:nvSpPr>
        <p:spPr>
          <a:xfrm rot="10800000">
            <a:off x="7614" y="9187521"/>
            <a:ext cx="7027696" cy="966572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FC8C25-9B16-8382-6A29-090ED8F85DD4}"/>
              </a:ext>
            </a:extLst>
          </p:cNvPr>
          <p:cNvSpPr txBox="1"/>
          <p:nvPr/>
        </p:nvSpPr>
        <p:spPr>
          <a:xfrm>
            <a:off x="207092" y="9403194"/>
            <a:ext cx="6662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 ese mismo milagro nos da una lección. Jesús usó los recursos de los discípulos, aunque eran pocos, para satisfacer una necesidad enorme.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A4531B59-2B51-BB3F-4377-60035ED51DFC}"/>
              </a:ext>
            </a:extLst>
          </p:cNvPr>
          <p:cNvSpPr/>
          <p:nvPr/>
        </p:nvSpPr>
        <p:spPr>
          <a:xfrm rot="5400000">
            <a:off x="4868219" y="-350977"/>
            <a:ext cx="1985737" cy="321991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7EAC4-5DC3-AECA-0618-1ED8D5682BD6}"/>
              </a:ext>
            </a:extLst>
          </p:cNvPr>
          <p:cNvSpPr txBox="1"/>
          <p:nvPr/>
        </p:nvSpPr>
        <p:spPr>
          <a:xfrm>
            <a:off x="5004889" y="243636"/>
            <a:ext cx="2505076" cy="1985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 verdad. Me conmueve recordar que Jesús no solo daba a las personas lo que querían; Él les daba lo que realmente necesitaban. 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A0FB6D7E-8F34-71F8-16EA-EAA0EFC42454}"/>
              </a:ext>
            </a:extLst>
          </p:cNvPr>
          <p:cNvSpPr/>
          <p:nvPr/>
        </p:nvSpPr>
        <p:spPr>
          <a:xfrm rot="16200000">
            <a:off x="24253" y="3666157"/>
            <a:ext cx="2958489" cy="2991763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43ABE-747E-C9A8-FA68-09702B0C0077}"/>
              </a:ext>
            </a:extLst>
          </p:cNvPr>
          <p:cNvSpPr txBox="1"/>
          <p:nvPr/>
        </p:nvSpPr>
        <p:spPr>
          <a:xfrm>
            <a:off x="99863" y="3778961"/>
            <a:ext cx="21861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Como en la multiplicación de los panes y los peces, cuando suplió su hambre física antes de enseñarles. Al darles primero lo que necesitaban, Jesús abría sus corazones a su mensaje.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2"/>
    </mc:Choice>
    <mc:Fallback xmlns="">
      <p:transition spd="slow" advTm="537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104FD8-7BD0-B3E8-859B-61389ED2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84" b="8684"/>
          <a:stretch/>
        </p:blipFill>
        <p:spPr>
          <a:xfrm>
            <a:off x="1" y="7181080"/>
            <a:ext cx="7556499" cy="3512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F96C7-B7E0-51C8-8ADB-991993EA0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80" b="2280"/>
          <a:stretch/>
        </p:blipFill>
        <p:spPr>
          <a:xfrm>
            <a:off x="0" y="0"/>
            <a:ext cx="7556500" cy="4056721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7038A62F-942C-2813-352F-4C5795A398DF}"/>
              </a:ext>
            </a:extLst>
          </p:cNvPr>
          <p:cNvSpPr/>
          <p:nvPr/>
        </p:nvSpPr>
        <p:spPr>
          <a:xfrm rot="5400000">
            <a:off x="4584407" y="-206138"/>
            <a:ext cx="2107593" cy="347211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83809940-66ED-286D-D2D0-8C1CF8C4CA64}"/>
              </a:ext>
            </a:extLst>
          </p:cNvPr>
          <p:cNvSpPr txBox="1"/>
          <p:nvPr/>
        </p:nvSpPr>
        <p:spPr>
          <a:xfrm>
            <a:off x="4795284" y="521696"/>
            <a:ext cx="2398048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¡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veces pensamos que no tenemos mucho que ofrecer, pero cuando ponemos en sus manos lo que tenemos, Él puede hacer grandes cosas.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AFC7AAD0-460A-A366-64F4-522543D10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 bwMode="auto">
          <a:xfrm rot="5400000">
            <a:off x="4140568" y="5910307"/>
            <a:ext cx="1858618" cy="4608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Google Shape;130;p14">
            <a:extLst>
              <a:ext uri="{FF2B5EF4-FFF2-40B4-BE49-F238E27FC236}">
                <a16:creationId xmlns:a16="http://schemas.microsoft.com/office/drawing/2014/main" id="{860DB33D-CE45-BE0E-9B41-6CC16A420067}"/>
              </a:ext>
            </a:extLst>
          </p:cNvPr>
          <p:cNvSpPr txBox="1"/>
          <p:nvPr/>
        </p:nvSpPr>
        <p:spPr>
          <a:xfrm>
            <a:off x="4501059" y="7393149"/>
            <a:ext cx="2692273" cy="1317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Hoy día, hay muchas personas que también sufren y están en necesidad, y el poder de Jesús sigue siendo nuestra esperanza. 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7C800-A3CB-DFB7-7953-1A165A4AE2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" y="3995167"/>
            <a:ext cx="7556498" cy="3255764"/>
          </a:xfrm>
          <a:prstGeom prst="rect">
            <a:avLst/>
          </a:prstGeom>
        </p:spPr>
      </p:pic>
      <p:sp>
        <p:nvSpPr>
          <p:cNvPr id="4" name="Google Shape;101;p13">
            <a:extLst>
              <a:ext uri="{FF2B5EF4-FFF2-40B4-BE49-F238E27FC236}">
                <a16:creationId xmlns:a16="http://schemas.microsoft.com/office/drawing/2014/main" id="{62DE02A3-614C-3409-A831-DC0C9D35CDD6}"/>
              </a:ext>
            </a:extLst>
          </p:cNvPr>
          <p:cNvSpPr/>
          <p:nvPr/>
        </p:nvSpPr>
        <p:spPr>
          <a:xfrm rot="16200000">
            <a:off x="496814" y="3727711"/>
            <a:ext cx="2352156" cy="3079081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95;p13">
            <a:extLst>
              <a:ext uri="{FF2B5EF4-FFF2-40B4-BE49-F238E27FC236}">
                <a16:creationId xmlns:a16="http://schemas.microsoft.com/office/drawing/2014/main" id="{CDE67B86-8AF0-E6B8-70D2-AC8600D6CCA7}"/>
              </a:ext>
            </a:extLst>
          </p:cNvPr>
          <p:cNvSpPr txBox="1"/>
          <p:nvPr/>
        </p:nvSpPr>
        <p:spPr>
          <a:xfrm>
            <a:off x="289761" y="4123144"/>
            <a:ext cx="2123454" cy="222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Eso es tan cierto. Jesús también sanaba a los enfermos y liberaba a quienes sufrían. A través de todo, mostraba la compasión de Dios en acción.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B0B2A964-3059-D6DC-7DC7-CF07B8A57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4E4CD-B727-F5DD-F0BE-9E7DD00D3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1"/>
            <a:ext cx="7556500" cy="4121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05E38-DB43-8919-9DCC-54512ED0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" r="58"/>
          <a:stretch/>
        </p:blipFill>
        <p:spPr>
          <a:xfrm>
            <a:off x="0" y="3869441"/>
            <a:ext cx="7556500" cy="42554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F19493-8EE1-E782-80E7-E1EAFD5F28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537" b="6537"/>
          <a:stretch/>
        </p:blipFill>
        <p:spPr>
          <a:xfrm>
            <a:off x="-28023" y="6957511"/>
            <a:ext cx="7612545" cy="3722245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1CC7E461-B11D-5D71-F921-EBEF9E6301BC}"/>
              </a:ext>
            </a:extLst>
          </p:cNvPr>
          <p:cNvSpPr/>
          <p:nvPr/>
        </p:nvSpPr>
        <p:spPr>
          <a:xfrm rot="16200000">
            <a:off x="909313" y="-315780"/>
            <a:ext cx="2182644" cy="3771134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5E2E45EC-3398-87E8-8C2E-6CD238518329}"/>
              </a:ext>
            </a:extLst>
          </p:cNvPr>
          <p:cNvSpPr txBox="1"/>
          <p:nvPr/>
        </p:nvSpPr>
        <p:spPr>
          <a:xfrm>
            <a:off x="330568" y="603890"/>
            <a:ext cx="2720978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 ¡Así es! La necesidad es inmensa, pero la mies también es mucha. Como Jesús dijo, necesitamos más obreros que se unan a esta misión de compasión. 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243B4173-8AE6-571D-8A49-1505F7038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>
            <a:off x="764982" y="3869441"/>
            <a:ext cx="3328553" cy="2414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DBC443B9-4193-9B43-C390-C0CFF1E2BE81}"/>
              </a:ext>
            </a:extLst>
          </p:cNvPr>
          <p:cNvSpPr txBox="1"/>
          <p:nvPr/>
        </p:nvSpPr>
        <p:spPr>
          <a:xfrm>
            <a:off x="1017455" y="4048519"/>
            <a:ext cx="2672043" cy="123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¿Qué pasaría si cada uno de nosotros tomara su pasión por las personas como propia?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43A828B4-8153-2063-B757-E6AADF483731}"/>
              </a:ext>
            </a:extLst>
          </p:cNvPr>
          <p:cNvSpPr/>
          <p:nvPr/>
        </p:nvSpPr>
        <p:spPr>
          <a:xfrm rot="10800000">
            <a:off x="65163" y="9171619"/>
            <a:ext cx="6292296" cy="1134009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30;p14">
            <a:extLst>
              <a:ext uri="{FF2B5EF4-FFF2-40B4-BE49-F238E27FC236}">
                <a16:creationId xmlns:a16="http://schemas.microsoft.com/office/drawing/2014/main" id="{2F162130-6327-70E3-6974-713A595B5E0A}"/>
              </a:ext>
            </a:extLst>
          </p:cNvPr>
          <p:cNvSpPr txBox="1"/>
          <p:nvPr/>
        </p:nvSpPr>
        <p:spPr>
          <a:xfrm>
            <a:off x="243407" y="9371912"/>
            <a:ext cx="6114053" cy="7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Creo que veríamos un cambio increíble. Si realmente queremos seguir a Jesús, su pasión debe ser nuestra pasión. </a:t>
            </a:r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759A1199-6EDF-36EE-C701-F62E163FD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CFE44-D110-1483-ECF4-E361D499CB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21" y="-106271"/>
            <a:ext cx="7509272" cy="2852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68A44-30EB-96F7-6654-DD53B6A74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80" b="2280"/>
          <a:stretch/>
        </p:blipFill>
        <p:spPr>
          <a:xfrm>
            <a:off x="-1" y="2595246"/>
            <a:ext cx="7529593" cy="40567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B20DE6-4401-9944-D449-CA1E50F2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80" b="1980"/>
          <a:stretch/>
        </p:blipFill>
        <p:spPr>
          <a:xfrm>
            <a:off x="23614" y="6622184"/>
            <a:ext cx="7509272" cy="4056721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A652CCB6-226B-28D7-A977-7F91964726A7}"/>
              </a:ext>
            </a:extLst>
          </p:cNvPr>
          <p:cNvSpPr/>
          <p:nvPr/>
        </p:nvSpPr>
        <p:spPr>
          <a:xfrm rot="10800000">
            <a:off x="150529" y="1330292"/>
            <a:ext cx="7016534" cy="1002996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4C0B31E4-17CD-A638-CF2F-84C8F955778F}"/>
              </a:ext>
            </a:extLst>
          </p:cNvPr>
          <p:cNvSpPr txBox="1"/>
          <p:nvPr/>
        </p:nvSpPr>
        <p:spPr>
          <a:xfrm>
            <a:off x="409758" y="1552047"/>
            <a:ext cx="6495681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Debemos ver a las personas como Él las ve: dignas de amor, dignas de compasión, y siempre dignas de nuestro esfuerzo para alcanzarles.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0B1606C7-A84D-4ECB-A921-1CC430F73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16200000">
            <a:off x="652509" y="2223194"/>
            <a:ext cx="3563751" cy="482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09309B1C-AABC-242D-0B49-DA9669210C74}"/>
              </a:ext>
            </a:extLst>
          </p:cNvPr>
          <p:cNvSpPr txBox="1"/>
          <p:nvPr/>
        </p:nvSpPr>
        <p:spPr>
          <a:xfrm>
            <a:off x="568729" y="3347847"/>
            <a:ext cx="2610406" cy="307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Amén. Es un desafío, pero también una gran oportunidad. En un mundo donde tantas personas viven sin esperanza, nosotros podemos compartirles la pasión y compasión del Maestro. ¿Nos comprometemos a hacerlo?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01;p13">
            <a:extLst>
              <a:ext uri="{FF2B5EF4-FFF2-40B4-BE49-F238E27FC236}">
                <a16:creationId xmlns:a16="http://schemas.microsoft.com/office/drawing/2014/main" id="{F72EC754-AC53-E41D-84A2-8D8F0A58CE6F}"/>
              </a:ext>
            </a:extLst>
          </p:cNvPr>
          <p:cNvSpPr/>
          <p:nvPr/>
        </p:nvSpPr>
        <p:spPr>
          <a:xfrm rot="5400000">
            <a:off x="5079548" y="5382859"/>
            <a:ext cx="1096675" cy="3809997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30;p14">
            <a:extLst>
              <a:ext uri="{FF2B5EF4-FFF2-40B4-BE49-F238E27FC236}">
                <a16:creationId xmlns:a16="http://schemas.microsoft.com/office/drawing/2014/main" id="{CF88A860-10E2-AD98-D478-1A07AD42B61F}"/>
              </a:ext>
            </a:extLst>
          </p:cNvPr>
          <p:cNvSpPr txBox="1"/>
          <p:nvPr/>
        </p:nvSpPr>
        <p:spPr>
          <a:xfrm>
            <a:off x="4599134" y="6851619"/>
            <a:ext cx="2786623" cy="124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¡Sí! Sigamos adelante, llevando el amor de Jesús a todos.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30A5397-D11B-AE4C-CCB9-6FA384044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FEB24-5F50-609B-F2DD-DB526D26E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27" b="17927"/>
          <a:stretch/>
        </p:blipFill>
        <p:spPr>
          <a:xfrm>
            <a:off x="-27114" y="3570648"/>
            <a:ext cx="7560000" cy="3433450"/>
          </a:xfrm>
          <a:prstGeom prst="rect">
            <a:avLst/>
          </a:prstGeom>
        </p:spPr>
      </p:pic>
      <p:pic>
        <p:nvPicPr>
          <p:cNvPr id="2" name="Picture 1" descr="A person in a yellow shirt&#10;&#10;Description automatically generated">
            <a:extLst>
              <a:ext uri="{FF2B5EF4-FFF2-40B4-BE49-F238E27FC236}">
                <a16:creationId xmlns:a16="http://schemas.microsoft.com/office/drawing/2014/main" id="{C5DA7057-CBC4-381A-1CB6-6200790F4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" y="0"/>
            <a:ext cx="7496572" cy="36107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263C69-F7CE-CEFD-6864-58EF47F742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82" b="10182"/>
          <a:stretch/>
        </p:blipFill>
        <p:spPr>
          <a:xfrm>
            <a:off x="-47230" y="7004098"/>
            <a:ext cx="7556500" cy="3722245"/>
          </a:xfrm>
          <a:prstGeom prst="rect">
            <a:avLst/>
          </a:prstGeom>
        </p:spPr>
      </p:pic>
      <p:sp>
        <p:nvSpPr>
          <p:cNvPr id="3" name="Google Shape;101;p13">
            <a:extLst>
              <a:ext uri="{FF2B5EF4-FFF2-40B4-BE49-F238E27FC236}">
                <a16:creationId xmlns:a16="http://schemas.microsoft.com/office/drawing/2014/main" id="{3EE5A02C-44A4-2F0E-5273-3751730EBB7B}"/>
              </a:ext>
            </a:extLst>
          </p:cNvPr>
          <p:cNvSpPr/>
          <p:nvPr/>
        </p:nvSpPr>
        <p:spPr>
          <a:xfrm rot="10800000">
            <a:off x="2700669" y="5834220"/>
            <a:ext cx="4198712" cy="896189"/>
          </a:xfrm>
          <a:custGeom>
            <a:avLst/>
            <a:gdLst/>
            <a:ahLst/>
            <a:cxnLst/>
            <a:rect l="l" t="t" r="r" b="b"/>
            <a:pathLst>
              <a:path w="3485399" h="2300363" extrusionOk="0">
                <a:moveTo>
                  <a:pt x="0" y="0"/>
                </a:moveTo>
                <a:lnTo>
                  <a:pt x="3485398" y="0"/>
                </a:lnTo>
                <a:lnTo>
                  <a:pt x="3485398" y="2300363"/>
                </a:lnTo>
                <a:lnTo>
                  <a:pt x="0" y="2300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Google Shape;95;p13">
            <a:extLst>
              <a:ext uri="{FF2B5EF4-FFF2-40B4-BE49-F238E27FC236}">
                <a16:creationId xmlns:a16="http://schemas.microsoft.com/office/drawing/2014/main" id="{ADC46778-DDC4-EEB2-804B-34E574608913}"/>
              </a:ext>
            </a:extLst>
          </p:cNvPr>
          <p:cNvSpPr txBox="1"/>
          <p:nvPr/>
        </p:nvSpPr>
        <p:spPr>
          <a:xfrm>
            <a:off x="2823433" y="6198081"/>
            <a:ext cx="4008473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1800" dirty="0">
                <a:latin typeface="Times New Roman" panose="02020603050405020304" pitchFamily="18" charset="0"/>
                <a:ea typeface="Aptos" panose="020B0004020202020204" pitchFamily="34" charset="0"/>
              </a:rPr>
              <a:t>Acuérdate Dios te ama y nosotros también</a:t>
            </a:r>
            <a:endParaRPr lang="es-MX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white speech bubble with a black background&#10;&#10;Description automatically generated">
            <a:extLst>
              <a:ext uri="{FF2B5EF4-FFF2-40B4-BE49-F238E27FC236}">
                <a16:creationId xmlns:a16="http://schemas.microsoft.com/office/drawing/2014/main" id="{6AF7A3FB-EB49-5E4C-7E6B-BF91AC5E2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 bwMode="auto">
          <a:xfrm rot="5400000">
            <a:off x="4865498" y="-515666"/>
            <a:ext cx="1237836" cy="4172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Google Shape;130;p14">
            <a:extLst>
              <a:ext uri="{FF2B5EF4-FFF2-40B4-BE49-F238E27FC236}">
                <a16:creationId xmlns:a16="http://schemas.microsoft.com/office/drawing/2014/main" id="{BD0E7BE4-772B-B31A-C25D-4530891951AD}"/>
              </a:ext>
            </a:extLst>
          </p:cNvPr>
          <p:cNvSpPr txBox="1"/>
          <p:nvPr/>
        </p:nvSpPr>
        <p:spPr>
          <a:xfrm>
            <a:off x="4827670" y="993481"/>
            <a:ext cx="2284952" cy="10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Conéctate con la Iglesia del Nazareno </a:t>
            </a:r>
          </a:p>
          <a:p>
            <a:pPr algn="ctr"/>
            <a:r>
              <a:rPr lang="es-MX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MX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 Delano 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29;p14">
            <a:extLst>
              <a:ext uri="{FF2B5EF4-FFF2-40B4-BE49-F238E27FC236}">
                <a16:creationId xmlns:a16="http://schemas.microsoft.com/office/drawing/2014/main" id="{9206AF38-94FA-BCAB-FA9E-03BA8C783A65}"/>
              </a:ext>
            </a:extLst>
          </p:cNvPr>
          <p:cNvSpPr/>
          <p:nvPr/>
        </p:nvSpPr>
        <p:spPr>
          <a:xfrm>
            <a:off x="0" y="9074625"/>
            <a:ext cx="7376635" cy="666860"/>
          </a:xfrm>
          <a:custGeom>
            <a:avLst/>
            <a:gdLst/>
            <a:ahLst/>
            <a:cxnLst/>
            <a:rect l="l" t="t" r="r" b="b"/>
            <a:pathLst>
              <a:path w="1236797" h="950611" extrusionOk="0">
                <a:moveTo>
                  <a:pt x="0" y="0"/>
                </a:moveTo>
                <a:lnTo>
                  <a:pt x="1236797" y="0"/>
                </a:lnTo>
                <a:lnTo>
                  <a:pt x="1236797" y="950611"/>
                </a:lnTo>
                <a:lnTo>
                  <a:pt x="0" y="950611"/>
                </a:lnTo>
                <a:close/>
              </a:path>
            </a:pathLst>
          </a:custGeom>
          <a:solidFill>
            <a:srgbClr val="FFFFFF"/>
          </a:solidFill>
          <a:ln w="6667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 se les olvide ver otros estudios en los Diálogos Bíblicos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MX" sz="2000" dirty="0">
                <a:latin typeface="Times New Roman" panose="02020603050405020304" pitchFamily="18" charset="0"/>
                <a:ea typeface="Aptos" panose="020B0004020202020204" pitchFamily="34" charset="0"/>
              </a:rPr>
              <a:t>www.SangerNaz.com</a:t>
            </a:r>
            <a:r>
              <a:rPr lang="es-MX" sz="2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s-MX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4"/>
    </mc:Choice>
    <mc:Fallback xmlns="">
      <p:transition spd="slow" advTm="1523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715</Words>
  <Application>Microsoft Office PowerPoint</Application>
  <PresentationFormat>Custom</PresentationFormat>
  <Paragraphs>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Aptos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Deida</dc:creator>
  <cp:lastModifiedBy>Daniel Deida</cp:lastModifiedBy>
  <cp:revision>135</cp:revision>
  <cp:lastPrinted>2024-10-30T23:17:08Z</cp:lastPrinted>
  <dcterms:modified xsi:type="dcterms:W3CDTF">2024-10-30T23:22:03Z</dcterms:modified>
</cp:coreProperties>
</file>