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2"/>
  </p:notesMasterIdLst>
  <p:sldIdLst>
    <p:sldId id="279" r:id="rId2"/>
    <p:sldId id="266" r:id="rId3"/>
    <p:sldId id="256" r:id="rId4"/>
    <p:sldId id="275" r:id="rId5"/>
    <p:sldId id="280" r:id="rId6"/>
    <p:sldId id="263" r:id="rId7"/>
    <p:sldId id="281" r:id="rId8"/>
    <p:sldId id="283" r:id="rId9"/>
    <p:sldId id="284" r:id="rId10"/>
    <p:sldId id="282" r:id="rId11"/>
  </p:sldIdLst>
  <p:sldSz cx="7556500" cy="106934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4" autoAdjust="0"/>
    <p:restoredTop sz="94660"/>
  </p:normalViewPr>
  <p:slideViewPr>
    <p:cSldViewPr snapToGrid="0">
      <p:cViewPr>
        <p:scale>
          <a:sx n="100" d="100"/>
          <a:sy n="100" d="100"/>
        </p:scale>
        <p:origin x="960" y="-162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9541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A6955640-AE66-DDE9-8EA1-25CD47A7295D}"/>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31111871-0DC8-AED8-9F3E-790AE9602381}"/>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a:extLst>
              <a:ext uri="{FF2B5EF4-FFF2-40B4-BE49-F238E27FC236}">
                <a16:creationId xmlns:a16="http://schemas.microsoft.com/office/drawing/2014/main" id="{51BDFF7C-1871-911F-3584-BCBDFEEAAEE1}"/>
              </a:ext>
            </a:extLst>
          </p:cNvPr>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9377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1739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8342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E8D0F21C-2676-6536-5561-D6B3BC1397DF}"/>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8A6F87E1-8327-EA59-D331-30B127F7DC29}"/>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a:extLst>
              <a:ext uri="{FF2B5EF4-FFF2-40B4-BE49-F238E27FC236}">
                <a16:creationId xmlns:a16="http://schemas.microsoft.com/office/drawing/2014/main" id="{FCD433E3-6966-645E-94DA-7FFAB34F3ACF}"/>
              </a:ext>
            </a:extLst>
          </p:cNvPr>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3098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4386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98694D31-AC0B-0440-71B1-BA53B2F0A10D}"/>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847CB4A9-A5CE-374D-A070-70E68879E8B3}"/>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a:extLst>
              <a:ext uri="{FF2B5EF4-FFF2-40B4-BE49-F238E27FC236}">
                <a16:creationId xmlns:a16="http://schemas.microsoft.com/office/drawing/2014/main" id="{990610AD-A8FC-4DF3-ABA5-A86CB6DFA272}"/>
              </a:ext>
            </a:extLst>
          </p:cNvPr>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0491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7E7A3ECF-5311-D838-2B4A-2BC4466E4C66}"/>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AD05D702-A881-A063-40A0-B4DA80EF9436}"/>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a:extLst>
              <a:ext uri="{FF2B5EF4-FFF2-40B4-BE49-F238E27FC236}">
                <a16:creationId xmlns:a16="http://schemas.microsoft.com/office/drawing/2014/main" id="{9FAC4801-0FE0-517C-A43C-82FB2AD05448}"/>
              </a:ext>
            </a:extLst>
          </p:cNvPr>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1621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1A130B33-92AD-AAE6-E42C-B60BBAE4C3E9}"/>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1AFF9D56-4439-4A01-2530-F49742C470F6}"/>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a:extLst>
              <a:ext uri="{FF2B5EF4-FFF2-40B4-BE49-F238E27FC236}">
                <a16:creationId xmlns:a16="http://schemas.microsoft.com/office/drawing/2014/main" id="{79DA462A-B725-8DA5-48FE-02E0F65B03F9}"/>
              </a:ext>
            </a:extLst>
          </p:cNvPr>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2739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hyperlink" Target="https://pixabay.com/fr/vectors/bulle-de-dialogue-ballon-de-discours-145971/" TargetMode="External"/><Relationship Id="rId3" Type="http://schemas.openxmlformats.org/officeDocument/2006/relationships/image" Target="../media/image18.jp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9.jpg"/><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8" Type="http://schemas.openxmlformats.org/officeDocument/2006/relationships/hyperlink" Target="https://pixabay.com/fr/vectors/bulle-de-dialogue-ballon-de-discours-145971/" TargetMode="External"/><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jpg"/><Relationship Id="rId7" Type="http://schemas.openxmlformats.org/officeDocument/2006/relationships/hyperlink" Target="https://pixabay.com/fr/vectors/bulle-de-dialogue-ballon-de-discours-145971/"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6.pn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5.jpg"/><Relationship Id="rId7" Type="http://schemas.openxmlformats.org/officeDocument/2006/relationships/hyperlink" Target="https://pixabay.com/fr/vectors/bulle-de-dialogue-ballon-de-discours-145971/"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8" Type="http://schemas.openxmlformats.org/officeDocument/2006/relationships/hyperlink" Target="https://pixabay.com/fr/vectors/bulle-de-dialogue-ballon-de-discours-145971/" TargetMode="External"/><Relationship Id="rId3" Type="http://schemas.openxmlformats.org/officeDocument/2006/relationships/image" Target="../media/image14.jp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jp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8" Type="http://schemas.openxmlformats.org/officeDocument/2006/relationships/hyperlink" Target="https://pixabay.com/fr/vectors/bulle-de-dialogue-ballon-de-discours-145971/" TargetMode="External"/><Relationship Id="rId3" Type="http://schemas.openxmlformats.org/officeDocument/2006/relationships/image" Target="../media/image4.jp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0.jp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8" Type="http://schemas.openxmlformats.org/officeDocument/2006/relationships/hyperlink" Target="https://pixabay.com/fr/vectors/bulle-de-dialogue-ballon-de-discours-145971/" TargetMode="External"/><Relationship Id="rId3" Type="http://schemas.openxmlformats.org/officeDocument/2006/relationships/image" Target="../media/image4.jp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0.jp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6" name="Picture 5" descr="A couple of women sitting at a table drinking coffee&#10;&#10;Description automatically generated">
            <a:extLst>
              <a:ext uri="{FF2B5EF4-FFF2-40B4-BE49-F238E27FC236}">
                <a16:creationId xmlns:a16="http://schemas.microsoft.com/office/drawing/2014/main" id="{727DA4C3-8042-C805-6827-E3CB3EA5E06B}"/>
              </a:ext>
            </a:extLst>
          </p:cNvPr>
          <p:cNvPicPr>
            <a:picLocks noChangeAspect="1"/>
          </p:cNvPicPr>
          <p:nvPr/>
        </p:nvPicPr>
        <p:blipFill>
          <a:blip r:embed="rId3"/>
          <a:stretch>
            <a:fillRect/>
          </a:stretch>
        </p:blipFill>
        <p:spPr>
          <a:xfrm>
            <a:off x="116686" y="5741580"/>
            <a:ext cx="7507932" cy="4951820"/>
          </a:xfrm>
          <a:prstGeom prst="rect">
            <a:avLst/>
          </a:prstGeom>
        </p:spPr>
      </p:pic>
      <p:sp>
        <p:nvSpPr>
          <p:cNvPr id="9" name="Google Shape;129;p14">
            <a:extLst>
              <a:ext uri="{FF2B5EF4-FFF2-40B4-BE49-F238E27FC236}">
                <a16:creationId xmlns:a16="http://schemas.microsoft.com/office/drawing/2014/main" id="{4D181F2D-B992-57ED-2114-40DBC790E25D}"/>
              </a:ext>
            </a:extLst>
          </p:cNvPr>
          <p:cNvSpPr/>
          <p:nvPr/>
        </p:nvSpPr>
        <p:spPr>
          <a:xfrm>
            <a:off x="0" y="4215814"/>
            <a:ext cx="7493320" cy="1525768"/>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pPr algn="ctr"/>
            <a:r>
              <a:rPr lang="es-MX" sz="4800" dirty="0">
                <a:latin typeface="Times New Roman" panose="02020603050405020304" pitchFamily="18" charset="0"/>
                <a:cs typeface="Times New Roman" panose="02020603050405020304" pitchFamily="18" charset="0"/>
              </a:rPr>
              <a:t>LA ORACION</a:t>
            </a:r>
          </a:p>
          <a:p>
            <a:pPr algn="ctr"/>
            <a:r>
              <a:rPr lang="es-MX" sz="4800" dirty="0">
                <a:latin typeface="Times New Roman" panose="02020603050405020304" pitchFamily="18" charset="0"/>
                <a:cs typeface="Times New Roman" panose="02020603050405020304" pitchFamily="18" charset="0"/>
              </a:rPr>
              <a:t>Parte II</a:t>
            </a:r>
          </a:p>
        </p:txBody>
      </p:sp>
      <p:sp>
        <p:nvSpPr>
          <p:cNvPr id="7" name="Google Shape;130;p14">
            <a:extLst>
              <a:ext uri="{FF2B5EF4-FFF2-40B4-BE49-F238E27FC236}">
                <a16:creationId xmlns:a16="http://schemas.microsoft.com/office/drawing/2014/main" id="{6F19369F-CADB-BAEF-30E5-59504B9E7274}"/>
              </a:ext>
            </a:extLst>
          </p:cNvPr>
          <p:cNvSpPr txBox="1"/>
          <p:nvPr/>
        </p:nvSpPr>
        <p:spPr>
          <a:xfrm>
            <a:off x="308344" y="9165265"/>
            <a:ext cx="7022027" cy="1378935"/>
          </a:xfrm>
          <a:prstGeom prst="rect">
            <a:avLst/>
          </a:prstGeom>
          <a:noFill/>
          <a:ln>
            <a:noFill/>
          </a:ln>
        </p:spPr>
        <p:txBody>
          <a:bodyPr spcFirstLastPara="1" wrap="square" lIns="50800" tIns="50800" rIns="50800" bIns="50800" anchor="ctr" anchorCtr="0">
            <a:noAutofit/>
          </a:bodyPr>
          <a:lstStyle/>
          <a:p>
            <a:pPr algn="ctr" rtl="0">
              <a:spcBef>
                <a:spcPts val="0"/>
              </a:spcBef>
              <a:spcAft>
                <a:spcPts val="0"/>
              </a:spcAft>
            </a:pPr>
            <a:r>
              <a:rPr lang="es-MX" sz="2400" dirty="0">
                <a:solidFill>
                  <a:schemeClr val="bg1">
                    <a:lumMod val="95000"/>
                  </a:schemeClr>
                </a:solidFill>
                <a:latin typeface="Times New Roman" panose="02020603050405020304" pitchFamily="18" charset="0"/>
              </a:rPr>
              <a:t> </a:t>
            </a:r>
            <a:r>
              <a:rPr lang="es-MX" sz="2800" dirty="0">
                <a:solidFill>
                  <a:schemeClr val="bg1">
                    <a:lumMod val="95000"/>
                  </a:schemeClr>
                </a:solidFill>
                <a:latin typeface="Times New Roman" panose="02020603050405020304" pitchFamily="18" charset="0"/>
              </a:rPr>
              <a:t>DIALOGOS BIBLICOS POR EL</a:t>
            </a:r>
          </a:p>
          <a:p>
            <a:pPr algn="ctr" rtl="0">
              <a:spcBef>
                <a:spcPts val="0"/>
              </a:spcBef>
              <a:spcAft>
                <a:spcPts val="0"/>
              </a:spcAft>
            </a:pPr>
            <a:r>
              <a:rPr lang="es-MX" sz="2800" b="0" dirty="0">
                <a:solidFill>
                  <a:schemeClr val="bg1">
                    <a:lumMod val="95000"/>
                  </a:schemeClr>
                </a:solidFill>
                <a:effectLst/>
                <a:latin typeface="Times New Roman" panose="02020603050405020304" pitchFamily="18" charset="0"/>
              </a:rPr>
              <a:t>DR. DANIEL DEIDA</a:t>
            </a:r>
          </a:p>
          <a:p>
            <a:pPr algn="ctr" rtl="0">
              <a:spcBef>
                <a:spcPts val="0"/>
              </a:spcBef>
              <a:spcAft>
                <a:spcPts val="0"/>
              </a:spcAft>
            </a:pPr>
            <a:r>
              <a:rPr lang="es-MX" sz="2800" dirty="0">
                <a:solidFill>
                  <a:schemeClr val="bg1">
                    <a:lumMod val="95000"/>
                  </a:schemeClr>
                </a:solidFill>
                <a:latin typeface="Times New Roman" panose="02020603050405020304" pitchFamily="18" charset="0"/>
              </a:rPr>
              <a:t>WWW.SANGERNAZ.COM</a:t>
            </a:r>
            <a:endParaRPr lang="es-MX" sz="2800" b="0" dirty="0">
              <a:solidFill>
                <a:schemeClr val="bg1">
                  <a:lumMod val="95000"/>
                </a:schemeClr>
              </a:solidFill>
              <a:effectLst/>
            </a:endParaRPr>
          </a:p>
        </p:txBody>
      </p:sp>
      <p:pic>
        <p:nvPicPr>
          <p:cNvPr id="3" name="Picture 2">
            <a:extLst>
              <a:ext uri="{FF2B5EF4-FFF2-40B4-BE49-F238E27FC236}">
                <a16:creationId xmlns:a16="http://schemas.microsoft.com/office/drawing/2014/main" id="{201B5B7D-371E-18AA-BF87-5358ABE49C5E}"/>
              </a:ext>
            </a:extLst>
          </p:cNvPr>
          <p:cNvPicPr>
            <a:picLocks noChangeAspect="1"/>
          </p:cNvPicPr>
          <p:nvPr/>
        </p:nvPicPr>
        <p:blipFill>
          <a:blip r:embed="rId4"/>
          <a:srcRect/>
          <a:stretch/>
        </p:blipFill>
        <p:spPr>
          <a:xfrm>
            <a:off x="116686" y="-29662"/>
            <a:ext cx="7376635" cy="4234466"/>
          </a:xfrm>
          <a:prstGeom prst="rect">
            <a:avLst/>
          </a:prstGeom>
        </p:spPr>
      </p:pic>
    </p:spTree>
    <p:extLst>
      <p:ext uri="{BB962C8B-B14F-4D97-AF65-F5344CB8AC3E}">
        <p14:creationId xmlns:p14="http://schemas.microsoft.com/office/powerpoint/2010/main" val="1201459340"/>
      </p:ext>
    </p:extLst>
  </p:cSld>
  <p:clrMapOvr>
    <a:masterClrMapping/>
  </p:clrMapOvr>
  <mc:AlternateContent xmlns:mc="http://schemas.openxmlformats.org/markup-compatibility/2006" xmlns:p14="http://schemas.microsoft.com/office/powerpoint/2010/main">
    <mc:Choice Requires="p14">
      <p:transition spd="slow" p14:dur="2000" advTm="60951"/>
    </mc:Choice>
    <mc:Fallback xmlns="">
      <p:transition spd="slow" advTm="6095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83">
          <a:extLst>
            <a:ext uri="{FF2B5EF4-FFF2-40B4-BE49-F238E27FC236}">
              <a16:creationId xmlns:a16="http://schemas.microsoft.com/office/drawing/2014/main" id="{F30A5397-D11B-AE4C-CCB9-6FA384044D30}"/>
            </a:ext>
          </a:extLst>
        </p:cNvPr>
        <p:cNvGrpSpPr/>
        <p:nvPr/>
      </p:nvGrpSpPr>
      <p:grpSpPr>
        <a:xfrm>
          <a:off x="0" y="0"/>
          <a:ext cx="0" cy="0"/>
          <a:chOff x="0" y="0"/>
          <a:chExt cx="0" cy="0"/>
        </a:xfrm>
      </p:grpSpPr>
      <p:pic>
        <p:nvPicPr>
          <p:cNvPr id="4" name="Picture 3" descr="A person in a yellow shirt&#10;&#10;Description automatically generated">
            <a:extLst>
              <a:ext uri="{FF2B5EF4-FFF2-40B4-BE49-F238E27FC236}">
                <a16:creationId xmlns:a16="http://schemas.microsoft.com/office/drawing/2014/main" id="{E71BFA38-9E80-E201-19C2-27C890CD0C8A}"/>
              </a:ext>
            </a:extLst>
          </p:cNvPr>
          <p:cNvPicPr>
            <a:picLocks noChangeAspect="1"/>
          </p:cNvPicPr>
          <p:nvPr/>
        </p:nvPicPr>
        <p:blipFill>
          <a:blip r:embed="rId3"/>
          <a:stretch>
            <a:fillRect/>
          </a:stretch>
        </p:blipFill>
        <p:spPr>
          <a:xfrm>
            <a:off x="23614" y="94860"/>
            <a:ext cx="7556500" cy="2852518"/>
          </a:xfrm>
          <a:prstGeom prst="rect">
            <a:avLst/>
          </a:prstGeom>
        </p:spPr>
      </p:pic>
      <p:pic>
        <p:nvPicPr>
          <p:cNvPr id="5" name="Picture 4" descr="A person sitting at a table with a cup of coffee&#10;&#10;Description automatically generated">
            <a:extLst>
              <a:ext uri="{FF2B5EF4-FFF2-40B4-BE49-F238E27FC236}">
                <a16:creationId xmlns:a16="http://schemas.microsoft.com/office/drawing/2014/main" id="{CBEB6006-7686-CB91-CBC3-408A875B4882}"/>
              </a:ext>
            </a:extLst>
          </p:cNvPr>
          <p:cNvPicPr>
            <a:picLocks noChangeAspect="1"/>
          </p:cNvPicPr>
          <p:nvPr/>
        </p:nvPicPr>
        <p:blipFill>
          <a:blip r:embed="rId4"/>
          <a:srcRect t="4560"/>
          <a:stretch/>
        </p:blipFill>
        <p:spPr>
          <a:xfrm>
            <a:off x="0" y="2947377"/>
            <a:ext cx="7580116" cy="4056721"/>
          </a:xfrm>
          <a:prstGeom prst="rect">
            <a:avLst/>
          </a:prstGeom>
        </p:spPr>
      </p:pic>
      <p:pic>
        <p:nvPicPr>
          <p:cNvPr id="23" name="Picture 22">
            <a:extLst>
              <a:ext uri="{FF2B5EF4-FFF2-40B4-BE49-F238E27FC236}">
                <a16:creationId xmlns:a16="http://schemas.microsoft.com/office/drawing/2014/main" id="{B2263C69-F7CE-CEFD-6864-58EF47F742C1}"/>
              </a:ext>
            </a:extLst>
          </p:cNvPr>
          <p:cNvPicPr>
            <a:picLocks noChangeAspect="1"/>
          </p:cNvPicPr>
          <p:nvPr/>
        </p:nvPicPr>
        <p:blipFill>
          <a:blip r:embed="rId5"/>
          <a:srcRect t="12429"/>
          <a:stretch/>
        </p:blipFill>
        <p:spPr>
          <a:xfrm>
            <a:off x="0" y="7004098"/>
            <a:ext cx="7556500" cy="3722245"/>
          </a:xfrm>
          <a:prstGeom prst="rect">
            <a:avLst/>
          </a:prstGeom>
        </p:spPr>
      </p:pic>
      <p:sp>
        <p:nvSpPr>
          <p:cNvPr id="3" name="Google Shape;101;p13">
            <a:extLst>
              <a:ext uri="{FF2B5EF4-FFF2-40B4-BE49-F238E27FC236}">
                <a16:creationId xmlns:a16="http://schemas.microsoft.com/office/drawing/2014/main" id="{3EE5A02C-44A4-2F0E-5273-3751730EBB7B}"/>
              </a:ext>
            </a:extLst>
          </p:cNvPr>
          <p:cNvSpPr/>
          <p:nvPr/>
        </p:nvSpPr>
        <p:spPr>
          <a:xfrm rot="16200000">
            <a:off x="108718" y="1992283"/>
            <a:ext cx="3081691" cy="2694304"/>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endParaRPr lang="en-US"/>
          </a:p>
        </p:txBody>
      </p:sp>
      <p:sp>
        <p:nvSpPr>
          <p:cNvPr id="7" name="Google Shape;95;p13">
            <a:extLst>
              <a:ext uri="{FF2B5EF4-FFF2-40B4-BE49-F238E27FC236}">
                <a16:creationId xmlns:a16="http://schemas.microsoft.com/office/drawing/2014/main" id="{ADC46778-DDC4-EEB2-804B-34E574608913}"/>
              </a:ext>
            </a:extLst>
          </p:cNvPr>
          <p:cNvSpPr txBox="1"/>
          <p:nvPr/>
        </p:nvSpPr>
        <p:spPr>
          <a:xfrm>
            <a:off x="435118" y="2001402"/>
            <a:ext cx="1869311" cy="2548390"/>
          </a:xfrm>
          <a:prstGeom prst="rect">
            <a:avLst/>
          </a:prstGeom>
          <a:noFill/>
          <a:ln>
            <a:noFill/>
          </a:ln>
        </p:spPr>
        <p:txBody>
          <a:bodyPr spcFirstLastPara="1" wrap="square" lIns="0" tIns="0" rIns="0" bIns="0" anchor="t" anchorCtr="0">
            <a:spAutoFit/>
          </a:bodyPr>
          <a:lstStyle/>
          <a:p>
            <a:pPr>
              <a:lnSpc>
                <a:spcPct val="115000"/>
              </a:lnSpc>
            </a:pPr>
            <a:r>
              <a:rPr lang="es-MX" sz="1800" dirty="0">
                <a:latin typeface="Times New Roman" panose="02020603050405020304" pitchFamily="18" charset="0"/>
                <a:ea typeface="Aptos" panose="020B0004020202020204" pitchFamily="34" charset="0"/>
              </a:rPr>
              <a:t>Acuérdate Dios te ama y nosotros también, puedes visitarnos a Sanger </a:t>
            </a:r>
            <a:r>
              <a:rPr lang="es-MX" sz="1800" dirty="0" err="1">
                <a:latin typeface="Times New Roman" panose="02020603050405020304" pitchFamily="18" charset="0"/>
                <a:ea typeface="Aptos" panose="020B0004020202020204" pitchFamily="34" charset="0"/>
              </a:rPr>
              <a:t>Naz</a:t>
            </a:r>
            <a:r>
              <a:rPr lang="es-MX" sz="1800" dirty="0">
                <a:latin typeface="Times New Roman" panose="02020603050405020304" pitchFamily="18" charset="0"/>
                <a:ea typeface="Aptos" panose="020B0004020202020204" pitchFamily="34" charset="0"/>
              </a:rPr>
              <a:t>, Iglesia del Nazareno en el 815 Jensen, Sanger, California</a:t>
            </a:r>
            <a:r>
              <a:rPr lang="es-MX" sz="1800" dirty="0">
                <a:effectLst/>
                <a:latin typeface="Times New Roman" panose="02020603050405020304" pitchFamily="18" charset="0"/>
                <a:ea typeface="Aptos" panose="020B0004020202020204" pitchFamily="34" charset="0"/>
              </a:rPr>
              <a:t> </a:t>
            </a:r>
            <a:endParaRPr lang="es-MX" sz="18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20" name="Picture 19" descr="A white speech bubble with a black background&#10;&#10;Description automatically generated">
            <a:extLst>
              <a:ext uri="{FF2B5EF4-FFF2-40B4-BE49-F238E27FC236}">
                <a16:creationId xmlns:a16="http://schemas.microsoft.com/office/drawing/2014/main" id="{6AF7A3FB-EB49-5E4C-7E6B-BF91AC5E2352}"/>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bwMode="auto">
          <a:xfrm rot="5400000">
            <a:off x="4449753" y="-614767"/>
            <a:ext cx="2161020" cy="3504026"/>
          </a:xfrm>
          <a:prstGeom prst="rect">
            <a:avLst/>
          </a:prstGeom>
          <a:ln>
            <a:noFill/>
          </a:ln>
          <a:extLst>
            <a:ext uri="{53640926-AAD7-44D8-BBD7-CCE9431645EC}">
              <a14:shadowObscured xmlns:a14="http://schemas.microsoft.com/office/drawing/2010/main"/>
            </a:ext>
          </a:extLst>
        </p:spPr>
      </p:pic>
      <p:sp>
        <p:nvSpPr>
          <p:cNvPr id="21" name="Google Shape;130;p14">
            <a:extLst>
              <a:ext uri="{FF2B5EF4-FFF2-40B4-BE49-F238E27FC236}">
                <a16:creationId xmlns:a16="http://schemas.microsoft.com/office/drawing/2014/main" id="{BD0E7BE4-772B-B31A-C25D-4530891951AD}"/>
              </a:ext>
            </a:extLst>
          </p:cNvPr>
          <p:cNvSpPr txBox="1"/>
          <p:nvPr/>
        </p:nvSpPr>
        <p:spPr>
          <a:xfrm>
            <a:off x="4923922" y="230633"/>
            <a:ext cx="2114832" cy="1567955"/>
          </a:xfrm>
          <a:prstGeom prst="rect">
            <a:avLst/>
          </a:prstGeom>
          <a:noFill/>
          <a:ln>
            <a:noFill/>
          </a:ln>
        </p:spPr>
        <p:txBody>
          <a:bodyPr spcFirstLastPara="1" wrap="square" lIns="50800" tIns="50800" rIns="50800" bIns="50800" anchor="ctr" anchorCtr="0">
            <a:noAutofit/>
          </a:bodyPr>
          <a:lstStyle/>
          <a:p>
            <a:pPr algn="ctr"/>
            <a:r>
              <a:rPr lang="es-MX" sz="1800" kern="100" dirty="0">
                <a:latin typeface="Times New Roman" panose="02020603050405020304" pitchFamily="18" charset="0"/>
                <a:ea typeface="Aptos" panose="020B0004020202020204" pitchFamily="34" charset="0"/>
                <a:cs typeface="Times New Roman" panose="02020603050405020304" pitchFamily="18" charset="0"/>
              </a:rPr>
              <a:t>Además, puedes buscarnos en el Facebook bajo Sanger </a:t>
            </a:r>
            <a:r>
              <a:rPr lang="es-MX" sz="1800" kern="100" dirty="0" err="1">
                <a:latin typeface="Times New Roman" panose="02020603050405020304" pitchFamily="18" charset="0"/>
                <a:ea typeface="Aptos" panose="020B0004020202020204" pitchFamily="34" charset="0"/>
                <a:cs typeface="Times New Roman" panose="02020603050405020304" pitchFamily="18" charset="0"/>
              </a:rPr>
              <a:t>Naz</a:t>
            </a:r>
            <a:r>
              <a:rPr lang="es-MX" sz="1800" kern="100" dirty="0">
                <a:latin typeface="Times New Roman" panose="02020603050405020304" pitchFamily="18" charset="0"/>
                <a:ea typeface="Aptos" panose="020B0004020202020204" pitchFamily="34" charset="0"/>
                <a:cs typeface="Times New Roman" panose="02020603050405020304" pitchFamily="18" charset="0"/>
              </a:rPr>
              <a:t> o puedes llamarnos </a:t>
            </a:r>
          </a:p>
          <a:p>
            <a:pPr algn="ct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(559) 349-2590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descr="A white speech bubble with a black background&#10;&#10;Description automatically generated">
            <a:extLst>
              <a:ext uri="{FF2B5EF4-FFF2-40B4-BE49-F238E27FC236}">
                <a16:creationId xmlns:a16="http://schemas.microsoft.com/office/drawing/2014/main" id="{6C617097-A5A4-9A7F-5CEB-532685117CD2}"/>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bwMode="auto">
          <a:xfrm rot="16200000">
            <a:off x="1533963" y="6710968"/>
            <a:ext cx="1903229" cy="4876693"/>
          </a:xfrm>
          <a:prstGeom prst="rect">
            <a:avLst/>
          </a:prstGeom>
          <a:ln>
            <a:noFill/>
          </a:ln>
          <a:extLst>
            <a:ext uri="{53640926-AAD7-44D8-BBD7-CCE9431645EC}">
              <a14:shadowObscured xmlns:a14="http://schemas.microsoft.com/office/drawing/2010/main"/>
            </a:ext>
          </a:extLst>
        </p:spPr>
      </p:pic>
      <p:sp>
        <p:nvSpPr>
          <p:cNvPr id="8" name="Google Shape;130;p14">
            <a:extLst>
              <a:ext uri="{FF2B5EF4-FFF2-40B4-BE49-F238E27FC236}">
                <a16:creationId xmlns:a16="http://schemas.microsoft.com/office/drawing/2014/main" id="{132D32FD-4C16-8F06-5FE3-3E2B154C80EA}"/>
              </a:ext>
            </a:extLst>
          </p:cNvPr>
          <p:cNvSpPr txBox="1"/>
          <p:nvPr/>
        </p:nvSpPr>
        <p:spPr>
          <a:xfrm>
            <a:off x="302410" y="8525919"/>
            <a:ext cx="2919256" cy="1436788"/>
          </a:xfrm>
          <a:prstGeom prst="rect">
            <a:avLst/>
          </a:prstGeom>
          <a:noFill/>
          <a:ln>
            <a:noFill/>
          </a:ln>
        </p:spPr>
        <p:txBody>
          <a:bodyPr spcFirstLastPara="1" wrap="square" lIns="50800" tIns="50800" rIns="50800" bIns="50800" anchor="ctr" anchorCtr="0">
            <a:noAutofit/>
          </a:bodyPr>
          <a:lstStyle/>
          <a:p>
            <a:pPr algn="ctr" rtl="0">
              <a:spcBef>
                <a:spcPts val="0"/>
              </a:spcBef>
              <a:spcAft>
                <a:spcPts val="0"/>
              </a:spcAft>
            </a:pPr>
            <a:r>
              <a:rPr lang="es-MX" sz="2400" dirty="0">
                <a:effectLst/>
                <a:latin typeface="Times New Roman" panose="02020603050405020304" pitchFamily="18" charset="0"/>
                <a:ea typeface="Aptos" panose="020B0004020202020204" pitchFamily="34" charset="0"/>
              </a:rPr>
              <a:t>No se les olvide ver otros estudios en los Diálogos Bíblicos</a:t>
            </a:r>
          </a:p>
          <a:p>
            <a:pPr algn="ctr" rtl="0">
              <a:spcBef>
                <a:spcPts val="0"/>
              </a:spcBef>
              <a:spcAft>
                <a:spcPts val="0"/>
              </a:spcAft>
            </a:pPr>
            <a:r>
              <a:rPr lang="es-MX" sz="2400" dirty="0">
                <a:latin typeface="Times New Roman" panose="02020603050405020304" pitchFamily="18" charset="0"/>
                <a:ea typeface="Aptos" panose="020B0004020202020204" pitchFamily="34" charset="0"/>
              </a:rPr>
              <a:t>www.SangerNaz.com</a:t>
            </a:r>
            <a:r>
              <a:rPr lang="es-MX" sz="1600" kern="100" dirty="0">
                <a:latin typeface="Times New Roman" panose="02020603050405020304" pitchFamily="18" charset="0"/>
                <a:ea typeface="Aptos" panose="020B0004020202020204" pitchFamily="34" charset="0"/>
                <a:cs typeface="Times New Roman" panose="02020603050405020304" pitchFamily="18" charset="0"/>
              </a:rPr>
              <a:t>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62046648"/>
      </p:ext>
    </p:extLst>
  </p:cSld>
  <p:clrMapOvr>
    <a:masterClrMapping/>
  </p:clrMapOvr>
  <mc:AlternateContent xmlns:mc="http://schemas.openxmlformats.org/markup-compatibility/2006" xmlns:p14="http://schemas.microsoft.com/office/powerpoint/2010/main">
    <mc:Choice Requires="p14">
      <p:transition spd="slow" p14:dur="2000" advTm="15234"/>
    </mc:Choice>
    <mc:Fallback xmlns="">
      <p:transition spd="slow" advTm="1523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83"/>
        <p:cNvGrpSpPr/>
        <p:nvPr/>
      </p:nvGrpSpPr>
      <p:grpSpPr>
        <a:xfrm>
          <a:off x="0" y="0"/>
          <a:ext cx="0" cy="0"/>
          <a:chOff x="0" y="0"/>
          <a:chExt cx="0" cy="0"/>
        </a:xfrm>
      </p:grpSpPr>
      <p:pic>
        <p:nvPicPr>
          <p:cNvPr id="12" name="Picture 11">
            <a:extLst>
              <a:ext uri="{FF2B5EF4-FFF2-40B4-BE49-F238E27FC236}">
                <a16:creationId xmlns:a16="http://schemas.microsoft.com/office/drawing/2014/main" id="{F8DF7827-C76D-FEBF-CCA1-494CFC7208DD}"/>
              </a:ext>
            </a:extLst>
          </p:cNvPr>
          <p:cNvPicPr>
            <a:picLocks noChangeAspect="1"/>
          </p:cNvPicPr>
          <p:nvPr/>
        </p:nvPicPr>
        <p:blipFill>
          <a:blip r:embed="rId3"/>
          <a:srcRect l="2719" r="2719"/>
          <a:stretch/>
        </p:blipFill>
        <p:spPr>
          <a:xfrm>
            <a:off x="0" y="3201671"/>
            <a:ext cx="7542544" cy="4477930"/>
          </a:xfrm>
          <a:prstGeom prst="rect">
            <a:avLst/>
          </a:prstGeom>
        </p:spPr>
      </p:pic>
      <p:pic>
        <p:nvPicPr>
          <p:cNvPr id="8" name="Picture 7">
            <a:extLst>
              <a:ext uri="{FF2B5EF4-FFF2-40B4-BE49-F238E27FC236}">
                <a16:creationId xmlns:a16="http://schemas.microsoft.com/office/drawing/2014/main" id="{526D15EC-C3D0-BC29-F513-13ED9B3F79C2}"/>
              </a:ext>
            </a:extLst>
          </p:cNvPr>
          <p:cNvPicPr>
            <a:picLocks noChangeAspect="1"/>
          </p:cNvPicPr>
          <p:nvPr/>
        </p:nvPicPr>
        <p:blipFill>
          <a:blip r:embed="rId4"/>
          <a:srcRect l="18752" t="15821" b="15821"/>
          <a:stretch/>
        </p:blipFill>
        <p:spPr bwMode="auto">
          <a:xfrm>
            <a:off x="-17457" y="7693427"/>
            <a:ext cx="7542544" cy="3013799"/>
          </a:xfrm>
          <a:prstGeom prst="rect">
            <a:avLst/>
          </a:prstGeom>
          <a:noFill/>
          <a:ln>
            <a:noFill/>
          </a:ln>
        </p:spPr>
      </p:pic>
      <p:pic>
        <p:nvPicPr>
          <p:cNvPr id="5" name="Picture 4">
            <a:extLst>
              <a:ext uri="{FF2B5EF4-FFF2-40B4-BE49-F238E27FC236}">
                <a16:creationId xmlns:a16="http://schemas.microsoft.com/office/drawing/2014/main" id="{5BE18D93-F17F-6838-E036-0756A5A130ED}"/>
              </a:ext>
            </a:extLst>
          </p:cNvPr>
          <p:cNvPicPr>
            <a:picLocks noChangeAspect="1"/>
          </p:cNvPicPr>
          <p:nvPr/>
        </p:nvPicPr>
        <p:blipFill>
          <a:blip r:embed="rId5"/>
          <a:srcRect t="12843" b="12843"/>
          <a:stretch/>
        </p:blipFill>
        <p:spPr bwMode="auto">
          <a:xfrm>
            <a:off x="-17457" y="44969"/>
            <a:ext cx="7560001" cy="3156702"/>
          </a:xfrm>
          <a:prstGeom prst="rect">
            <a:avLst/>
          </a:prstGeom>
          <a:noFill/>
          <a:ln>
            <a:noFill/>
          </a:ln>
        </p:spPr>
      </p:pic>
      <p:sp>
        <p:nvSpPr>
          <p:cNvPr id="101" name="Google Shape;101;p13"/>
          <p:cNvSpPr/>
          <p:nvPr/>
        </p:nvSpPr>
        <p:spPr>
          <a:xfrm rot="10800000">
            <a:off x="2124075" y="5472605"/>
            <a:ext cx="5325070" cy="2042620"/>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3" name="Picture 2" descr="A white speech bubble with a black background&#10;&#10;Description automatically generated">
            <a:extLst>
              <a:ext uri="{FF2B5EF4-FFF2-40B4-BE49-F238E27FC236}">
                <a16:creationId xmlns:a16="http://schemas.microsoft.com/office/drawing/2014/main" id="{67589007-E8E1-2E8D-9B81-33E43CA0E160}"/>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bwMode="auto">
          <a:xfrm rot="5400000">
            <a:off x="4440407" y="-632894"/>
            <a:ext cx="2476858" cy="3832585"/>
          </a:xfrm>
          <a:prstGeom prst="rect">
            <a:avLst/>
          </a:prstGeom>
          <a:ln>
            <a:noFill/>
          </a:ln>
          <a:extLst>
            <a:ext uri="{53640926-AAD7-44D8-BBD7-CCE9431645EC}">
              <a14:shadowObscured xmlns:a14="http://schemas.microsoft.com/office/drawing/2010/main"/>
            </a:ext>
          </a:extLst>
        </p:spPr>
      </p:pic>
      <p:sp>
        <p:nvSpPr>
          <p:cNvPr id="7" name="Google Shape;95;p13">
            <a:extLst>
              <a:ext uri="{FF2B5EF4-FFF2-40B4-BE49-F238E27FC236}">
                <a16:creationId xmlns:a16="http://schemas.microsoft.com/office/drawing/2014/main" id="{2060B3E7-EBFD-F075-716C-66BB0874220B}"/>
              </a:ext>
            </a:extLst>
          </p:cNvPr>
          <p:cNvSpPr txBox="1"/>
          <p:nvPr/>
        </p:nvSpPr>
        <p:spPr>
          <a:xfrm>
            <a:off x="5172075" y="164095"/>
            <a:ext cx="2167696" cy="1911292"/>
          </a:xfrm>
          <a:prstGeom prst="rect">
            <a:avLst/>
          </a:prstGeom>
          <a:noFill/>
          <a:ln>
            <a:noFill/>
          </a:ln>
        </p:spPr>
        <p:txBody>
          <a:bodyPr spcFirstLastPara="1" wrap="square" lIns="0" tIns="0" rIns="0" bIns="0" anchor="t" anchorCtr="0">
            <a:spAutoFit/>
          </a:bodyPr>
          <a:lstStyle/>
          <a:p>
            <a:pPr>
              <a:lnSpc>
                <a:spcPct val="115000"/>
              </a:lnSpc>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Oye, he estado pensando en cómo orar de manera más efectiva por nuevas almas. ¿Tienes alguna estrategia para eso?</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8DC34B5-FA1C-FCDD-D166-985AF3161D4B}"/>
              </a:ext>
            </a:extLst>
          </p:cNvPr>
          <p:cNvSpPr txBox="1"/>
          <p:nvPr/>
        </p:nvSpPr>
        <p:spPr>
          <a:xfrm>
            <a:off x="2276475" y="5950705"/>
            <a:ext cx="4991314" cy="1477328"/>
          </a:xfrm>
          <a:prstGeom prst="rect">
            <a:avLst/>
          </a:prstGeom>
          <a:noFill/>
        </p:spPr>
        <p:txBody>
          <a:bodyPr wrap="square">
            <a:spAutoFit/>
          </a:bodyPr>
          <a:lstStyle/>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Sí, de hecho, el otro día leí sobre una estrategia llamada "Oración por tres". Es parte de un plan llamado el "Plan del Maestro" que tiene diez pasos que puedes seguir cada mes para estar ganando almas constantemente.</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6" name="Picture 5" descr="A white speech bubble with a black background&#10;&#10;Description automatically generated">
            <a:extLst>
              <a:ext uri="{FF2B5EF4-FFF2-40B4-BE49-F238E27FC236}">
                <a16:creationId xmlns:a16="http://schemas.microsoft.com/office/drawing/2014/main" id="{923B73FF-2B85-F473-FB6F-201930953EBC}"/>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bwMode="auto">
          <a:xfrm rot="5400000">
            <a:off x="4743203" y="6736381"/>
            <a:ext cx="1026251" cy="3241441"/>
          </a:xfrm>
          <a:prstGeom prst="rect">
            <a:avLst/>
          </a:prstGeom>
          <a:ln>
            <a:noFill/>
          </a:ln>
          <a:extLst>
            <a:ext uri="{53640926-AAD7-44D8-BBD7-CCE9431645EC}">
              <a14:shadowObscured xmlns:a14="http://schemas.microsoft.com/office/drawing/2010/main"/>
            </a:ext>
          </a:extLst>
        </p:spPr>
      </p:pic>
      <p:sp>
        <p:nvSpPr>
          <p:cNvPr id="11" name="Google Shape;95;p13">
            <a:extLst>
              <a:ext uri="{FF2B5EF4-FFF2-40B4-BE49-F238E27FC236}">
                <a16:creationId xmlns:a16="http://schemas.microsoft.com/office/drawing/2014/main" id="{28D0D2AF-0D0B-EE8A-1BC1-349631E08A8F}"/>
              </a:ext>
            </a:extLst>
          </p:cNvPr>
          <p:cNvSpPr txBox="1"/>
          <p:nvPr/>
        </p:nvSpPr>
        <p:spPr>
          <a:xfrm>
            <a:off x="4881018" y="7843976"/>
            <a:ext cx="2167696" cy="637097"/>
          </a:xfrm>
          <a:prstGeom prst="rect">
            <a:avLst/>
          </a:prstGeom>
          <a:noFill/>
          <a:ln>
            <a:noFill/>
          </a:ln>
        </p:spPr>
        <p:txBody>
          <a:bodyPr spcFirstLastPara="1" wrap="square" lIns="0" tIns="0" rIns="0" bIns="0" anchor="t" anchorCtr="0">
            <a:spAutoFit/>
          </a:bodyPr>
          <a:lstStyle/>
          <a:p>
            <a:pPr>
              <a:lnSpc>
                <a:spcPct val="115000"/>
              </a:lnSpc>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¿Diez pasos? ¡Cuéntame más!</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03054007"/>
      </p:ext>
    </p:extLst>
  </p:cSld>
  <p:clrMapOvr>
    <a:masterClrMapping/>
  </p:clrMapOvr>
  <mc:AlternateContent xmlns:mc="http://schemas.openxmlformats.org/markup-compatibility/2006" xmlns:p14="http://schemas.microsoft.com/office/powerpoint/2010/main">
    <mc:Choice Requires="p14">
      <p:transition spd="slow" p14:dur="2000" advTm="60951"/>
    </mc:Choice>
    <mc:Fallback xmlns="">
      <p:transition spd="slow" advTm="6095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Shape 83"/>
        <p:cNvGrpSpPr/>
        <p:nvPr/>
      </p:nvGrpSpPr>
      <p:grpSpPr>
        <a:xfrm>
          <a:off x="0" y="0"/>
          <a:ext cx="0" cy="0"/>
          <a:chOff x="0" y="0"/>
          <a:chExt cx="0" cy="0"/>
        </a:xfrm>
      </p:grpSpPr>
      <p:pic>
        <p:nvPicPr>
          <p:cNvPr id="4" name="Picture 3">
            <a:extLst>
              <a:ext uri="{FF2B5EF4-FFF2-40B4-BE49-F238E27FC236}">
                <a16:creationId xmlns:a16="http://schemas.microsoft.com/office/drawing/2014/main" id="{457402B0-108E-3D9E-D0A0-6120E3E5A9D4}"/>
              </a:ext>
            </a:extLst>
          </p:cNvPr>
          <p:cNvPicPr>
            <a:picLocks noChangeAspect="1"/>
          </p:cNvPicPr>
          <p:nvPr/>
        </p:nvPicPr>
        <p:blipFill>
          <a:blip r:embed="rId3"/>
          <a:srcRect/>
          <a:stretch/>
        </p:blipFill>
        <p:spPr bwMode="auto">
          <a:xfrm>
            <a:off x="15394" y="6993162"/>
            <a:ext cx="7539356" cy="3700237"/>
          </a:xfrm>
          <a:prstGeom prst="rect">
            <a:avLst/>
          </a:prstGeom>
          <a:ln>
            <a:noFill/>
          </a:ln>
          <a:extLst>
            <a:ext uri="{53640926-AAD7-44D8-BBD7-CCE9431645EC}">
              <a14:shadowObscured xmlns:a14="http://schemas.microsoft.com/office/drawing/2010/main"/>
            </a:ext>
          </a:extLst>
        </p:spPr>
      </p:pic>
      <p:pic>
        <p:nvPicPr>
          <p:cNvPr id="22" name="Picture 21">
            <a:extLst>
              <a:ext uri="{FF2B5EF4-FFF2-40B4-BE49-F238E27FC236}">
                <a16:creationId xmlns:a16="http://schemas.microsoft.com/office/drawing/2014/main" id="{A4EF9456-6736-F699-0B4B-BD88F362C484}"/>
              </a:ext>
            </a:extLst>
          </p:cNvPr>
          <p:cNvPicPr>
            <a:picLocks noChangeAspect="1"/>
          </p:cNvPicPr>
          <p:nvPr/>
        </p:nvPicPr>
        <p:blipFill>
          <a:blip r:embed="rId3"/>
          <a:srcRect/>
          <a:stretch/>
        </p:blipFill>
        <p:spPr bwMode="auto">
          <a:xfrm>
            <a:off x="2015058" y="0"/>
            <a:ext cx="5541442" cy="3197017"/>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4231EECC-7661-1069-CC60-2394626C78D4}"/>
              </a:ext>
            </a:extLst>
          </p:cNvPr>
          <p:cNvPicPr>
            <a:picLocks noChangeAspect="1"/>
          </p:cNvPicPr>
          <p:nvPr/>
        </p:nvPicPr>
        <p:blipFill>
          <a:blip r:embed="rId4"/>
          <a:srcRect t="9311" b="9311"/>
          <a:stretch/>
        </p:blipFill>
        <p:spPr>
          <a:xfrm>
            <a:off x="-1751" y="3197017"/>
            <a:ext cx="7556501" cy="3796147"/>
          </a:xfrm>
          <a:prstGeom prst="rect">
            <a:avLst/>
          </a:prstGeom>
        </p:spPr>
      </p:pic>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Google Shape;101;p13">
            <a:extLst>
              <a:ext uri="{FF2B5EF4-FFF2-40B4-BE49-F238E27FC236}">
                <a16:creationId xmlns:a16="http://schemas.microsoft.com/office/drawing/2014/main" id="{A2628AD3-9D66-57A2-7DF0-35CF95B1D0BF}"/>
              </a:ext>
            </a:extLst>
          </p:cNvPr>
          <p:cNvSpPr/>
          <p:nvPr/>
        </p:nvSpPr>
        <p:spPr>
          <a:xfrm rot="16200000">
            <a:off x="1097237" y="-839663"/>
            <a:ext cx="3135715" cy="5032378"/>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r>
              <a:rPr lang="es-MX" sz="1800" dirty="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B9487BED-1A85-C225-1AB5-DD69BA254AA1}"/>
              </a:ext>
            </a:extLst>
          </p:cNvPr>
          <p:cNvSpPr txBox="1"/>
          <p:nvPr/>
        </p:nvSpPr>
        <p:spPr>
          <a:xfrm>
            <a:off x="390363" y="383864"/>
            <a:ext cx="3630358" cy="2585323"/>
          </a:xfrm>
          <a:prstGeom prst="rect">
            <a:avLst/>
          </a:prstGeom>
          <a:noFill/>
        </p:spPr>
        <p:txBody>
          <a:bodyPr wrap="square">
            <a:spAutoFit/>
          </a:bodyPr>
          <a:lstStyle/>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Bueno, el primer paso es prepararte espiritualmente. La oración por las almas es una especie de guerra espiritual, así que necesitas estar bien con Dios. Es importante pedirle protección contra los ataques del enemigo y clamar por el respaldo del Espíritu Santo para llevar a otros a Cristo.</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25" name="Google Shape;101;p13">
            <a:extLst>
              <a:ext uri="{FF2B5EF4-FFF2-40B4-BE49-F238E27FC236}">
                <a16:creationId xmlns:a16="http://schemas.microsoft.com/office/drawing/2014/main" id="{26FA996B-637B-90C6-CBC6-9236A4ECBB89}"/>
              </a:ext>
            </a:extLst>
          </p:cNvPr>
          <p:cNvSpPr/>
          <p:nvPr/>
        </p:nvSpPr>
        <p:spPr>
          <a:xfrm rot="10800000">
            <a:off x="70954" y="5791199"/>
            <a:ext cx="7411090" cy="1107858"/>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11785432-9DC8-0B33-1356-3BBFD016339E}"/>
              </a:ext>
            </a:extLst>
          </p:cNvPr>
          <p:cNvSpPr txBox="1"/>
          <p:nvPr/>
        </p:nvSpPr>
        <p:spPr>
          <a:xfrm>
            <a:off x="285587" y="5989357"/>
            <a:ext cx="6981824" cy="711541"/>
          </a:xfrm>
          <a:prstGeom prst="rect">
            <a:avLst/>
          </a:prstGeom>
          <a:noFill/>
        </p:spPr>
        <p:txBody>
          <a:bodyPr wrap="square">
            <a:spAutoFit/>
          </a:bodyPr>
          <a:lstStyle/>
          <a:p>
            <a:pPr>
              <a:lnSpc>
                <a:spcPct val="115000"/>
              </a:lnSpc>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Eso tiene mucho sentido. Si estamos orando por almas, necesitamos estar espiritualmente preparados. ¿Qué más? </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2" name="Google Shape;101;p13">
            <a:extLst>
              <a:ext uri="{FF2B5EF4-FFF2-40B4-BE49-F238E27FC236}">
                <a16:creationId xmlns:a16="http://schemas.microsoft.com/office/drawing/2014/main" id="{C430A0E8-BB8D-4423-616D-877EF64B1D48}"/>
              </a:ext>
            </a:extLst>
          </p:cNvPr>
          <p:cNvSpPr/>
          <p:nvPr/>
        </p:nvSpPr>
        <p:spPr>
          <a:xfrm rot="16200000">
            <a:off x="730777" y="6547977"/>
            <a:ext cx="3356353" cy="4246728"/>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8395537-DE5C-9541-3FA7-2F31E929B3E3}"/>
              </a:ext>
            </a:extLst>
          </p:cNvPr>
          <p:cNvSpPr txBox="1"/>
          <p:nvPr/>
        </p:nvSpPr>
        <p:spPr>
          <a:xfrm>
            <a:off x="399017" y="7097216"/>
            <a:ext cx="3087134" cy="3252301"/>
          </a:xfrm>
          <a:prstGeom prst="rect">
            <a:avLst/>
          </a:prstGeom>
          <a:noFill/>
        </p:spPr>
        <p:txBody>
          <a:bodyPr wrap="square">
            <a:spAutoFit/>
          </a:bodyPr>
          <a:lstStyle/>
          <a:p>
            <a:pPr>
              <a:lnSpc>
                <a:spcPct val="115000"/>
              </a:lnSpc>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El segundo paso es escribir tres nombres en una lista. Estas personas deben ser no creyentes o estar alejadas de Dios. Es importante que no estén asistiendo a otra iglesia evangélica y que sean del mismo género que tú. Además, deben vivir cerca para que sea realista acercarse a ellos.</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53702"/>
    </mc:Choice>
    <mc:Fallback xmlns="">
      <p:transition spd="slow" advTm="5370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Shape 83"/>
        <p:cNvGrpSpPr/>
        <p:nvPr/>
      </p:nvGrpSpPr>
      <p:grpSpPr>
        <a:xfrm>
          <a:off x="0" y="0"/>
          <a:ext cx="0" cy="0"/>
          <a:chOff x="0" y="0"/>
          <a:chExt cx="0" cy="0"/>
        </a:xfrm>
      </p:grpSpPr>
      <p:pic>
        <p:nvPicPr>
          <p:cNvPr id="21" name="Picture 20">
            <a:extLst>
              <a:ext uri="{FF2B5EF4-FFF2-40B4-BE49-F238E27FC236}">
                <a16:creationId xmlns:a16="http://schemas.microsoft.com/office/drawing/2014/main" id="{35A5EEB5-17DB-99C7-58EF-03EA957DC897}"/>
              </a:ext>
            </a:extLst>
          </p:cNvPr>
          <p:cNvPicPr>
            <a:picLocks noChangeAspect="1"/>
          </p:cNvPicPr>
          <p:nvPr/>
        </p:nvPicPr>
        <p:blipFill>
          <a:blip r:embed="rId3"/>
          <a:srcRect/>
          <a:stretch/>
        </p:blipFill>
        <p:spPr>
          <a:xfrm>
            <a:off x="12992" y="2839079"/>
            <a:ext cx="7632704" cy="4265970"/>
          </a:xfrm>
          <a:prstGeom prst="rect">
            <a:avLst/>
          </a:prstGeom>
        </p:spPr>
      </p:pic>
      <p:pic>
        <p:nvPicPr>
          <p:cNvPr id="19" name="Picture 18">
            <a:extLst>
              <a:ext uri="{FF2B5EF4-FFF2-40B4-BE49-F238E27FC236}">
                <a16:creationId xmlns:a16="http://schemas.microsoft.com/office/drawing/2014/main" id="{373F01A7-8C65-3C1B-A48A-A1F6E56D3C70}"/>
              </a:ext>
            </a:extLst>
          </p:cNvPr>
          <p:cNvPicPr>
            <a:picLocks noChangeAspect="1"/>
          </p:cNvPicPr>
          <p:nvPr/>
        </p:nvPicPr>
        <p:blipFill>
          <a:blip r:embed="rId4"/>
          <a:srcRect t="15899" r="31215" b="32421"/>
          <a:stretch/>
        </p:blipFill>
        <p:spPr>
          <a:xfrm>
            <a:off x="12992" y="23677"/>
            <a:ext cx="7632704" cy="3043373"/>
          </a:xfrm>
          <a:prstGeom prst="rect">
            <a:avLst/>
          </a:prstGeom>
        </p:spPr>
      </p:pic>
      <p:pic>
        <p:nvPicPr>
          <p:cNvPr id="9" name="Picture 8">
            <a:extLst>
              <a:ext uri="{FF2B5EF4-FFF2-40B4-BE49-F238E27FC236}">
                <a16:creationId xmlns:a16="http://schemas.microsoft.com/office/drawing/2014/main" id="{5D367107-7D66-432E-2AEE-0BABB933EF98}"/>
              </a:ext>
            </a:extLst>
          </p:cNvPr>
          <p:cNvPicPr>
            <a:picLocks noChangeAspect="1"/>
          </p:cNvPicPr>
          <p:nvPr/>
        </p:nvPicPr>
        <p:blipFill>
          <a:blip r:embed="rId5"/>
          <a:srcRect t="3177" b="3177"/>
          <a:stretch/>
        </p:blipFill>
        <p:spPr bwMode="auto">
          <a:xfrm>
            <a:off x="-48905" y="6630564"/>
            <a:ext cx="7592412" cy="4047536"/>
          </a:xfrm>
          <a:prstGeom prst="rect">
            <a:avLst/>
          </a:prstGeom>
          <a:ln>
            <a:noFill/>
          </a:ln>
          <a:extLst>
            <a:ext uri="{53640926-AAD7-44D8-BBD7-CCE9431645EC}">
              <a14:shadowObscured xmlns:a14="http://schemas.microsoft.com/office/drawing/2010/main"/>
            </a:ext>
          </a:extLst>
        </p:spPr>
      </p:pic>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descr="A white speech bubble with a black background&#10;&#10;Description automatically generated">
            <a:extLst>
              <a:ext uri="{FF2B5EF4-FFF2-40B4-BE49-F238E27FC236}">
                <a16:creationId xmlns:a16="http://schemas.microsoft.com/office/drawing/2014/main" id="{05A9475B-8F0D-3432-2139-C14B8E2EE064}"/>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bwMode="auto">
          <a:xfrm rot="16200000">
            <a:off x="1108971" y="-962745"/>
            <a:ext cx="2662443" cy="4511384"/>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EE0A7999-6DEF-5291-8C66-5AEEEA1E4A91}"/>
              </a:ext>
            </a:extLst>
          </p:cNvPr>
          <p:cNvSpPr txBox="1"/>
          <p:nvPr/>
        </p:nvSpPr>
        <p:spPr>
          <a:xfrm>
            <a:off x="537962" y="179080"/>
            <a:ext cx="2769579" cy="2304285"/>
          </a:xfrm>
          <a:prstGeom prst="rect">
            <a:avLst/>
          </a:prstGeom>
          <a:noFill/>
        </p:spPr>
        <p:txBody>
          <a:bodyPr wrap="square">
            <a:spAutoFit/>
          </a:bodyPr>
          <a:lstStyle/>
          <a:p>
            <a:pPr>
              <a:lnSpc>
                <a:spcPct val="115000"/>
              </a:lnSpc>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Eso suena muy práctico. A veces queremos orar por alguien, pero si no está cerca o no podemos tener contacto frecuente, es más difícil hacer un seguimiento.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7" name="Google Shape;101;p13">
            <a:extLst>
              <a:ext uri="{FF2B5EF4-FFF2-40B4-BE49-F238E27FC236}">
                <a16:creationId xmlns:a16="http://schemas.microsoft.com/office/drawing/2014/main" id="{76F1A5A1-5855-4A44-96BE-B4F7900C17FF}"/>
              </a:ext>
            </a:extLst>
          </p:cNvPr>
          <p:cNvSpPr/>
          <p:nvPr/>
        </p:nvSpPr>
        <p:spPr>
          <a:xfrm rot="10800000">
            <a:off x="184500" y="9328480"/>
            <a:ext cx="7242100" cy="926876"/>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8">
              <a:alphaModFix/>
            </a:blip>
            <a:stretch>
              <a:fillRect/>
            </a:stretch>
          </a:blipFill>
          <a:ln>
            <a:noFill/>
          </a:ln>
        </p:spPr>
        <p:txBody>
          <a:bodyPr/>
          <a:lstStyle/>
          <a:p>
            <a:r>
              <a:rPr lang="es-MX" sz="1800" dirty="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584C522C-6726-F192-8D4A-736BB1E59896}"/>
              </a:ext>
            </a:extLst>
          </p:cNvPr>
          <p:cNvSpPr txBox="1"/>
          <p:nvPr/>
        </p:nvSpPr>
        <p:spPr>
          <a:xfrm>
            <a:off x="391212" y="9497232"/>
            <a:ext cx="6774076" cy="646331"/>
          </a:xfrm>
          <a:prstGeom prst="rect">
            <a:avLst/>
          </a:prstGeom>
          <a:noFill/>
        </p:spPr>
        <p:txBody>
          <a:bodyPr wrap="square">
            <a:spAutoFit/>
          </a:bodyPr>
          <a:lstStyle/>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Claro, no podemos orar de manera casual, ¿verdad? Tiene que haber un sentido de urgencia.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 name="Picture 1" descr="A white speech bubble with a black background&#10;&#10;Description automatically generated">
            <a:extLst>
              <a:ext uri="{FF2B5EF4-FFF2-40B4-BE49-F238E27FC236}">
                <a16:creationId xmlns:a16="http://schemas.microsoft.com/office/drawing/2014/main" id="{360CEF34-632C-BB14-DDF0-3D02E420A0E0}"/>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bwMode="auto">
          <a:xfrm rot="16200000">
            <a:off x="937463" y="2613829"/>
            <a:ext cx="2662443" cy="4511384"/>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22F59F21-264D-41E1-151A-FB6F7C9D4702}"/>
              </a:ext>
            </a:extLst>
          </p:cNvPr>
          <p:cNvSpPr txBox="1"/>
          <p:nvPr/>
        </p:nvSpPr>
        <p:spPr>
          <a:xfrm>
            <a:off x="391212" y="3717378"/>
            <a:ext cx="2769579" cy="2304285"/>
          </a:xfrm>
          <a:prstGeom prst="rect">
            <a:avLst/>
          </a:prstGeom>
          <a:noFill/>
        </p:spPr>
        <p:txBody>
          <a:bodyPr wrap="square">
            <a:spAutoFit/>
          </a:bodyPr>
          <a:lstStyle/>
          <a:p>
            <a:pPr>
              <a:lnSpc>
                <a:spcPct val="115000"/>
              </a:lnSpc>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Exactamente. Luego, el tercer paso es **orar por ellos con pasión, persistencia y fe**. La oración ferviente puede hacer una gran diferencia en sus vidas.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986522471"/>
      </p:ext>
    </p:extLst>
  </p:cSld>
  <p:clrMapOvr>
    <a:masterClrMapping/>
  </p:clrMapOvr>
  <mc:AlternateContent xmlns:mc="http://schemas.openxmlformats.org/markup-compatibility/2006" xmlns:p14="http://schemas.microsoft.com/office/powerpoint/2010/main">
    <mc:Choice Requires="p14">
      <p:transition spd="slow" p14:dur="2000" advTm="53702"/>
    </mc:Choice>
    <mc:Fallback xmlns="">
      <p:transition spd="slow" advTm="5370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Shape 83">
          <a:extLst>
            <a:ext uri="{FF2B5EF4-FFF2-40B4-BE49-F238E27FC236}">
              <a16:creationId xmlns:a16="http://schemas.microsoft.com/office/drawing/2014/main" id="{EBECDE32-E498-A961-E2AE-BDD51E740556}"/>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692679AA-E182-ADFE-B96A-A88CAE031447}"/>
              </a:ext>
            </a:extLst>
          </p:cNvPr>
          <p:cNvPicPr>
            <a:picLocks noChangeAspect="1"/>
          </p:cNvPicPr>
          <p:nvPr/>
        </p:nvPicPr>
        <p:blipFill>
          <a:blip r:embed="rId3"/>
          <a:srcRect t="2662" b="2662"/>
          <a:stretch/>
        </p:blipFill>
        <p:spPr>
          <a:xfrm>
            <a:off x="-1" y="6818488"/>
            <a:ext cx="7556501" cy="4016363"/>
          </a:xfrm>
          <a:prstGeom prst="rect">
            <a:avLst/>
          </a:prstGeom>
        </p:spPr>
      </p:pic>
      <p:pic>
        <p:nvPicPr>
          <p:cNvPr id="12" name="Picture 11">
            <a:extLst>
              <a:ext uri="{FF2B5EF4-FFF2-40B4-BE49-F238E27FC236}">
                <a16:creationId xmlns:a16="http://schemas.microsoft.com/office/drawing/2014/main" id="{14DD769C-5D41-4172-CDDC-0DC99242AC36}"/>
              </a:ext>
            </a:extLst>
          </p:cNvPr>
          <p:cNvPicPr>
            <a:picLocks noChangeAspect="1"/>
          </p:cNvPicPr>
          <p:nvPr/>
        </p:nvPicPr>
        <p:blipFill>
          <a:blip r:embed="rId4"/>
          <a:srcRect l="8078" r="8078"/>
          <a:stretch/>
        </p:blipFill>
        <p:spPr>
          <a:xfrm>
            <a:off x="1215" y="-12374"/>
            <a:ext cx="7561684" cy="5067433"/>
          </a:xfrm>
          <a:prstGeom prst="rect">
            <a:avLst/>
          </a:prstGeom>
        </p:spPr>
      </p:pic>
      <p:sp>
        <p:nvSpPr>
          <p:cNvPr id="7" name="Rectangle 2">
            <a:extLst>
              <a:ext uri="{FF2B5EF4-FFF2-40B4-BE49-F238E27FC236}">
                <a16:creationId xmlns:a16="http://schemas.microsoft.com/office/drawing/2014/main" id="{BB737678-3E15-4AF2-E135-4A140DA04BC9}"/>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Google Shape;101;p13">
            <a:extLst>
              <a:ext uri="{FF2B5EF4-FFF2-40B4-BE49-F238E27FC236}">
                <a16:creationId xmlns:a16="http://schemas.microsoft.com/office/drawing/2014/main" id="{85191006-E797-9C2B-BCEA-6DCA7B9FA691}"/>
              </a:ext>
            </a:extLst>
          </p:cNvPr>
          <p:cNvSpPr/>
          <p:nvPr/>
        </p:nvSpPr>
        <p:spPr>
          <a:xfrm rot="10800000">
            <a:off x="0" y="8719389"/>
            <a:ext cx="4705350" cy="2115462"/>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r>
              <a:rPr lang="es-MX" sz="1800" dirty="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07FC8C25-9B16-8382-6A29-090ED8F85DD4}"/>
              </a:ext>
            </a:extLst>
          </p:cNvPr>
          <p:cNvSpPr txBox="1"/>
          <p:nvPr/>
        </p:nvSpPr>
        <p:spPr>
          <a:xfrm>
            <a:off x="119062" y="9157044"/>
            <a:ext cx="4467225" cy="1477328"/>
          </a:xfrm>
          <a:prstGeom prst="rect">
            <a:avLst/>
          </a:prstGeom>
          <a:noFill/>
        </p:spPr>
        <p:txBody>
          <a:bodyPr wrap="square">
            <a:spAutoFit/>
          </a:bodyPr>
          <a:lstStyle/>
          <a:p>
            <a:r>
              <a:rPr lang="es-MX" sz="1800" dirty="0">
                <a:effectLst/>
                <a:latin typeface="Times New Roman" panose="02020603050405020304" pitchFamily="18" charset="0"/>
                <a:ea typeface="Aptos" panose="020B0004020202020204" pitchFamily="34" charset="0"/>
              </a:rPr>
              <a:t>Sí, es una manera de enfocar tus oraciones. Luego, el quinto paso es ayunar por ellos. A veces, hay demonios que son tan fuertes que se requiere de oración y ayuno para liberar a la persona.</a:t>
            </a: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Google Shape;101;p13">
            <a:extLst>
              <a:ext uri="{FF2B5EF4-FFF2-40B4-BE49-F238E27FC236}">
                <a16:creationId xmlns:a16="http://schemas.microsoft.com/office/drawing/2014/main" id="{A4531B59-2B51-BB3F-4377-60035ED51DFC}"/>
              </a:ext>
            </a:extLst>
          </p:cNvPr>
          <p:cNvSpPr/>
          <p:nvPr/>
        </p:nvSpPr>
        <p:spPr>
          <a:xfrm rot="16200000">
            <a:off x="-262601" y="512913"/>
            <a:ext cx="4159298" cy="3219911"/>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r>
              <a:rPr lang="es-MX" sz="1800" dirty="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F87EAC4-5DC3-AECA-0618-1ED8D5682BD6}"/>
              </a:ext>
            </a:extLst>
          </p:cNvPr>
          <p:cNvSpPr txBox="1"/>
          <p:nvPr/>
        </p:nvSpPr>
        <p:spPr>
          <a:xfrm>
            <a:off x="295275" y="137132"/>
            <a:ext cx="2505076" cy="3578480"/>
          </a:xfrm>
          <a:prstGeom prst="rect">
            <a:avLst/>
          </a:prstGeom>
          <a:noFill/>
        </p:spPr>
        <p:txBody>
          <a:bodyPr wrap="square">
            <a:spAutoFit/>
          </a:bodyPr>
          <a:lstStyle/>
          <a:p>
            <a:pPr>
              <a:lnSpc>
                <a:spcPct val="115000"/>
              </a:lnSpc>
            </a:pPr>
            <a:r>
              <a:rPr lang="es-MX" sz="1800" dirty="0">
                <a:effectLst/>
                <a:latin typeface="Times New Roman" panose="02020603050405020304" pitchFamily="18" charset="0"/>
                <a:ea typeface="Aptos" panose="020B0004020202020204" pitchFamily="34" charset="0"/>
              </a:rPr>
              <a:t>Así es. El cuarto paso es orar con propósitos específicos. Por ejemplo, que Dios abra sus ojos espirituales, que se rompan las cadenas que los atan, que sus corazones sean quebrantados y que sean convencidos de sus pecados. </a:t>
            </a: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D4F7094C-EF53-8656-64E7-23E7CF780D07}"/>
              </a:ext>
            </a:extLst>
          </p:cNvPr>
          <p:cNvPicPr>
            <a:picLocks noChangeAspect="1"/>
          </p:cNvPicPr>
          <p:nvPr/>
        </p:nvPicPr>
        <p:blipFill>
          <a:blip r:embed="rId6"/>
          <a:srcRect/>
          <a:stretch/>
        </p:blipFill>
        <p:spPr>
          <a:xfrm>
            <a:off x="22176" y="3660589"/>
            <a:ext cx="7534323" cy="3157900"/>
          </a:xfrm>
          <a:prstGeom prst="rect">
            <a:avLst/>
          </a:prstGeom>
        </p:spPr>
      </p:pic>
      <p:sp>
        <p:nvSpPr>
          <p:cNvPr id="2" name="Google Shape;101;p13">
            <a:extLst>
              <a:ext uri="{FF2B5EF4-FFF2-40B4-BE49-F238E27FC236}">
                <a16:creationId xmlns:a16="http://schemas.microsoft.com/office/drawing/2014/main" id="{A0FB6D7E-8F34-71F8-16EA-EAA0EFC42454}"/>
              </a:ext>
            </a:extLst>
          </p:cNvPr>
          <p:cNvSpPr/>
          <p:nvPr/>
        </p:nvSpPr>
        <p:spPr>
          <a:xfrm rot="10800000">
            <a:off x="207092" y="5445768"/>
            <a:ext cx="5556288" cy="934269"/>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r>
              <a:rPr lang="es-MX" sz="1800" dirty="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36643ABE-747E-C9A8-FA68-09702B0C0077}"/>
              </a:ext>
            </a:extLst>
          </p:cNvPr>
          <p:cNvSpPr txBox="1"/>
          <p:nvPr/>
        </p:nvSpPr>
        <p:spPr>
          <a:xfrm>
            <a:off x="514350" y="5638341"/>
            <a:ext cx="5346738" cy="646331"/>
          </a:xfrm>
          <a:prstGeom prst="rect">
            <a:avLst/>
          </a:prstGeom>
          <a:noFill/>
        </p:spPr>
        <p:txBody>
          <a:bodyPr wrap="square">
            <a:spAutoFit/>
          </a:bodyPr>
          <a:lstStyle/>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Me gusta que sea tan intencional, orar por cosas concretas para que Dios actúe en sus vidas.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40720391"/>
      </p:ext>
    </p:extLst>
  </p:cSld>
  <p:clrMapOvr>
    <a:masterClrMapping/>
  </p:clrMapOvr>
  <mc:AlternateContent xmlns:mc="http://schemas.openxmlformats.org/markup-compatibility/2006" xmlns:p14="http://schemas.microsoft.com/office/powerpoint/2010/main">
    <mc:Choice Requires="p14">
      <p:transition spd="slow" p14:dur="2000" advTm="53702"/>
    </mc:Choice>
    <mc:Fallback xmlns="">
      <p:transition spd="slow" advTm="5370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83"/>
        <p:cNvGrpSpPr/>
        <p:nvPr/>
      </p:nvGrpSpPr>
      <p:grpSpPr>
        <a:xfrm>
          <a:off x="0" y="0"/>
          <a:ext cx="0" cy="0"/>
          <a:chOff x="0" y="0"/>
          <a:chExt cx="0" cy="0"/>
        </a:xfrm>
      </p:grpSpPr>
      <p:pic>
        <p:nvPicPr>
          <p:cNvPr id="2" name="Picture 1">
            <a:extLst>
              <a:ext uri="{FF2B5EF4-FFF2-40B4-BE49-F238E27FC236}">
                <a16:creationId xmlns:a16="http://schemas.microsoft.com/office/drawing/2014/main" id="{E4104FD8-7BD0-B3E8-859B-61389ED21F85}"/>
              </a:ext>
            </a:extLst>
          </p:cNvPr>
          <p:cNvPicPr>
            <a:picLocks noChangeAspect="1"/>
          </p:cNvPicPr>
          <p:nvPr/>
        </p:nvPicPr>
        <p:blipFill>
          <a:blip r:embed="rId3"/>
          <a:srcRect t="10095" b="10095"/>
          <a:stretch/>
        </p:blipFill>
        <p:spPr>
          <a:xfrm>
            <a:off x="-1" y="7250930"/>
            <a:ext cx="7556499" cy="3512320"/>
          </a:xfrm>
          <a:prstGeom prst="rect">
            <a:avLst/>
          </a:prstGeom>
        </p:spPr>
      </p:pic>
      <p:pic>
        <p:nvPicPr>
          <p:cNvPr id="5" name="Picture 4" descr="A person sitting at a table with a cup of coffee&#10;&#10;Description automatically generated">
            <a:extLst>
              <a:ext uri="{FF2B5EF4-FFF2-40B4-BE49-F238E27FC236}">
                <a16:creationId xmlns:a16="http://schemas.microsoft.com/office/drawing/2014/main" id="{FEDF96C7-B7E0-51C8-8ADB-991993EA029E}"/>
              </a:ext>
            </a:extLst>
          </p:cNvPr>
          <p:cNvPicPr>
            <a:picLocks noChangeAspect="1"/>
          </p:cNvPicPr>
          <p:nvPr/>
        </p:nvPicPr>
        <p:blipFill>
          <a:blip r:embed="rId4"/>
          <a:srcRect t="4560"/>
          <a:stretch/>
        </p:blipFill>
        <p:spPr>
          <a:xfrm>
            <a:off x="0" y="0"/>
            <a:ext cx="7556500" cy="4056721"/>
          </a:xfrm>
          <a:prstGeom prst="rect">
            <a:avLst/>
          </a:prstGeom>
        </p:spPr>
      </p:pic>
      <p:sp>
        <p:nvSpPr>
          <p:cNvPr id="3" name="Google Shape;101;p13">
            <a:extLst>
              <a:ext uri="{FF2B5EF4-FFF2-40B4-BE49-F238E27FC236}">
                <a16:creationId xmlns:a16="http://schemas.microsoft.com/office/drawing/2014/main" id="{7038A62F-942C-2813-352F-4C5795A398DF}"/>
              </a:ext>
            </a:extLst>
          </p:cNvPr>
          <p:cNvSpPr/>
          <p:nvPr/>
        </p:nvSpPr>
        <p:spPr>
          <a:xfrm rot="5400000">
            <a:off x="5144636" y="-438971"/>
            <a:ext cx="1147907" cy="2949484"/>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endParaRPr lang="en-US"/>
          </a:p>
        </p:txBody>
      </p:sp>
      <p:sp>
        <p:nvSpPr>
          <p:cNvPr id="7" name="Google Shape;95;p13">
            <a:extLst>
              <a:ext uri="{FF2B5EF4-FFF2-40B4-BE49-F238E27FC236}">
                <a16:creationId xmlns:a16="http://schemas.microsoft.com/office/drawing/2014/main" id="{83809940-66ED-286D-D2D0-8C1CF8C4CA64}"/>
              </a:ext>
            </a:extLst>
          </p:cNvPr>
          <p:cNvSpPr txBox="1"/>
          <p:nvPr/>
        </p:nvSpPr>
        <p:spPr>
          <a:xfrm>
            <a:off x="5069878" y="461816"/>
            <a:ext cx="2123454" cy="955646"/>
          </a:xfrm>
          <a:prstGeom prst="rect">
            <a:avLst/>
          </a:prstGeom>
          <a:noFill/>
          <a:ln>
            <a:noFill/>
          </a:ln>
        </p:spPr>
        <p:txBody>
          <a:bodyPr spcFirstLastPara="1" wrap="square" lIns="0" tIns="0" rIns="0" bIns="0" anchor="t" anchorCtr="0">
            <a:spAutoFit/>
          </a:bodyPr>
          <a:lstStyle/>
          <a:p>
            <a:pPr>
              <a:lnSpc>
                <a:spcPct val="115000"/>
              </a:lnSpc>
            </a:pPr>
            <a:r>
              <a:rPr lang="es-MX" sz="1800" dirty="0">
                <a:effectLst/>
                <a:latin typeface="Times New Roman" panose="02020603050405020304" pitchFamily="18" charset="0"/>
                <a:ea typeface="Aptos" panose="020B0004020202020204" pitchFamily="34" charset="0"/>
              </a:rPr>
              <a:t>¡El ayuno! Eso me cuesta, pero sé que es poderoso.</a:t>
            </a: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descr="A white speech bubble with a black background&#10;&#10;Description automatically generated">
            <a:extLst>
              <a:ext uri="{FF2B5EF4-FFF2-40B4-BE49-F238E27FC236}">
                <a16:creationId xmlns:a16="http://schemas.microsoft.com/office/drawing/2014/main" id="{AFC7AAD0-460A-A366-64F4-522543D10458}"/>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bwMode="auto">
          <a:xfrm rot="16200000">
            <a:off x="943169" y="7648378"/>
            <a:ext cx="1952626" cy="3838968"/>
          </a:xfrm>
          <a:prstGeom prst="rect">
            <a:avLst/>
          </a:prstGeom>
          <a:ln>
            <a:noFill/>
          </a:ln>
          <a:extLst>
            <a:ext uri="{53640926-AAD7-44D8-BBD7-CCE9431645EC}">
              <a14:shadowObscured xmlns:a14="http://schemas.microsoft.com/office/drawing/2010/main"/>
            </a:ext>
          </a:extLst>
        </p:spPr>
      </p:pic>
      <p:sp>
        <p:nvSpPr>
          <p:cNvPr id="8" name="Google Shape;130;p14">
            <a:extLst>
              <a:ext uri="{FF2B5EF4-FFF2-40B4-BE49-F238E27FC236}">
                <a16:creationId xmlns:a16="http://schemas.microsoft.com/office/drawing/2014/main" id="{860DB33D-CE45-BE0E-9B41-6CC16A420067}"/>
              </a:ext>
            </a:extLst>
          </p:cNvPr>
          <p:cNvSpPr txBox="1"/>
          <p:nvPr/>
        </p:nvSpPr>
        <p:spPr>
          <a:xfrm>
            <a:off x="387697" y="8909123"/>
            <a:ext cx="2174090" cy="1317478"/>
          </a:xfrm>
          <a:prstGeom prst="rect">
            <a:avLst/>
          </a:prstGeom>
          <a:noFill/>
          <a:ln>
            <a:noFill/>
          </a:ln>
        </p:spPr>
        <p:txBody>
          <a:bodyPr spcFirstLastPara="1" wrap="square" lIns="50800" tIns="50800" rIns="50800" bIns="50800" anchor="ctr" anchorCtr="0">
            <a:noAutofit/>
          </a:bodyPr>
          <a:lstStyle/>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Eso me recuerda a Santiago 4:7, cuando dice que si resistimos al diablo, él huirá de nosotros.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D777C800-A3CB-DFB7-7953-1A165A4AE22A}"/>
              </a:ext>
            </a:extLst>
          </p:cNvPr>
          <p:cNvPicPr>
            <a:picLocks noChangeAspect="1"/>
          </p:cNvPicPr>
          <p:nvPr/>
        </p:nvPicPr>
        <p:blipFill>
          <a:blip r:embed="rId8"/>
          <a:srcRect/>
          <a:stretch/>
        </p:blipFill>
        <p:spPr>
          <a:xfrm>
            <a:off x="963625" y="3995167"/>
            <a:ext cx="6560444" cy="3255764"/>
          </a:xfrm>
          <a:prstGeom prst="rect">
            <a:avLst/>
          </a:prstGeom>
        </p:spPr>
      </p:pic>
      <p:sp>
        <p:nvSpPr>
          <p:cNvPr id="4" name="Google Shape;101;p13">
            <a:extLst>
              <a:ext uri="{FF2B5EF4-FFF2-40B4-BE49-F238E27FC236}">
                <a16:creationId xmlns:a16="http://schemas.microsoft.com/office/drawing/2014/main" id="{62DE02A3-614C-3409-A831-DC0C9D35CDD6}"/>
              </a:ext>
            </a:extLst>
          </p:cNvPr>
          <p:cNvSpPr/>
          <p:nvPr/>
        </p:nvSpPr>
        <p:spPr>
          <a:xfrm rot="16200000">
            <a:off x="-106719" y="4194727"/>
            <a:ext cx="3162924" cy="2949484"/>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endParaRPr lang="en-US"/>
          </a:p>
        </p:txBody>
      </p:sp>
      <p:sp>
        <p:nvSpPr>
          <p:cNvPr id="9" name="Google Shape;95;p13">
            <a:extLst>
              <a:ext uri="{FF2B5EF4-FFF2-40B4-BE49-F238E27FC236}">
                <a16:creationId xmlns:a16="http://schemas.microsoft.com/office/drawing/2014/main" id="{CDE67B86-8AF0-E6B8-70D2-AC8600D6CCA7}"/>
              </a:ext>
            </a:extLst>
          </p:cNvPr>
          <p:cNvSpPr txBox="1"/>
          <p:nvPr/>
        </p:nvSpPr>
        <p:spPr>
          <a:xfrm>
            <a:off x="133351" y="4270038"/>
            <a:ext cx="2123454" cy="2866939"/>
          </a:xfrm>
          <a:prstGeom prst="rect">
            <a:avLst/>
          </a:prstGeom>
          <a:noFill/>
          <a:ln>
            <a:noFill/>
          </a:ln>
        </p:spPr>
        <p:txBody>
          <a:bodyPr spcFirstLastPara="1" wrap="square" lIns="0" tIns="0" rIns="0" bIns="0" anchor="t" anchorCtr="0">
            <a:spAutoFit/>
          </a:bodyPr>
          <a:lstStyle/>
          <a:p>
            <a:pPr>
              <a:lnSpc>
                <a:spcPct val="115000"/>
              </a:lnSpc>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Lo es. El sexto paso es resistir al diablo por ellos. Sabemos que Satanás no quiere dejarlos ir, así que debemos orar resistiendo su influencia en sus vidas.</a:t>
            </a:r>
            <a:r>
              <a:rPr lang="es-MX" sz="1800" dirty="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87583597"/>
      </p:ext>
    </p:extLst>
  </p:cSld>
  <p:clrMapOvr>
    <a:masterClrMapping/>
  </p:clrMapOvr>
  <mc:AlternateContent xmlns:mc="http://schemas.openxmlformats.org/markup-compatibility/2006" xmlns:p14="http://schemas.microsoft.com/office/powerpoint/2010/main">
    <mc:Choice Requires="p14">
      <p:transition spd="slow" p14:dur="2000" advTm="15234"/>
    </mc:Choice>
    <mc:Fallback xmlns="">
      <p:transition spd="slow" advTm="1523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83">
          <a:extLst>
            <a:ext uri="{FF2B5EF4-FFF2-40B4-BE49-F238E27FC236}">
              <a16:creationId xmlns:a16="http://schemas.microsoft.com/office/drawing/2014/main" id="{B0B2A964-3059-D6DC-7DC7-CF07B8A57D4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E9B8FAE-8AA0-13BD-AE36-73562BD7303B}"/>
              </a:ext>
            </a:extLst>
          </p:cNvPr>
          <p:cNvPicPr>
            <a:picLocks noChangeAspect="1"/>
          </p:cNvPicPr>
          <p:nvPr/>
        </p:nvPicPr>
        <p:blipFill>
          <a:blip r:embed="rId3"/>
          <a:srcRect t="6488" r="73406" b="6488"/>
          <a:stretch/>
        </p:blipFill>
        <p:spPr>
          <a:xfrm>
            <a:off x="5735602" y="4136061"/>
            <a:ext cx="1797283" cy="3722245"/>
          </a:xfrm>
          <a:prstGeom prst="rect">
            <a:avLst/>
          </a:prstGeom>
        </p:spPr>
      </p:pic>
      <p:pic>
        <p:nvPicPr>
          <p:cNvPr id="4" name="Picture 3" descr="A person in a yellow shirt&#10;&#10;Description automatically generated">
            <a:extLst>
              <a:ext uri="{FF2B5EF4-FFF2-40B4-BE49-F238E27FC236}">
                <a16:creationId xmlns:a16="http://schemas.microsoft.com/office/drawing/2014/main" id="{0444E4CD-B727-F5DD-F0BE-9E7DD00D314E}"/>
              </a:ext>
            </a:extLst>
          </p:cNvPr>
          <p:cNvPicPr>
            <a:picLocks noChangeAspect="1"/>
          </p:cNvPicPr>
          <p:nvPr/>
        </p:nvPicPr>
        <p:blipFill>
          <a:blip r:embed="rId4"/>
          <a:stretch>
            <a:fillRect/>
          </a:stretch>
        </p:blipFill>
        <p:spPr>
          <a:xfrm>
            <a:off x="23614" y="-1"/>
            <a:ext cx="7509270" cy="4121081"/>
          </a:xfrm>
          <a:prstGeom prst="rect">
            <a:avLst/>
          </a:prstGeom>
        </p:spPr>
      </p:pic>
      <p:pic>
        <p:nvPicPr>
          <p:cNvPr id="5" name="Picture 4">
            <a:extLst>
              <a:ext uri="{FF2B5EF4-FFF2-40B4-BE49-F238E27FC236}">
                <a16:creationId xmlns:a16="http://schemas.microsoft.com/office/drawing/2014/main" id="{65805E38-DB43-8919-9DCC-54512ED09367}"/>
              </a:ext>
            </a:extLst>
          </p:cNvPr>
          <p:cNvPicPr>
            <a:picLocks noChangeAspect="1"/>
          </p:cNvPicPr>
          <p:nvPr/>
        </p:nvPicPr>
        <p:blipFill>
          <a:blip r:embed="rId5"/>
          <a:srcRect l="23859" t="2037" b="2037"/>
          <a:stretch/>
        </p:blipFill>
        <p:spPr>
          <a:xfrm>
            <a:off x="0" y="3869441"/>
            <a:ext cx="5735602" cy="4255487"/>
          </a:xfrm>
          <a:prstGeom prst="rect">
            <a:avLst/>
          </a:prstGeom>
        </p:spPr>
      </p:pic>
      <p:pic>
        <p:nvPicPr>
          <p:cNvPr id="23" name="Picture 22">
            <a:extLst>
              <a:ext uri="{FF2B5EF4-FFF2-40B4-BE49-F238E27FC236}">
                <a16:creationId xmlns:a16="http://schemas.microsoft.com/office/drawing/2014/main" id="{1DF19493-8EE1-E782-80E7-E1EAFD5F2890}"/>
              </a:ext>
            </a:extLst>
          </p:cNvPr>
          <p:cNvPicPr>
            <a:picLocks noChangeAspect="1"/>
          </p:cNvPicPr>
          <p:nvPr/>
        </p:nvPicPr>
        <p:blipFill>
          <a:blip r:embed="rId3"/>
          <a:srcRect t="6488" b="6488"/>
          <a:stretch/>
        </p:blipFill>
        <p:spPr>
          <a:xfrm>
            <a:off x="-32432" y="7004098"/>
            <a:ext cx="7612545" cy="3722245"/>
          </a:xfrm>
          <a:prstGeom prst="rect">
            <a:avLst/>
          </a:prstGeom>
        </p:spPr>
      </p:pic>
      <p:sp>
        <p:nvSpPr>
          <p:cNvPr id="3" name="Google Shape;101;p13">
            <a:extLst>
              <a:ext uri="{FF2B5EF4-FFF2-40B4-BE49-F238E27FC236}">
                <a16:creationId xmlns:a16="http://schemas.microsoft.com/office/drawing/2014/main" id="{1CC7E461-B11D-5D71-F921-EBEF9E6301BC}"/>
              </a:ext>
            </a:extLst>
          </p:cNvPr>
          <p:cNvSpPr/>
          <p:nvPr/>
        </p:nvSpPr>
        <p:spPr>
          <a:xfrm rot="10800000">
            <a:off x="-5" y="1676865"/>
            <a:ext cx="7532889" cy="2277321"/>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endParaRPr lang="en-US"/>
          </a:p>
        </p:txBody>
      </p:sp>
      <p:sp>
        <p:nvSpPr>
          <p:cNvPr id="7" name="Google Shape;95;p13">
            <a:extLst>
              <a:ext uri="{FF2B5EF4-FFF2-40B4-BE49-F238E27FC236}">
                <a16:creationId xmlns:a16="http://schemas.microsoft.com/office/drawing/2014/main" id="{5E2E45EC-3398-87E8-8C2E-6CD238518329}"/>
              </a:ext>
            </a:extLst>
          </p:cNvPr>
          <p:cNvSpPr txBox="1"/>
          <p:nvPr/>
        </p:nvSpPr>
        <p:spPr>
          <a:xfrm>
            <a:off x="228599" y="2276697"/>
            <a:ext cx="7077075" cy="1592744"/>
          </a:xfrm>
          <a:prstGeom prst="rect">
            <a:avLst/>
          </a:prstGeom>
          <a:noFill/>
          <a:ln>
            <a:noFill/>
          </a:ln>
        </p:spPr>
        <p:txBody>
          <a:bodyPr spcFirstLastPara="1" wrap="square" lIns="0" tIns="0" rIns="0" bIns="0" anchor="t" anchorCtr="0">
            <a:spAutoFit/>
          </a:bodyPr>
          <a:lstStyle/>
          <a:p>
            <a:pPr>
              <a:lnSpc>
                <a:spcPct val="115000"/>
              </a:lnSpc>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¡Exacto! El séptimo paso es **hacer el primer contacto personal**. Después de varias semanas de oración, es importante acercarse a la persona. No tiene que ser una conversación 100% evangelística; la idea es simplemente escucharles, compartir un café o una caminata. Escuchar te dará más elementos para seguir orando por ellos.</a:t>
            </a:r>
            <a:r>
              <a:rPr lang="es-MX" sz="1800" dirty="0">
                <a:latin typeface="Times New Roman" panose="02020603050405020304" pitchFamily="18" charset="0"/>
                <a:ea typeface="Aptos" panose="020B0004020202020204" pitchFamily="34" charset="0"/>
              </a:rPr>
              <a:t> </a:t>
            </a:r>
            <a:endParaRPr lang="es-MX" sz="18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20" name="Picture 19" descr="A white speech bubble with a black background&#10;&#10;Description automatically generated">
            <a:extLst>
              <a:ext uri="{FF2B5EF4-FFF2-40B4-BE49-F238E27FC236}">
                <a16:creationId xmlns:a16="http://schemas.microsoft.com/office/drawing/2014/main" id="{243B4173-8AE6-571D-8A49-1505F703867E}"/>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bwMode="auto">
          <a:xfrm rot="5400000">
            <a:off x="3710648" y="3500620"/>
            <a:ext cx="2295939" cy="3657458"/>
          </a:xfrm>
          <a:prstGeom prst="rect">
            <a:avLst/>
          </a:prstGeom>
          <a:ln>
            <a:noFill/>
          </a:ln>
          <a:extLst>
            <a:ext uri="{53640926-AAD7-44D8-BBD7-CCE9431645EC}">
              <a14:shadowObscured xmlns:a14="http://schemas.microsoft.com/office/drawing/2010/main"/>
            </a:ext>
          </a:extLst>
        </p:spPr>
      </p:pic>
      <p:sp>
        <p:nvSpPr>
          <p:cNvPr id="21" name="Google Shape;130;p14">
            <a:extLst>
              <a:ext uri="{FF2B5EF4-FFF2-40B4-BE49-F238E27FC236}">
                <a16:creationId xmlns:a16="http://schemas.microsoft.com/office/drawing/2014/main" id="{DBC443B9-4193-9B43-C390-C0CFF1E2BE81}"/>
              </a:ext>
            </a:extLst>
          </p:cNvPr>
          <p:cNvSpPr txBox="1"/>
          <p:nvPr/>
        </p:nvSpPr>
        <p:spPr>
          <a:xfrm>
            <a:off x="4489517" y="4362003"/>
            <a:ext cx="2114832" cy="1660935"/>
          </a:xfrm>
          <a:prstGeom prst="rect">
            <a:avLst/>
          </a:prstGeom>
          <a:noFill/>
          <a:ln>
            <a:noFill/>
          </a:ln>
        </p:spPr>
        <p:txBody>
          <a:bodyPr spcFirstLastPara="1" wrap="square" lIns="50800" tIns="50800" rIns="50800" bIns="50800" anchor="ctr" anchorCtr="0">
            <a:noAutofit/>
          </a:bodyPr>
          <a:lstStyle/>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Me gusta eso. A veces estamos tan enfocados en hablar que olvidamos que escuchar es igual de importante.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descr="A white speech bubble with a black background&#10;&#10;Description automatically generated">
            <a:extLst>
              <a:ext uri="{FF2B5EF4-FFF2-40B4-BE49-F238E27FC236}">
                <a16:creationId xmlns:a16="http://schemas.microsoft.com/office/drawing/2014/main" id="{464D9266-5E36-2475-84FE-B3B171CE4255}"/>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bwMode="auto">
          <a:xfrm rot="16200000">
            <a:off x="1778111" y="6872678"/>
            <a:ext cx="2409826" cy="5368708"/>
          </a:xfrm>
          <a:prstGeom prst="rect">
            <a:avLst/>
          </a:prstGeom>
          <a:ln>
            <a:noFill/>
          </a:ln>
          <a:extLst>
            <a:ext uri="{53640926-AAD7-44D8-BBD7-CCE9431645EC}">
              <a14:shadowObscured xmlns:a14="http://schemas.microsoft.com/office/drawing/2010/main"/>
            </a:ext>
          </a:extLst>
        </p:spPr>
      </p:pic>
      <p:sp>
        <p:nvSpPr>
          <p:cNvPr id="8" name="Google Shape;130;p14">
            <a:extLst>
              <a:ext uri="{FF2B5EF4-FFF2-40B4-BE49-F238E27FC236}">
                <a16:creationId xmlns:a16="http://schemas.microsoft.com/office/drawing/2014/main" id="{7F5308C8-8C90-4AA9-490C-80EBA5BC41D5}"/>
              </a:ext>
            </a:extLst>
          </p:cNvPr>
          <p:cNvSpPr txBox="1"/>
          <p:nvPr/>
        </p:nvSpPr>
        <p:spPr>
          <a:xfrm>
            <a:off x="790575" y="8659639"/>
            <a:ext cx="2983265" cy="1938901"/>
          </a:xfrm>
          <a:prstGeom prst="rect">
            <a:avLst/>
          </a:prstGeom>
          <a:noFill/>
          <a:ln>
            <a:noFill/>
          </a:ln>
        </p:spPr>
        <p:txBody>
          <a:bodyPr spcFirstLastPara="1" wrap="square" lIns="50800" tIns="50800" rIns="50800" bIns="50800" anchor="ctr" anchorCtr="0">
            <a:noAutofit/>
          </a:bodyPr>
          <a:lstStyle/>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Definitivamente. El octavo paso es **compartir tu testimonio** con ellos. Esto es ideal para el segundo encuentro personal. Comparte cómo Dios ha obrado en tu vida de manera natural.</a:t>
            </a:r>
            <a:r>
              <a:rPr lang="es-MX" sz="1800" dirty="0">
                <a:latin typeface="Times New Roman" panose="02020603050405020304" pitchFamily="18" charset="0"/>
                <a:ea typeface="Aptos" panose="020B0004020202020204" pitchFamily="34" charset="0"/>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620716615"/>
      </p:ext>
    </p:extLst>
  </p:cSld>
  <p:clrMapOvr>
    <a:masterClrMapping/>
  </p:clrMapOvr>
  <mc:AlternateContent xmlns:mc="http://schemas.openxmlformats.org/markup-compatibility/2006" xmlns:p14="http://schemas.microsoft.com/office/powerpoint/2010/main">
    <mc:Choice Requires="p14">
      <p:transition spd="slow" p14:dur="2000" advTm="15234"/>
    </mc:Choice>
    <mc:Fallback xmlns="">
      <p:transition spd="slow" advTm="1523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83">
          <a:extLst>
            <a:ext uri="{FF2B5EF4-FFF2-40B4-BE49-F238E27FC236}">
              <a16:creationId xmlns:a16="http://schemas.microsoft.com/office/drawing/2014/main" id="{759A1199-6EDF-36EE-C701-F62E163FD76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5AE9042-DB36-340C-2570-0B5D71D1B9F1}"/>
              </a:ext>
            </a:extLst>
          </p:cNvPr>
          <p:cNvPicPr>
            <a:picLocks noChangeAspect="1"/>
          </p:cNvPicPr>
          <p:nvPr/>
        </p:nvPicPr>
        <p:blipFill>
          <a:blip r:embed="rId3"/>
          <a:srcRect l="85055" t="2037" b="2037"/>
          <a:stretch/>
        </p:blipFill>
        <p:spPr>
          <a:xfrm>
            <a:off x="5524500" y="2947378"/>
            <a:ext cx="2032000" cy="7746021"/>
          </a:xfrm>
          <a:prstGeom prst="rect">
            <a:avLst/>
          </a:prstGeom>
        </p:spPr>
      </p:pic>
      <p:pic>
        <p:nvPicPr>
          <p:cNvPr id="4" name="Picture 3" descr="A person in a yellow shirt&#10;&#10;Description automatically generated">
            <a:extLst>
              <a:ext uri="{FF2B5EF4-FFF2-40B4-BE49-F238E27FC236}">
                <a16:creationId xmlns:a16="http://schemas.microsoft.com/office/drawing/2014/main" id="{48CCFE44-D110-1483-ECF4-E361D499CB69}"/>
              </a:ext>
            </a:extLst>
          </p:cNvPr>
          <p:cNvPicPr>
            <a:picLocks noChangeAspect="1"/>
          </p:cNvPicPr>
          <p:nvPr/>
        </p:nvPicPr>
        <p:blipFill>
          <a:blip r:embed="rId4"/>
          <a:stretch>
            <a:fillRect/>
          </a:stretch>
        </p:blipFill>
        <p:spPr>
          <a:xfrm>
            <a:off x="23614" y="94860"/>
            <a:ext cx="7556500" cy="2852518"/>
          </a:xfrm>
          <a:prstGeom prst="rect">
            <a:avLst/>
          </a:prstGeom>
        </p:spPr>
      </p:pic>
      <p:pic>
        <p:nvPicPr>
          <p:cNvPr id="5" name="Picture 4">
            <a:extLst>
              <a:ext uri="{FF2B5EF4-FFF2-40B4-BE49-F238E27FC236}">
                <a16:creationId xmlns:a16="http://schemas.microsoft.com/office/drawing/2014/main" id="{16668A44-30EB-96F7-6654-DD53B6A748DE}"/>
              </a:ext>
            </a:extLst>
          </p:cNvPr>
          <p:cNvPicPr>
            <a:picLocks noChangeAspect="1"/>
          </p:cNvPicPr>
          <p:nvPr/>
        </p:nvPicPr>
        <p:blipFill>
          <a:blip r:embed="rId3"/>
          <a:srcRect l="23859" t="2037" b="2037"/>
          <a:stretch/>
        </p:blipFill>
        <p:spPr>
          <a:xfrm>
            <a:off x="23614" y="6636679"/>
            <a:ext cx="5735602" cy="4056721"/>
          </a:xfrm>
          <a:prstGeom prst="rect">
            <a:avLst/>
          </a:prstGeom>
        </p:spPr>
      </p:pic>
      <p:pic>
        <p:nvPicPr>
          <p:cNvPr id="23" name="Picture 22">
            <a:extLst>
              <a:ext uri="{FF2B5EF4-FFF2-40B4-BE49-F238E27FC236}">
                <a16:creationId xmlns:a16="http://schemas.microsoft.com/office/drawing/2014/main" id="{E4B20DE6-4401-9944-D449-CA1E50F29E99}"/>
              </a:ext>
            </a:extLst>
          </p:cNvPr>
          <p:cNvPicPr>
            <a:picLocks noChangeAspect="1"/>
          </p:cNvPicPr>
          <p:nvPr/>
        </p:nvPicPr>
        <p:blipFill>
          <a:blip r:embed="rId5"/>
          <a:srcRect l="27739" t="6488" b="6488"/>
          <a:stretch/>
        </p:blipFill>
        <p:spPr>
          <a:xfrm>
            <a:off x="23614" y="2947378"/>
            <a:ext cx="5500886" cy="3722245"/>
          </a:xfrm>
          <a:prstGeom prst="rect">
            <a:avLst/>
          </a:prstGeom>
        </p:spPr>
      </p:pic>
      <p:sp>
        <p:nvSpPr>
          <p:cNvPr id="3" name="Google Shape;101;p13">
            <a:extLst>
              <a:ext uri="{FF2B5EF4-FFF2-40B4-BE49-F238E27FC236}">
                <a16:creationId xmlns:a16="http://schemas.microsoft.com/office/drawing/2014/main" id="{A652CCB6-226B-28D7-A977-7F91964726A7}"/>
              </a:ext>
            </a:extLst>
          </p:cNvPr>
          <p:cNvSpPr/>
          <p:nvPr/>
        </p:nvSpPr>
        <p:spPr>
          <a:xfrm rot="10800000">
            <a:off x="298666" y="2000249"/>
            <a:ext cx="4692431" cy="733424"/>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endParaRPr lang="en-US"/>
          </a:p>
        </p:txBody>
      </p:sp>
      <p:sp>
        <p:nvSpPr>
          <p:cNvPr id="7" name="Google Shape;95;p13">
            <a:extLst>
              <a:ext uri="{FF2B5EF4-FFF2-40B4-BE49-F238E27FC236}">
                <a16:creationId xmlns:a16="http://schemas.microsoft.com/office/drawing/2014/main" id="{4C0B31E4-17CD-A638-CF2F-84C8F955778F}"/>
              </a:ext>
            </a:extLst>
          </p:cNvPr>
          <p:cNvSpPr txBox="1"/>
          <p:nvPr/>
        </p:nvSpPr>
        <p:spPr>
          <a:xfrm>
            <a:off x="596236" y="2276697"/>
            <a:ext cx="4299614" cy="318549"/>
          </a:xfrm>
          <a:prstGeom prst="rect">
            <a:avLst/>
          </a:prstGeom>
          <a:noFill/>
          <a:ln>
            <a:noFill/>
          </a:ln>
        </p:spPr>
        <p:txBody>
          <a:bodyPr spcFirstLastPara="1" wrap="square" lIns="0" tIns="0" rIns="0" bIns="0" anchor="t" anchorCtr="0">
            <a:spAutoFit/>
          </a:bodyPr>
          <a:lstStyle/>
          <a:p>
            <a:pPr>
              <a:lnSpc>
                <a:spcPct val="115000"/>
              </a:lnSpc>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a:t>
            </a:r>
            <a:r>
              <a:rPr lang="es-MX" sz="1800" dirty="0">
                <a:effectLst/>
                <a:latin typeface="Times New Roman" panose="02020603050405020304" pitchFamily="18" charset="0"/>
                <a:ea typeface="Aptos" panose="020B0004020202020204" pitchFamily="34" charset="0"/>
              </a:rPr>
              <a:t>Sí, el testimonio personal tiene mucho poder.</a:t>
            </a:r>
            <a:endParaRPr lang="es-MX" sz="18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20" name="Picture 19" descr="A white speech bubble with a black background&#10;&#10;Description automatically generated">
            <a:extLst>
              <a:ext uri="{FF2B5EF4-FFF2-40B4-BE49-F238E27FC236}">
                <a16:creationId xmlns:a16="http://schemas.microsoft.com/office/drawing/2014/main" id="{0B1606C7-A84D-4ECB-A921-1CC430F73628}"/>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bwMode="auto">
          <a:xfrm rot="5400000">
            <a:off x="3732005" y="1618874"/>
            <a:ext cx="2295939" cy="5353050"/>
          </a:xfrm>
          <a:prstGeom prst="rect">
            <a:avLst/>
          </a:prstGeom>
          <a:ln>
            <a:noFill/>
          </a:ln>
          <a:extLst>
            <a:ext uri="{53640926-AAD7-44D8-BBD7-CCE9431645EC}">
              <a14:shadowObscured xmlns:a14="http://schemas.microsoft.com/office/drawing/2010/main"/>
            </a:ext>
          </a:extLst>
        </p:spPr>
      </p:pic>
      <p:sp>
        <p:nvSpPr>
          <p:cNvPr id="21" name="Google Shape;130;p14">
            <a:extLst>
              <a:ext uri="{FF2B5EF4-FFF2-40B4-BE49-F238E27FC236}">
                <a16:creationId xmlns:a16="http://schemas.microsoft.com/office/drawing/2014/main" id="{09309B1C-AABC-242D-0B49-DA9669210C74}"/>
              </a:ext>
            </a:extLst>
          </p:cNvPr>
          <p:cNvSpPr txBox="1"/>
          <p:nvPr/>
        </p:nvSpPr>
        <p:spPr>
          <a:xfrm>
            <a:off x="4183798" y="3161082"/>
            <a:ext cx="3067050" cy="2010152"/>
          </a:xfrm>
          <a:prstGeom prst="rect">
            <a:avLst/>
          </a:prstGeom>
          <a:noFill/>
          <a:ln>
            <a:noFill/>
          </a:ln>
        </p:spPr>
        <p:txBody>
          <a:bodyPr spcFirstLastPara="1" wrap="square" lIns="50800" tIns="50800" rIns="50800" bIns="50800" anchor="ctr" anchorCtr="0">
            <a:noAutofit/>
          </a:bodyPr>
          <a:lstStyle/>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Exacto. El noveno paso es invitarlos a una reunión evangelística. Puede ser en tu casa, en un grupo pequeño o en la iglesia. Ofrecerte a llevarlos y acompañarlos puede hacer que se sientan más cómodos.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descr="A white speech bubble with a black background&#10;&#10;Description automatically generated">
            <a:extLst>
              <a:ext uri="{FF2B5EF4-FFF2-40B4-BE49-F238E27FC236}">
                <a16:creationId xmlns:a16="http://schemas.microsoft.com/office/drawing/2014/main" id="{05AC7259-1D43-68DA-9CC9-B48FA25F2B5B}"/>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bwMode="auto">
          <a:xfrm rot="5400000">
            <a:off x="4099609" y="4834731"/>
            <a:ext cx="1592481" cy="5368708"/>
          </a:xfrm>
          <a:prstGeom prst="rect">
            <a:avLst/>
          </a:prstGeom>
          <a:ln>
            <a:noFill/>
          </a:ln>
          <a:extLst>
            <a:ext uri="{53640926-AAD7-44D8-BBD7-CCE9431645EC}">
              <a14:shadowObscured xmlns:a14="http://schemas.microsoft.com/office/drawing/2010/main"/>
            </a:ext>
          </a:extLst>
        </p:spPr>
      </p:pic>
      <p:sp>
        <p:nvSpPr>
          <p:cNvPr id="8" name="Google Shape;130;p14">
            <a:extLst>
              <a:ext uri="{FF2B5EF4-FFF2-40B4-BE49-F238E27FC236}">
                <a16:creationId xmlns:a16="http://schemas.microsoft.com/office/drawing/2014/main" id="{69341590-8B80-2D98-5C06-CAF7758D5F8D}"/>
              </a:ext>
            </a:extLst>
          </p:cNvPr>
          <p:cNvSpPr txBox="1"/>
          <p:nvPr/>
        </p:nvSpPr>
        <p:spPr>
          <a:xfrm>
            <a:off x="4183798" y="6933520"/>
            <a:ext cx="2983265" cy="1032936"/>
          </a:xfrm>
          <a:prstGeom prst="rect">
            <a:avLst/>
          </a:prstGeom>
          <a:noFill/>
          <a:ln>
            <a:noFill/>
          </a:ln>
        </p:spPr>
        <p:txBody>
          <a:bodyPr spcFirstLastPara="1" wrap="square" lIns="50800" tIns="50800" rIns="50800" bIns="50800" anchor="ctr" anchorCtr="0">
            <a:noAutofit/>
          </a:bodyPr>
          <a:lstStyle/>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¡Eso es una buena idea! Muchas veces la gente no va sola, pero si les acompañamos, es más probable que acepten.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38378849"/>
      </p:ext>
    </p:extLst>
  </p:cSld>
  <p:clrMapOvr>
    <a:masterClrMapping/>
  </p:clrMapOvr>
  <mc:AlternateContent xmlns:mc="http://schemas.openxmlformats.org/markup-compatibility/2006">
    <mc:Choice xmlns:p14="http://schemas.microsoft.com/office/powerpoint/2010/main" Requires="p14">
      <p:transition spd="slow" p14:dur="2000" advTm="15234"/>
    </mc:Choice>
    <mc:Fallback>
      <p:transition spd="slow" advTm="1523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83">
          <a:extLst>
            <a:ext uri="{FF2B5EF4-FFF2-40B4-BE49-F238E27FC236}">
              <a16:creationId xmlns:a16="http://schemas.microsoft.com/office/drawing/2014/main" id="{B145BF23-9F95-BA5D-D72B-EA46738C8CF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1C6A221-C2FF-8000-1D9B-58388EE65CA2}"/>
              </a:ext>
            </a:extLst>
          </p:cNvPr>
          <p:cNvPicPr>
            <a:picLocks noChangeAspect="1"/>
          </p:cNvPicPr>
          <p:nvPr/>
        </p:nvPicPr>
        <p:blipFill>
          <a:blip r:embed="rId3"/>
          <a:srcRect l="23859" t="2037" b="26996"/>
          <a:stretch/>
        </p:blipFill>
        <p:spPr>
          <a:xfrm>
            <a:off x="0" y="3672932"/>
            <a:ext cx="5524500" cy="3427439"/>
          </a:xfrm>
          <a:prstGeom prst="rect">
            <a:avLst/>
          </a:prstGeom>
        </p:spPr>
      </p:pic>
      <p:pic>
        <p:nvPicPr>
          <p:cNvPr id="4" name="Picture 3" descr="A person in a yellow shirt&#10;&#10;Description automatically generated">
            <a:extLst>
              <a:ext uri="{FF2B5EF4-FFF2-40B4-BE49-F238E27FC236}">
                <a16:creationId xmlns:a16="http://schemas.microsoft.com/office/drawing/2014/main" id="{C5DA7057-CBC4-381A-1CB6-6200790F4E04}"/>
              </a:ext>
            </a:extLst>
          </p:cNvPr>
          <p:cNvPicPr>
            <a:picLocks noChangeAspect="1"/>
          </p:cNvPicPr>
          <p:nvPr/>
        </p:nvPicPr>
        <p:blipFill>
          <a:blip r:embed="rId4"/>
          <a:stretch>
            <a:fillRect/>
          </a:stretch>
        </p:blipFill>
        <p:spPr>
          <a:xfrm>
            <a:off x="36315" y="7082674"/>
            <a:ext cx="7496572" cy="3610726"/>
          </a:xfrm>
          <a:prstGeom prst="rect">
            <a:avLst/>
          </a:prstGeom>
        </p:spPr>
      </p:pic>
      <p:pic>
        <p:nvPicPr>
          <p:cNvPr id="2" name="Picture 1">
            <a:extLst>
              <a:ext uri="{FF2B5EF4-FFF2-40B4-BE49-F238E27FC236}">
                <a16:creationId xmlns:a16="http://schemas.microsoft.com/office/drawing/2014/main" id="{2DD59F74-327A-1A2E-412D-79A0CC6F4A8D}"/>
              </a:ext>
            </a:extLst>
          </p:cNvPr>
          <p:cNvPicPr>
            <a:picLocks noChangeAspect="1"/>
          </p:cNvPicPr>
          <p:nvPr/>
        </p:nvPicPr>
        <p:blipFill>
          <a:blip r:embed="rId3"/>
          <a:srcRect l="85055" t="2037" b="2037"/>
          <a:stretch/>
        </p:blipFill>
        <p:spPr>
          <a:xfrm>
            <a:off x="5524501" y="0"/>
            <a:ext cx="2008386" cy="7746021"/>
          </a:xfrm>
          <a:prstGeom prst="rect">
            <a:avLst/>
          </a:prstGeom>
        </p:spPr>
      </p:pic>
      <p:pic>
        <p:nvPicPr>
          <p:cNvPr id="23" name="Picture 22">
            <a:extLst>
              <a:ext uri="{FF2B5EF4-FFF2-40B4-BE49-F238E27FC236}">
                <a16:creationId xmlns:a16="http://schemas.microsoft.com/office/drawing/2014/main" id="{7BD2EF48-8C07-5032-BC27-832E394300F6}"/>
              </a:ext>
            </a:extLst>
          </p:cNvPr>
          <p:cNvPicPr>
            <a:picLocks noChangeAspect="1"/>
          </p:cNvPicPr>
          <p:nvPr/>
        </p:nvPicPr>
        <p:blipFill>
          <a:blip r:embed="rId5"/>
          <a:srcRect l="27739" t="6488" b="6488"/>
          <a:stretch/>
        </p:blipFill>
        <p:spPr>
          <a:xfrm>
            <a:off x="23613" y="0"/>
            <a:ext cx="5500886" cy="3722245"/>
          </a:xfrm>
          <a:prstGeom prst="rect">
            <a:avLst/>
          </a:prstGeom>
        </p:spPr>
      </p:pic>
      <p:sp>
        <p:nvSpPr>
          <p:cNvPr id="3" name="Google Shape;101;p13">
            <a:extLst>
              <a:ext uri="{FF2B5EF4-FFF2-40B4-BE49-F238E27FC236}">
                <a16:creationId xmlns:a16="http://schemas.microsoft.com/office/drawing/2014/main" id="{5A62CEA0-6A8B-4170-6406-68607EE4F014}"/>
              </a:ext>
            </a:extLst>
          </p:cNvPr>
          <p:cNvSpPr/>
          <p:nvPr/>
        </p:nvSpPr>
        <p:spPr>
          <a:xfrm rot="5400000">
            <a:off x="3322365" y="2941369"/>
            <a:ext cx="2346865" cy="3809997"/>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endParaRPr lang="en-US"/>
          </a:p>
        </p:txBody>
      </p:sp>
      <p:sp>
        <p:nvSpPr>
          <p:cNvPr id="7" name="Google Shape;95;p13">
            <a:extLst>
              <a:ext uri="{FF2B5EF4-FFF2-40B4-BE49-F238E27FC236}">
                <a16:creationId xmlns:a16="http://schemas.microsoft.com/office/drawing/2014/main" id="{B4010EC9-E0DD-CBB5-D30F-6741EE980248}"/>
              </a:ext>
            </a:extLst>
          </p:cNvPr>
          <p:cNvSpPr txBox="1"/>
          <p:nvPr/>
        </p:nvSpPr>
        <p:spPr>
          <a:xfrm>
            <a:off x="3626141" y="3815088"/>
            <a:ext cx="2574633" cy="1911292"/>
          </a:xfrm>
          <a:prstGeom prst="rect">
            <a:avLst/>
          </a:prstGeom>
          <a:noFill/>
          <a:ln>
            <a:noFill/>
          </a:ln>
        </p:spPr>
        <p:txBody>
          <a:bodyPr spcFirstLastPara="1" wrap="square" lIns="0" tIns="0" rIns="0" bIns="0" anchor="t" anchorCtr="0">
            <a:spAutoFit/>
          </a:bodyPr>
          <a:lstStyle/>
          <a:p>
            <a:pPr>
              <a:lnSpc>
                <a:spcPct val="115000"/>
              </a:lnSpc>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a:t>
            </a:r>
            <a:r>
              <a:rPr lang="es-MX" sz="1800" kern="100" dirty="0" err="1">
                <a:effectLst/>
                <a:latin typeface="Times New Roman" panose="02020603050405020304" pitchFamily="18" charset="0"/>
                <a:ea typeface="Aptos" panose="020B0004020202020204" pitchFamily="34" charset="0"/>
                <a:cs typeface="Times New Roman" panose="02020603050405020304" pitchFamily="18" charset="0"/>
              </a:rPr>
              <a:t>Wow</a:t>
            </a: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eso es una estrategia bastante completa. Me encanta cómo cada paso está enfocado en persistir y no rendirse en la oración y en el acercamiento.</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0" name="Picture 19" descr="A white speech bubble with a black background&#10;&#10;Description automatically generated">
            <a:extLst>
              <a:ext uri="{FF2B5EF4-FFF2-40B4-BE49-F238E27FC236}">
                <a16:creationId xmlns:a16="http://schemas.microsoft.com/office/drawing/2014/main" id="{47ADA50E-9CFE-6023-04F6-67A84E7C9AC2}"/>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bwMode="auto">
          <a:xfrm rot="5400000">
            <a:off x="3865417" y="-1575070"/>
            <a:ext cx="2060865" cy="5353050"/>
          </a:xfrm>
          <a:prstGeom prst="rect">
            <a:avLst/>
          </a:prstGeom>
          <a:ln>
            <a:noFill/>
          </a:ln>
          <a:extLst>
            <a:ext uri="{53640926-AAD7-44D8-BBD7-CCE9431645EC}">
              <a14:shadowObscured xmlns:a14="http://schemas.microsoft.com/office/drawing/2010/main"/>
            </a:ext>
          </a:extLst>
        </p:spPr>
      </p:pic>
      <p:sp>
        <p:nvSpPr>
          <p:cNvPr id="21" name="Google Shape;130;p14">
            <a:extLst>
              <a:ext uri="{FF2B5EF4-FFF2-40B4-BE49-F238E27FC236}">
                <a16:creationId xmlns:a16="http://schemas.microsoft.com/office/drawing/2014/main" id="{D7AD3AA4-5C66-496E-0CB7-1DFDCBA174C9}"/>
              </a:ext>
            </a:extLst>
          </p:cNvPr>
          <p:cNvSpPr txBox="1"/>
          <p:nvPr/>
        </p:nvSpPr>
        <p:spPr>
          <a:xfrm>
            <a:off x="4141905" y="-21821"/>
            <a:ext cx="3067050" cy="2010152"/>
          </a:xfrm>
          <a:prstGeom prst="rect">
            <a:avLst/>
          </a:prstGeom>
          <a:noFill/>
          <a:ln>
            <a:noFill/>
          </a:ln>
        </p:spPr>
        <p:txBody>
          <a:bodyPr spcFirstLastPara="1" wrap="square" lIns="50800" tIns="50800" rIns="50800" bIns="50800" anchor="ctr" anchorCtr="0">
            <a:noAutofit/>
          </a:bodyPr>
          <a:lstStyle/>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Así es. Y el último paso es **repetir todo el proceso** tantas veces como sea necesario hasta que sean salvos. No debemos rendirnos si no vemos resultados inmediatos.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descr="A white speech bubble with a black background&#10;&#10;Description automatically generated">
            <a:extLst>
              <a:ext uri="{FF2B5EF4-FFF2-40B4-BE49-F238E27FC236}">
                <a16:creationId xmlns:a16="http://schemas.microsoft.com/office/drawing/2014/main" id="{75E1828A-82B0-31A4-C1BB-E4E1B3671C13}"/>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bwMode="auto">
          <a:xfrm rot="5400000">
            <a:off x="4512918" y="6193182"/>
            <a:ext cx="2060866" cy="4171555"/>
          </a:xfrm>
          <a:prstGeom prst="rect">
            <a:avLst/>
          </a:prstGeom>
          <a:ln>
            <a:noFill/>
          </a:ln>
          <a:extLst>
            <a:ext uri="{53640926-AAD7-44D8-BBD7-CCE9431645EC}">
              <a14:shadowObscured xmlns:a14="http://schemas.microsoft.com/office/drawing/2010/main"/>
            </a:ext>
          </a:extLst>
        </p:spPr>
      </p:pic>
      <p:sp>
        <p:nvSpPr>
          <p:cNvPr id="8" name="Google Shape;130;p14">
            <a:extLst>
              <a:ext uri="{FF2B5EF4-FFF2-40B4-BE49-F238E27FC236}">
                <a16:creationId xmlns:a16="http://schemas.microsoft.com/office/drawing/2014/main" id="{10DA75C1-19E6-C9DA-977B-1B7E372B3BF5}"/>
              </a:ext>
            </a:extLst>
          </p:cNvPr>
          <p:cNvSpPr txBox="1"/>
          <p:nvPr/>
        </p:nvSpPr>
        <p:spPr>
          <a:xfrm>
            <a:off x="5024634" y="7318953"/>
            <a:ext cx="2495551" cy="1842286"/>
          </a:xfrm>
          <a:prstGeom prst="rect">
            <a:avLst/>
          </a:prstGeom>
          <a:noFill/>
          <a:ln>
            <a:noFill/>
          </a:ln>
        </p:spPr>
        <p:txBody>
          <a:bodyPr spcFirstLastPara="1" wrap="square" lIns="50800" tIns="50800" rIns="50800" bIns="50800" anchor="ctr" anchorCtr="0">
            <a:noAutofit/>
          </a:bodyPr>
          <a:lstStyle/>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Sí, es una manera de mantenerse enfocado en el propósito de ganar almas, mes tras mes, confiando en que Dios hará la obra.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58544470"/>
      </p:ext>
    </p:extLst>
  </p:cSld>
  <p:clrMapOvr>
    <a:masterClrMapping/>
  </p:clrMapOvr>
  <mc:AlternateContent xmlns:mc="http://schemas.openxmlformats.org/markup-compatibility/2006">
    <mc:Choice xmlns:p14="http://schemas.microsoft.com/office/powerpoint/2010/main" Requires="p14">
      <p:transition spd="slow" p14:dur="2000" advTm="15234"/>
    </mc:Choice>
    <mc:Fallback>
      <p:transition spd="slow" advTm="15234"/>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2691</TotalTime>
  <Words>822</Words>
  <Application>Microsoft Office PowerPoint</Application>
  <PresentationFormat>Custom</PresentationFormat>
  <Paragraphs>39</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Aptos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Daniel Deida</dc:creator>
  <cp:lastModifiedBy>Daniel Deida</cp:lastModifiedBy>
  <cp:revision>111</cp:revision>
  <cp:lastPrinted>2024-10-10T01:36:49Z</cp:lastPrinted>
  <dcterms:modified xsi:type="dcterms:W3CDTF">2024-10-16T08:51:17Z</dcterms:modified>
</cp:coreProperties>
</file>