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79" r:id="rId2"/>
    <p:sldId id="266" r:id="rId3"/>
    <p:sldId id="256" r:id="rId4"/>
    <p:sldId id="275" r:id="rId5"/>
    <p:sldId id="280" r:id="rId6"/>
    <p:sldId id="263" r:id="rId7"/>
    <p:sldId id="281" r:id="rId8"/>
    <p:sldId id="282" r:id="rId9"/>
  </p:sldIdLst>
  <p:sldSz cx="7556500" cy="106934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4" autoAdjust="0"/>
    <p:restoredTop sz="94660"/>
  </p:normalViewPr>
  <p:slideViewPr>
    <p:cSldViewPr snapToGrid="0">
      <p:cViewPr>
        <p:scale>
          <a:sx n="100" d="100"/>
          <a:sy n="100" d="100"/>
        </p:scale>
        <p:origin x="960" y="-19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54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173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834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E8D0F21C-2676-6536-5561-D6B3BC1397DF}"/>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8A6F87E1-8327-EA59-D331-30B127F7DC29}"/>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a:extLst>
              <a:ext uri="{FF2B5EF4-FFF2-40B4-BE49-F238E27FC236}">
                <a16:creationId xmlns:a16="http://schemas.microsoft.com/office/drawing/2014/main" id="{FCD433E3-6966-645E-94DA-7FFAB34F3ACF}"/>
              </a:ext>
            </a:extLst>
          </p:cNvPr>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309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386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98694D31-AC0B-0440-71B1-BA53B2F0A10D}"/>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847CB4A9-A5CE-374D-A070-70E68879E8B3}"/>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a:extLst>
              <a:ext uri="{FF2B5EF4-FFF2-40B4-BE49-F238E27FC236}">
                <a16:creationId xmlns:a16="http://schemas.microsoft.com/office/drawing/2014/main" id="{990610AD-A8FC-4DF3-ABA5-A86CB6DFA272}"/>
              </a:ext>
            </a:extLst>
          </p:cNvPr>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049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6955640-AE66-DDE9-8EA1-25CD47A7295D}"/>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31111871-0DC8-AED8-9F3E-790AE9602381}"/>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a:extLst>
              <a:ext uri="{FF2B5EF4-FFF2-40B4-BE49-F238E27FC236}">
                <a16:creationId xmlns:a16="http://schemas.microsoft.com/office/drawing/2014/main" id="{51BDFF7C-1871-911F-3584-BCBDFEEAAEE1}"/>
              </a:ext>
            </a:extLst>
          </p:cNvPr>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377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hyperlink" Target="https://pixabay.com/fr/vectors/bulle-de-dialogue-ballon-de-discours-145971/" TargetMode="External"/><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fif"/><Relationship Id="rId7" Type="http://schemas.openxmlformats.org/officeDocument/2006/relationships/hyperlink" Target="https://pixabay.com/fr/vectors/bulle-de-dialogue-ballon-de-discours-14597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2.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hyperlink" Target="https://pixabay.com/fr/vectors/bulle-de-dialogue-ballon-de-discours-145971/"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8" Type="http://schemas.openxmlformats.org/officeDocument/2006/relationships/hyperlink" Target="https://pixabay.com/fr/vectors/bulle-de-dialogue-ballon-de-discours-145971/" TargetMode="External"/><Relationship Id="rId3" Type="http://schemas.openxmlformats.org/officeDocument/2006/relationships/image" Target="../media/image16.jp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2.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fr/vectors/bulle-de-dialogue-ballon-de-discours-145971/" TargetMode="External"/><Relationship Id="rId3" Type="http://schemas.openxmlformats.org/officeDocument/2006/relationships/image" Target="../media/image16.jp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2.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6" name="Picture 5" descr="A couple of women sitting at a table drinking coffee&#10;&#10;Description automatically generated">
            <a:extLst>
              <a:ext uri="{FF2B5EF4-FFF2-40B4-BE49-F238E27FC236}">
                <a16:creationId xmlns:a16="http://schemas.microsoft.com/office/drawing/2014/main" id="{727DA4C3-8042-C805-6827-E3CB3EA5E06B}"/>
              </a:ext>
            </a:extLst>
          </p:cNvPr>
          <p:cNvPicPr>
            <a:picLocks noChangeAspect="1"/>
          </p:cNvPicPr>
          <p:nvPr/>
        </p:nvPicPr>
        <p:blipFill>
          <a:blip r:embed="rId3"/>
          <a:stretch>
            <a:fillRect/>
          </a:stretch>
        </p:blipFill>
        <p:spPr>
          <a:xfrm>
            <a:off x="116686" y="5741580"/>
            <a:ext cx="7507932" cy="4951820"/>
          </a:xfrm>
          <a:prstGeom prst="rect">
            <a:avLst/>
          </a:prstGeom>
        </p:spPr>
      </p:pic>
      <p:sp>
        <p:nvSpPr>
          <p:cNvPr id="9" name="Google Shape;129;p14">
            <a:extLst>
              <a:ext uri="{FF2B5EF4-FFF2-40B4-BE49-F238E27FC236}">
                <a16:creationId xmlns:a16="http://schemas.microsoft.com/office/drawing/2014/main" id="{4D181F2D-B992-57ED-2114-40DBC790E25D}"/>
              </a:ext>
            </a:extLst>
          </p:cNvPr>
          <p:cNvSpPr/>
          <p:nvPr/>
        </p:nvSpPr>
        <p:spPr>
          <a:xfrm>
            <a:off x="0" y="4215814"/>
            <a:ext cx="7493320" cy="1525768"/>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pPr algn="ctr"/>
            <a:r>
              <a:rPr lang="es-MX" sz="4800" dirty="0">
                <a:latin typeface="Times New Roman" panose="02020603050405020304" pitchFamily="18" charset="0"/>
                <a:cs typeface="Times New Roman" panose="02020603050405020304" pitchFamily="18" charset="0"/>
              </a:rPr>
              <a:t>LA ORACION</a:t>
            </a:r>
          </a:p>
        </p:txBody>
      </p:sp>
      <p:sp>
        <p:nvSpPr>
          <p:cNvPr id="7" name="Google Shape;130;p14">
            <a:extLst>
              <a:ext uri="{FF2B5EF4-FFF2-40B4-BE49-F238E27FC236}">
                <a16:creationId xmlns:a16="http://schemas.microsoft.com/office/drawing/2014/main" id="{6F19369F-CADB-BAEF-30E5-59504B9E7274}"/>
              </a:ext>
            </a:extLst>
          </p:cNvPr>
          <p:cNvSpPr txBox="1"/>
          <p:nvPr/>
        </p:nvSpPr>
        <p:spPr>
          <a:xfrm>
            <a:off x="308344" y="9165265"/>
            <a:ext cx="7022027" cy="1378935"/>
          </a:xfrm>
          <a:prstGeom prst="rect">
            <a:avLst/>
          </a:prstGeom>
          <a:noFill/>
          <a:ln>
            <a:noFill/>
          </a:ln>
        </p:spPr>
        <p:txBody>
          <a:bodyPr spcFirstLastPara="1" wrap="square" lIns="50800" tIns="50800" rIns="50800" bIns="50800" anchor="ctr" anchorCtr="0">
            <a:noAutofit/>
          </a:bodyPr>
          <a:lstStyle/>
          <a:p>
            <a:pPr algn="ctr" rtl="0">
              <a:spcBef>
                <a:spcPts val="0"/>
              </a:spcBef>
              <a:spcAft>
                <a:spcPts val="0"/>
              </a:spcAft>
            </a:pPr>
            <a:r>
              <a:rPr lang="es-MX" sz="2400" dirty="0">
                <a:solidFill>
                  <a:schemeClr val="bg1">
                    <a:lumMod val="95000"/>
                  </a:schemeClr>
                </a:solidFill>
                <a:latin typeface="Times New Roman" panose="02020603050405020304" pitchFamily="18" charset="0"/>
              </a:rPr>
              <a:t> </a:t>
            </a:r>
            <a:r>
              <a:rPr lang="es-MX" sz="2800" dirty="0">
                <a:solidFill>
                  <a:schemeClr val="bg1">
                    <a:lumMod val="95000"/>
                  </a:schemeClr>
                </a:solidFill>
                <a:latin typeface="Times New Roman" panose="02020603050405020304" pitchFamily="18" charset="0"/>
              </a:rPr>
              <a:t>DIALOGOS BIBLICOS POR EL</a:t>
            </a:r>
          </a:p>
          <a:p>
            <a:pPr algn="ctr" rtl="0">
              <a:spcBef>
                <a:spcPts val="0"/>
              </a:spcBef>
              <a:spcAft>
                <a:spcPts val="0"/>
              </a:spcAft>
            </a:pPr>
            <a:r>
              <a:rPr lang="es-MX" sz="2800" b="0" dirty="0">
                <a:solidFill>
                  <a:schemeClr val="bg1">
                    <a:lumMod val="95000"/>
                  </a:schemeClr>
                </a:solidFill>
                <a:effectLst/>
                <a:latin typeface="Times New Roman" panose="02020603050405020304" pitchFamily="18" charset="0"/>
              </a:rPr>
              <a:t>DR. DANIEL DEIDA</a:t>
            </a:r>
          </a:p>
          <a:p>
            <a:pPr algn="ctr" rtl="0">
              <a:spcBef>
                <a:spcPts val="0"/>
              </a:spcBef>
              <a:spcAft>
                <a:spcPts val="0"/>
              </a:spcAft>
            </a:pPr>
            <a:r>
              <a:rPr lang="es-MX" sz="2800" dirty="0">
                <a:solidFill>
                  <a:schemeClr val="bg1">
                    <a:lumMod val="95000"/>
                  </a:schemeClr>
                </a:solidFill>
                <a:latin typeface="Times New Roman" panose="02020603050405020304" pitchFamily="18" charset="0"/>
              </a:rPr>
              <a:t>WWW.SANGERNAZ.COM</a:t>
            </a:r>
            <a:endParaRPr lang="es-MX" sz="2800" b="0" dirty="0">
              <a:solidFill>
                <a:schemeClr val="bg1">
                  <a:lumMod val="95000"/>
                </a:schemeClr>
              </a:solidFill>
              <a:effectLst/>
            </a:endParaRPr>
          </a:p>
        </p:txBody>
      </p:sp>
      <p:pic>
        <p:nvPicPr>
          <p:cNvPr id="3" name="Picture 2">
            <a:extLst>
              <a:ext uri="{FF2B5EF4-FFF2-40B4-BE49-F238E27FC236}">
                <a16:creationId xmlns:a16="http://schemas.microsoft.com/office/drawing/2014/main" id="{201B5B7D-371E-18AA-BF87-5358ABE49C5E}"/>
              </a:ext>
            </a:extLst>
          </p:cNvPr>
          <p:cNvPicPr>
            <a:picLocks noChangeAspect="1"/>
          </p:cNvPicPr>
          <p:nvPr/>
        </p:nvPicPr>
        <p:blipFill>
          <a:blip r:embed="rId4"/>
          <a:srcRect/>
          <a:stretch/>
        </p:blipFill>
        <p:spPr>
          <a:xfrm>
            <a:off x="116686" y="-29662"/>
            <a:ext cx="7376635" cy="4234466"/>
          </a:xfrm>
          <a:prstGeom prst="rect">
            <a:avLst/>
          </a:prstGeom>
        </p:spPr>
      </p:pic>
    </p:spTree>
    <p:extLst>
      <p:ext uri="{BB962C8B-B14F-4D97-AF65-F5344CB8AC3E}">
        <p14:creationId xmlns:p14="http://schemas.microsoft.com/office/powerpoint/2010/main" val="1201459340"/>
      </p:ext>
    </p:extLst>
  </p:cSld>
  <p:clrMapOvr>
    <a:masterClrMapping/>
  </p:clrMapOvr>
  <mc:AlternateContent xmlns:mc="http://schemas.openxmlformats.org/markup-compatibility/2006" xmlns:p14="http://schemas.microsoft.com/office/powerpoint/2010/main">
    <mc:Choice Requires="p14">
      <p:transition spd="slow" p14:dur="2000" advTm="60951"/>
    </mc:Choice>
    <mc:Fallback xmlns="">
      <p:transition spd="slow" advTm="609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83"/>
        <p:cNvGrpSpPr/>
        <p:nvPr/>
      </p:nvGrpSpPr>
      <p:grpSpPr>
        <a:xfrm>
          <a:off x="0" y="0"/>
          <a:ext cx="0" cy="0"/>
          <a:chOff x="0" y="0"/>
          <a:chExt cx="0" cy="0"/>
        </a:xfrm>
      </p:grpSpPr>
      <p:pic>
        <p:nvPicPr>
          <p:cNvPr id="8" name="Picture 7">
            <a:extLst>
              <a:ext uri="{FF2B5EF4-FFF2-40B4-BE49-F238E27FC236}">
                <a16:creationId xmlns:a16="http://schemas.microsoft.com/office/drawing/2014/main" id="{526D15EC-C3D0-BC29-F513-13ED9B3F79C2}"/>
              </a:ext>
            </a:extLst>
          </p:cNvPr>
          <p:cNvPicPr>
            <a:picLocks noChangeAspect="1"/>
          </p:cNvPicPr>
          <p:nvPr/>
        </p:nvPicPr>
        <p:blipFill>
          <a:blip r:embed="rId3"/>
          <a:srcRect t="20949" b="20949"/>
          <a:stretch/>
        </p:blipFill>
        <p:spPr bwMode="auto">
          <a:xfrm>
            <a:off x="-3501" y="3201670"/>
            <a:ext cx="7560001" cy="2901291"/>
          </a:xfrm>
          <a:prstGeom prst="rect">
            <a:avLst/>
          </a:prstGeom>
          <a:noFill/>
          <a:ln>
            <a:noFill/>
          </a:ln>
        </p:spPr>
      </p:pic>
      <p:pic>
        <p:nvPicPr>
          <p:cNvPr id="5" name="Picture 4">
            <a:extLst>
              <a:ext uri="{FF2B5EF4-FFF2-40B4-BE49-F238E27FC236}">
                <a16:creationId xmlns:a16="http://schemas.microsoft.com/office/drawing/2014/main" id="{5BE18D93-F17F-6838-E036-0756A5A130ED}"/>
              </a:ext>
            </a:extLst>
          </p:cNvPr>
          <p:cNvPicPr>
            <a:picLocks noChangeAspect="1"/>
          </p:cNvPicPr>
          <p:nvPr/>
        </p:nvPicPr>
        <p:blipFill>
          <a:blip r:embed="rId4"/>
          <a:srcRect l="5017" r="5017" b="11937"/>
          <a:stretch/>
        </p:blipFill>
        <p:spPr bwMode="auto">
          <a:xfrm>
            <a:off x="-17457" y="44969"/>
            <a:ext cx="7560001" cy="3156702"/>
          </a:xfrm>
          <a:prstGeom prst="rect">
            <a:avLst/>
          </a:prstGeom>
          <a:noFill/>
          <a:ln>
            <a:noFill/>
          </a:ln>
        </p:spPr>
      </p:pic>
      <p:pic>
        <p:nvPicPr>
          <p:cNvPr id="12" name="Picture 11">
            <a:extLst>
              <a:ext uri="{FF2B5EF4-FFF2-40B4-BE49-F238E27FC236}">
                <a16:creationId xmlns:a16="http://schemas.microsoft.com/office/drawing/2014/main" id="{F8DF7827-C76D-FEBF-CCA1-494CFC7208DD}"/>
              </a:ext>
            </a:extLst>
          </p:cNvPr>
          <p:cNvPicPr>
            <a:picLocks noChangeAspect="1"/>
          </p:cNvPicPr>
          <p:nvPr/>
        </p:nvPicPr>
        <p:blipFill>
          <a:blip r:embed="rId5"/>
          <a:srcRect l="15238" r="15238"/>
          <a:stretch/>
        </p:blipFill>
        <p:spPr>
          <a:xfrm>
            <a:off x="-18824" y="6102961"/>
            <a:ext cx="7488979" cy="4477930"/>
          </a:xfrm>
          <a:prstGeom prst="rect">
            <a:avLst/>
          </a:prstGeom>
        </p:spPr>
      </p:pic>
      <p:sp>
        <p:nvSpPr>
          <p:cNvPr id="101" name="Google Shape;101;p13"/>
          <p:cNvSpPr/>
          <p:nvPr/>
        </p:nvSpPr>
        <p:spPr>
          <a:xfrm>
            <a:off x="2676525" y="4886324"/>
            <a:ext cx="4663246" cy="2206995"/>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¡Sí! Lo que me impacta es que, sin nuestras oraciones, los perdidos están espiritualmente ciegos. Como dice en 2 Corintios 4:4, Satanás ha cegado el entendimiento de los incrédulos. Eso me hace ver lo crucial que es pedirle a Dios que abra sus ojos.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descr="A white speech bubble with a black background&#10;&#10;Description automatically generated">
            <a:extLst>
              <a:ext uri="{FF2B5EF4-FFF2-40B4-BE49-F238E27FC236}">
                <a16:creationId xmlns:a16="http://schemas.microsoft.com/office/drawing/2014/main" id="{67589007-E8E1-2E8D-9B81-33E43CA0E160}"/>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bwMode="auto">
          <a:xfrm rot="5400000">
            <a:off x="3955051" y="-253360"/>
            <a:ext cx="3478981" cy="3832585"/>
          </a:xfrm>
          <a:prstGeom prst="rect">
            <a:avLst/>
          </a:prstGeom>
          <a:ln>
            <a:noFill/>
          </a:ln>
          <a:extLst>
            <a:ext uri="{53640926-AAD7-44D8-BBD7-CCE9431645EC}">
              <a14:shadowObscured xmlns:a14="http://schemas.microsoft.com/office/drawing/2010/main"/>
            </a:ext>
          </a:extLst>
        </p:spPr>
      </p:pic>
      <p:sp>
        <p:nvSpPr>
          <p:cNvPr id="7" name="Google Shape;95;p13">
            <a:extLst>
              <a:ext uri="{FF2B5EF4-FFF2-40B4-BE49-F238E27FC236}">
                <a16:creationId xmlns:a16="http://schemas.microsoft.com/office/drawing/2014/main" id="{2060B3E7-EBFD-F075-716C-66BB0874220B}"/>
              </a:ext>
            </a:extLst>
          </p:cNvPr>
          <p:cNvSpPr txBox="1"/>
          <p:nvPr/>
        </p:nvSpPr>
        <p:spPr>
          <a:xfrm>
            <a:off x="5305647" y="107054"/>
            <a:ext cx="1839431" cy="2866939"/>
          </a:xfrm>
          <a:prstGeom prst="rect">
            <a:avLst/>
          </a:prstGeom>
          <a:noFill/>
          <a:ln>
            <a:noFill/>
          </a:ln>
        </p:spPr>
        <p:txBody>
          <a:bodyPr spcFirstLastPara="1" wrap="square" lIns="0" tIns="0" rIns="0" bIns="0" anchor="t" anchorCtr="0">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 Últimamente he estado pensando en lo que significa realmente orar por los que aún no conocen a Cristo. A veces olvidamos lo importante que es, ¿no creen?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03054007"/>
      </p:ext>
    </p:extLst>
  </p:cSld>
  <p:clrMapOvr>
    <a:masterClrMapping/>
  </p:clrMapOvr>
  <mc:AlternateContent xmlns:mc="http://schemas.openxmlformats.org/markup-compatibility/2006" xmlns:p14="http://schemas.microsoft.com/office/powerpoint/2010/main">
    <mc:Choice Requires="p14">
      <p:transition spd="slow" p14:dur="2000" advTm="60951"/>
    </mc:Choice>
    <mc:Fallback xmlns="">
      <p:transition spd="slow" advTm="6095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Shape 83"/>
        <p:cNvGrpSpPr/>
        <p:nvPr/>
      </p:nvGrpSpPr>
      <p:grpSpPr>
        <a:xfrm>
          <a:off x="0" y="0"/>
          <a:ext cx="0" cy="0"/>
          <a:chOff x="0" y="0"/>
          <a:chExt cx="0" cy="0"/>
        </a:xfrm>
      </p:grpSpPr>
      <p:pic>
        <p:nvPicPr>
          <p:cNvPr id="22" name="Picture 21">
            <a:extLst>
              <a:ext uri="{FF2B5EF4-FFF2-40B4-BE49-F238E27FC236}">
                <a16:creationId xmlns:a16="http://schemas.microsoft.com/office/drawing/2014/main" id="{A4EF9456-6736-F699-0B4B-BD88F362C484}"/>
              </a:ext>
            </a:extLst>
          </p:cNvPr>
          <p:cNvPicPr>
            <a:picLocks noChangeAspect="1"/>
          </p:cNvPicPr>
          <p:nvPr/>
        </p:nvPicPr>
        <p:blipFill>
          <a:blip r:embed="rId3"/>
          <a:srcRect/>
          <a:stretch/>
        </p:blipFill>
        <p:spPr bwMode="auto">
          <a:xfrm>
            <a:off x="2015058" y="55159"/>
            <a:ext cx="5541442" cy="3518530"/>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191B25E5-9F39-3024-E6EA-2D2D213480A2}"/>
              </a:ext>
            </a:extLst>
          </p:cNvPr>
          <p:cNvPicPr>
            <a:picLocks noChangeAspect="1"/>
          </p:cNvPicPr>
          <p:nvPr/>
        </p:nvPicPr>
        <p:blipFill>
          <a:blip r:embed="rId4"/>
          <a:stretch>
            <a:fillRect/>
          </a:stretch>
        </p:blipFill>
        <p:spPr>
          <a:xfrm>
            <a:off x="0" y="3540900"/>
            <a:ext cx="7556499" cy="3914785"/>
          </a:xfrm>
          <a:prstGeom prst="rect">
            <a:avLst/>
          </a:prstGeom>
        </p:spPr>
      </p:pic>
      <p:pic>
        <p:nvPicPr>
          <p:cNvPr id="10" name="Picture 9" descr="A person in a red vest&#10;&#10;Description automatically generated">
            <a:extLst>
              <a:ext uri="{FF2B5EF4-FFF2-40B4-BE49-F238E27FC236}">
                <a16:creationId xmlns:a16="http://schemas.microsoft.com/office/drawing/2014/main" id="{4231EECC-7661-1069-CC60-2394626C78D4}"/>
              </a:ext>
            </a:extLst>
          </p:cNvPr>
          <p:cNvPicPr>
            <a:picLocks noChangeAspect="1"/>
          </p:cNvPicPr>
          <p:nvPr/>
        </p:nvPicPr>
        <p:blipFill>
          <a:blip r:embed="rId5"/>
          <a:srcRect t="20092"/>
          <a:stretch/>
        </p:blipFill>
        <p:spPr>
          <a:xfrm>
            <a:off x="-1" y="7422895"/>
            <a:ext cx="7556501" cy="3452266"/>
          </a:xfrm>
          <a:prstGeom prst="rect">
            <a:avLst/>
          </a:prstGeom>
        </p:spPr>
      </p:pic>
      <p:sp>
        <p:nvSpPr>
          <p:cNvPr id="7" name="Rectangle 2">
            <a:extLst>
              <a:ext uri="{FF2B5EF4-FFF2-40B4-BE49-F238E27FC236}">
                <a16:creationId xmlns:a16="http://schemas.microsoft.com/office/drawing/2014/main" id="{B81E25C0-152F-8DF6-9842-984B0EBCFBC8}"/>
              </a:ext>
            </a:extLst>
          </p:cNvPr>
          <p:cNvSpPr>
            <a:spLocks noChangeArrowheads="1"/>
          </p:cNvSpPr>
          <p:nvPr/>
        </p:nvSpPr>
        <p:spPr bwMode="auto">
          <a:xfrm>
            <a:off x="0" y="0"/>
            <a:ext cx="7556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Google Shape;101;p13">
            <a:extLst>
              <a:ext uri="{FF2B5EF4-FFF2-40B4-BE49-F238E27FC236}">
                <a16:creationId xmlns:a16="http://schemas.microsoft.com/office/drawing/2014/main" id="{A2628AD3-9D66-57A2-7DF0-35CF95B1D0BF}"/>
              </a:ext>
            </a:extLst>
          </p:cNvPr>
          <p:cNvSpPr/>
          <p:nvPr/>
        </p:nvSpPr>
        <p:spPr>
          <a:xfrm rot="16200000">
            <a:off x="-446162" y="434647"/>
            <a:ext cx="4121757" cy="3362782"/>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r>
              <a:rPr lang="es-MX" sz="1800" dirty="0">
                <a:effectLst/>
                <a:latin typeface="Times New Roman" panose="02020603050405020304" pitchFamily="18" charset="0"/>
                <a:ea typeface="Aptos" panose="020B0004020202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B9487BED-1A85-C225-1AB5-DD69BA254AA1}"/>
              </a:ext>
            </a:extLst>
          </p:cNvPr>
          <p:cNvSpPr txBox="1"/>
          <p:nvPr/>
        </p:nvSpPr>
        <p:spPr>
          <a:xfrm>
            <a:off x="147892" y="132937"/>
            <a:ext cx="2376233" cy="3693319"/>
          </a:xfrm>
          <a:prstGeom prst="rect">
            <a:avLst/>
          </a:prstGeom>
          <a:noFill/>
        </p:spPr>
        <p:txBody>
          <a:bodyPr wrap="square">
            <a:spAutoFit/>
          </a:bodyPr>
          <a:lstStyle/>
          <a:p>
            <a:r>
              <a:rPr lang="es-MX" sz="1800" dirty="0">
                <a:effectLst/>
                <a:latin typeface="Times New Roman" panose="02020603050405020304" pitchFamily="18" charset="0"/>
                <a:ea typeface="Aptos" panose="020B0004020202020204" pitchFamily="34" charset="0"/>
              </a:rPr>
              <a:t>Es cierto. Es como si estuvieran atrapados en una cárcel espiritual, incapaces de entender el evangelio por sí mismos. Eso me recuerda lo que dijo Spurgeon, que, aunque había escuchado el evangelio muchas veces, no lo entendió hasta que el Espíritu Santo abrió sus ojos.  </a:t>
            </a: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5" name="Google Shape;101;p13">
            <a:extLst>
              <a:ext uri="{FF2B5EF4-FFF2-40B4-BE49-F238E27FC236}">
                <a16:creationId xmlns:a16="http://schemas.microsoft.com/office/drawing/2014/main" id="{26FA996B-637B-90C6-CBC6-9236A4ECBB89}"/>
              </a:ext>
            </a:extLst>
          </p:cNvPr>
          <p:cNvSpPr/>
          <p:nvPr/>
        </p:nvSpPr>
        <p:spPr>
          <a:xfrm rot="10800000">
            <a:off x="72705" y="9067799"/>
            <a:ext cx="7411090" cy="1725291"/>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11785432-9DC8-0B33-1356-3BBFD016339E}"/>
              </a:ext>
            </a:extLst>
          </p:cNvPr>
          <p:cNvSpPr txBox="1"/>
          <p:nvPr/>
        </p:nvSpPr>
        <p:spPr>
          <a:xfrm>
            <a:off x="285588" y="9385894"/>
            <a:ext cx="6981824" cy="1348639"/>
          </a:xfrm>
          <a:prstGeom prst="rect">
            <a:avLst/>
          </a:prstGeom>
          <a:noFill/>
        </p:spPr>
        <p:txBody>
          <a:bodyPr wrap="square">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Totalmente. Y es que nosotros no podemos hacer mucho si no oramos primero. Como decía Lee E. Thomas, los perdidos no pueden ser salvos a menos que alguien ore por ellos. Es una batalla espiritual, y necesitamos interceder por ellos para que el Espíritu Santo quite esa ceguera.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3702"/>
    </mc:Choice>
    <mc:Fallback xmlns="">
      <p:transition spd="slow" advTm="5370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Shape 83"/>
        <p:cNvGrpSpPr/>
        <p:nvPr/>
      </p:nvGrpSpPr>
      <p:grpSpPr>
        <a:xfrm>
          <a:off x="0" y="0"/>
          <a:ext cx="0" cy="0"/>
          <a:chOff x="0" y="0"/>
          <a:chExt cx="0" cy="0"/>
        </a:xfrm>
      </p:grpSpPr>
      <p:pic>
        <p:nvPicPr>
          <p:cNvPr id="21" name="Picture 20" descr="A sunset over a beach&#10;&#10;Description automatically generated">
            <a:extLst>
              <a:ext uri="{FF2B5EF4-FFF2-40B4-BE49-F238E27FC236}">
                <a16:creationId xmlns:a16="http://schemas.microsoft.com/office/drawing/2014/main" id="{35A5EEB5-17DB-99C7-58EF-03EA957DC897}"/>
              </a:ext>
            </a:extLst>
          </p:cNvPr>
          <p:cNvPicPr>
            <a:picLocks noChangeAspect="1"/>
          </p:cNvPicPr>
          <p:nvPr/>
        </p:nvPicPr>
        <p:blipFill>
          <a:blip r:embed="rId3"/>
          <a:stretch>
            <a:fillRect/>
          </a:stretch>
        </p:blipFill>
        <p:spPr>
          <a:xfrm>
            <a:off x="-48905" y="2308608"/>
            <a:ext cx="7592412" cy="4377942"/>
          </a:xfrm>
          <a:prstGeom prst="rect">
            <a:avLst/>
          </a:prstGeom>
        </p:spPr>
      </p:pic>
      <p:pic>
        <p:nvPicPr>
          <p:cNvPr id="19" name="Picture 18">
            <a:extLst>
              <a:ext uri="{FF2B5EF4-FFF2-40B4-BE49-F238E27FC236}">
                <a16:creationId xmlns:a16="http://schemas.microsoft.com/office/drawing/2014/main" id="{373F01A7-8C65-3C1B-A48A-A1F6E56D3C70}"/>
              </a:ext>
            </a:extLst>
          </p:cNvPr>
          <p:cNvPicPr>
            <a:picLocks noChangeAspect="1"/>
          </p:cNvPicPr>
          <p:nvPr/>
        </p:nvPicPr>
        <p:blipFill>
          <a:blip r:embed="rId4"/>
          <a:srcRect t="15899" r="31215" b="15899"/>
          <a:stretch/>
        </p:blipFill>
        <p:spPr>
          <a:xfrm>
            <a:off x="-76204" y="-1693743"/>
            <a:ext cx="7632704" cy="4016363"/>
          </a:xfrm>
          <a:prstGeom prst="rect">
            <a:avLst/>
          </a:prstGeom>
        </p:spPr>
      </p:pic>
      <p:pic>
        <p:nvPicPr>
          <p:cNvPr id="9" name="Picture 8">
            <a:extLst>
              <a:ext uri="{FF2B5EF4-FFF2-40B4-BE49-F238E27FC236}">
                <a16:creationId xmlns:a16="http://schemas.microsoft.com/office/drawing/2014/main" id="{5D367107-7D66-432E-2AEE-0BABB933EF98}"/>
              </a:ext>
            </a:extLst>
          </p:cNvPr>
          <p:cNvPicPr>
            <a:picLocks noChangeAspect="1"/>
          </p:cNvPicPr>
          <p:nvPr/>
        </p:nvPicPr>
        <p:blipFill>
          <a:blip r:embed="rId5"/>
          <a:srcRect l="2997" r="2997" b="21740"/>
          <a:stretch/>
        </p:blipFill>
        <p:spPr bwMode="auto">
          <a:xfrm>
            <a:off x="-48905" y="6686550"/>
            <a:ext cx="7592412" cy="3991550"/>
          </a:xfrm>
          <a:prstGeom prst="rect">
            <a:avLst/>
          </a:prstGeom>
          <a:ln>
            <a:noFill/>
          </a:ln>
          <a:extLst>
            <a:ext uri="{53640926-AAD7-44D8-BBD7-CCE9431645EC}">
              <a14:shadowObscured xmlns:a14="http://schemas.microsoft.com/office/drawing/2010/main"/>
            </a:ext>
          </a:extLst>
        </p:spPr>
      </p:pic>
      <p:sp>
        <p:nvSpPr>
          <p:cNvPr id="7" name="Rectangle 2">
            <a:extLst>
              <a:ext uri="{FF2B5EF4-FFF2-40B4-BE49-F238E27FC236}">
                <a16:creationId xmlns:a16="http://schemas.microsoft.com/office/drawing/2014/main" id="{B81E25C0-152F-8DF6-9842-984B0EBCFBC8}"/>
              </a:ext>
            </a:extLst>
          </p:cNvPr>
          <p:cNvSpPr>
            <a:spLocks noChangeArrowheads="1"/>
          </p:cNvSpPr>
          <p:nvPr/>
        </p:nvSpPr>
        <p:spPr bwMode="auto">
          <a:xfrm>
            <a:off x="0" y="0"/>
            <a:ext cx="7556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A white speech bubble with a black background&#10;&#10;Description automatically generated">
            <a:extLst>
              <a:ext uri="{FF2B5EF4-FFF2-40B4-BE49-F238E27FC236}">
                <a16:creationId xmlns:a16="http://schemas.microsoft.com/office/drawing/2014/main" id="{05A9475B-8F0D-3432-2139-C14B8E2EE06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bwMode="auto">
          <a:xfrm rot="16200000">
            <a:off x="1000182" y="-725461"/>
            <a:ext cx="3340520" cy="4648153"/>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EE0A7999-6DEF-5291-8C66-5AEEEA1E4A91}"/>
              </a:ext>
            </a:extLst>
          </p:cNvPr>
          <p:cNvSpPr txBox="1"/>
          <p:nvPr/>
        </p:nvSpPr>
        <p:spPr>
          <a:xfrm>
            <a:off x="652262" y="161045"/>
            <a:ext cx="2769579" cy="3262111"/>
          </a:xfrm>
          <a:prstGeom prst="rect">
            <a:avLst/>
          </a:prstGeom>
          <a:noFill/>
        </p:spPr>
        <p:txBody>
          <a:bodyPr wrap="square">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Exactamente. A veces, pensamos que solo con compartir el evangelio es suficiente, pero si no oramos, es como pedirle a un ciego que vea una puesta de sol. Sin que Dios quite la ceguera, no pueden entenderlo.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Google Shape;101;p13">
            <a:extLst>
              <a:ext uri="{FF2B5EF4-FFF2-40B4-BE49-F238E27FC236}">
                <a16:creationId xmlns:a16="http://schemas.microsoft.com/office/drawing/2014/main" id="{76F1A5A1-5855-4A44-96BE-B4F7900C17FF}"/>
              </a:ext>
            </a:extLst>
          </p:cNvPr>
          <p:cNvSpPr/>
          <p:nvPr/>
        </p:nvSpPr>
        <p:spPr>
          <a:xfrm rot="10800000">
            <a:off x="184500" y="9328480"/>
            <a:ext cx="7242100" cy="1349620"/>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8">
              <a:alphaModFix/>
            </a:blip>
            <a:stretch>
              <a:fillRect/>
            </a:stretch>
          </a:blipFill>
          <a:ln>
            <a:noFill/>
          </a:ln>
        </p:spPr>
        <p:txBody>
          <a:bodyPr/>
          <a:lstStyle/>
          <a:p>
            <a:r>
              <a:rPr lang="es-MX" sz="1800" dirty="0">
                <a:effectLst/>
                <a:latin typeface="Times New Roman" panose="02020603050405020304" pitchFamily="18" charset="0"/>
                <a:ea typeface="Aptos" panose="020B0004020202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584C522C-6726-F192-8D4A-736BB1E59896}"/>
              </a:ext>
            </a:extLst>
          </p:cNvPr>
          <p:cNvSpPr txBox="1"/>
          <p:nvPr/>
        </p:nvSpPr>
        <p:spPr>
          <a:xfrm>
            <a:off x="391212" y="9609025"/>
            <a:ext cx="6774076" cy="923330"/>
          </a:xfrm>
          <a:prstGeom prst="rect">
            <a:avLst/>
          </a:prstGeom>
          <a:noFill/>
        </p:spPr>
        <p:txBody>
          <a:bodyPr wrap="square">
            <a:spAutoFit/>
          </a:bodyPr>
          <a:lstStyle/>
          <a:p>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Eso me hace sentir la urgencia de orar más por las personas que aún no conocen a Cristo. No solo por el hecho de compartirles el mensaje, sino también para que Dios prepare sus corazones y abra sus ojos.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86522471"/>
      </p:ext>
    </p:extLst>
  </p:cSld>
  <p:clrMapOvr>
    <a:masterClrMapping/>
  </p:clrMapOvr>
  <mc:AlternateContent xmlns:mc="http://schemas.openxmlformats.org/markup-compatibility/2006" xmlns:p14="http://schemas.microsoft.com/office/powerpoint/2010/main">
    <mc:Choice Requires="p14">
      <p:transition spd="slow" p14:dur="2000" advTm="53702"/>
    </mc:Choice>
    <mc:Fallback xmlns="">
      <p:transition spd="slow" advTm="5370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Shape 83">
          <a:extLst>
            <a:ext uri="{FF2B5EF4-FFF2-40B4-BE49-F238E27FC236}">
              <a16:creationId xmlns:a16="http://schemas.microsoft.com/office/drawing/2014/main" id="{EBECDE32-E498-A961-E2AE-BDD51E740556}"/>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692679AA-E182-ADFE-B96A-A88CAE031447}"/>
              </a:ext>
            </a:extLst>
          </p:cNvPr>
          <p:cNvPicPr>
            <a:picLocks noChangeAspect="1"/>
          </p:cNvPicPr>
          <p:nvPr/>
        </p:nvPicPr>
        <p:blipFill>
          <a:blip r:embed="rId3"/>
          <a:srcRect t="15899" r="31215" b="15899"/>
          <a:stretch/>
        </p:blipFill>
        <p:spPr>
          <a:xfrm>
            <a:off x="-1" y="6818488"/>
            <a:ext cx="7556501" cy="4016363"/>
          </a:xfrm>
          <a:prstGeom prst="rect">
            <a:avLst/>
          </a:prstGeom>
        </p:spPr>
      </p:pic>
      <p:pic>
        <p:nvPicPr>
          <p:cNvPr id="12" name="Picture 11">
            <a:extLst>
              <a:ext uri="{FF2B5EF4-FFF2-40B4-BE49-F238E27FC236}">
                <a16:creationId xmlns:a16="http://schemas.microsoft.com/office/drawing/2014/main" id="{14DD769C-5D41-4172-CDDC-0DC99242AC36}"/>
              </a:ext>
            </a:extLst>
          </p:cNvPr>
          <p:cNvPicPr>
            <a:picLocks noChangeAspect="1"/>
          </p:cNvPicPr>
          <p:nvPr/>
        </p:nvPicPr>
        <p:blipFill>
          <a:blip r:embed="rId4"/>
          <a:srcRect l="15238" t="10436" r="15238"/>
          <a:stretch/>
        </p:blipFill>
        <p:spPr>
          <a:xfrm>
            <a:off x="-5184" y="-1406844"/>
            <a:ext cx="7561684" cy="5067433"/>
          </a:xfrm>
          <a:prstGeom prst="rect">
            <a:avLst/>
          </a:prstGeom>
        </p:spPr>
      </p:pic>
      <p:sp>
        <p:nvSpPr>
          <p:cNvPr id="7" name="Rectangle 2">
            <a:extLst>
              <a:ext uri="{FF2B5EF4-FFF2-40B4-BE49-F238E27FC236}">
                <a16:creationId xmlns:a16="http://schemas.microsoft.com/office/drawing/2014/main" id="{BB737678-3E15-4AF2-E135-4A140DA04BC9}"/>
              </a:ext>
            </a:extLst>
          </p:cNvPr>
          <p:cNvSpPr>
            <a:spLocks noChangeArrowheads="1"/>
          </p:cNvSpPr>
          <p:nvPr/>
        </p:nvSpPr>
        <p:spPr bwMode="auto">
          <a:xfrm>
            <a:off x="0" y="0"/>
            <a:ext cx="7556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Google Shape;101;p13">
            <a:extLst>
              <a:ext uri="{FF2B5EF4-FFF2-40B4-BE49-F238E27FC236}">
                <a16:creationId xmlns:a16="http://schemas.microsoft.com/office/drawing/2014/main" id="{85191006-E797-9C2B-BCEA-6DCA7B9FA691}"/>
              </a:ext>
            </a:extLst>
          </p:cNvPr>
          <p:cNvSpPr/>
          <p:nvPr/>
        </p:nvSpPr>
        <p:spPr>
          <a:xfrm rot="10800000">
            <a:off x="1571625" y="9017799"/>
            <a:ext cx="5556288" cy="1759688"/>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5">
              <a:alphaModFix/>
            </a:blip>
            <a:stretch>
              <a:fillRect/>
            </a:stretch>
          </a:blipFill>
          <a:ln>
            <a:noFill/>
          </a:ln>
        </p:spPr>
        <p:txBody>
          <a:bodyPr/>
          <a:lstStyle/>
          <a:p>
            <a:r>
              <a:rPr lang="es-MX" sz="1800" dirty="0">
                <a:effectLst/>
                <a:latin typeface="Times New Roman" panose="02020603050405020304" pitchFamily="18" charset="0"/>
                <a:ea typeface="Aptos" panose="020B0004020202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07FC8C25-9B16-8382-6A29-090ED8F85DD4}"/>
              </a:ext>
            </a:extLst>
          </p:cNvPr>
          <p:cNvSpPr txBox="1"/>
          <p:nvPr/>
        </p:nvSpPr>
        <p:spPr>
          <a:xfrm>
            <a:off x="1781175" y="9383442"/>
            <a:ext cx="5346738" cy="1200329"/>
          </a:xfrm>
          <a:prstGeom prst="rect">
            <a:avLst/>
          </a:prstGeom>
          <a:noFill/>
        </p:spPr>
        <p:txBody>
          <a:bodyPr wrap="square">
            <a:spAutoFit/>
          </a:bodyPr>
          <a:lstStyle/>
          <a:p>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Y cuando oramos, estamos literalmente participando en el plan de Dios para salvar a las personas. Me hace pensar que nuestras oraciones no son pequeñas, tienen un impacto real en el mundo espiritual.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Google Shape;101;p13">
            <a:extLst>
              <a:ext uri="{FF2B5EF4-FFF2-40B4-BE49-F238E27FC236}">
                <a16:creationId xmlns:a16="http://schemas.microsoft.com/office/drawing/2014/main" id="{A4531B59-2B51-BB3F-4377-60035ED51DFC}"/>
              </a:ext>
            </a:extLst>
          </p:cNvPr>
          <p:cNvSpPr/>
          <p:nvPr/>
        </p:nvSpPr>
        <p:spPr>
          <a:xfrm rot="10800000">
            <a:off x="22177" y="797692"/>
            <a:ext cx="4016060" cy="2360208"/>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5">
              <a:alphaModFix/>
            </a:blip>
            <a:stretch>
              <a:fillRect/>
            </a:stretch>
          </a:blipFill>
          <a:ln>
            <a:noFill/>
          </a:ln>
        </p:spPr>
        <p:txBody>
          <a:bodyPr/>
          <a:lstStyle/>
          <a:p>
            <a:r>
              <a:rPr lang="es-MX" sz="1800" dirty="0">
                <a:effectLst/>
                <a:latin typeface="Times New Roman" panose="02020603050405020304" pitchFamily="18" charset="0"/>
                <a:ea typeface="Aptos" panose="020B0004020202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F87EAC4-5DC3-AECA-0618-1ED8D5682BD6}"/>
              </a:ext>
            </a:extLst>
          </p:cNvPr>
          <p:cNvSpPr txBox="1"/>
          <p:nvPr/>
        </p:nvSpPr>
        <p:spPr>
          <a:xfrm>
            <a:off x="285124" y="1278938"/>
            <a:ext cx="3789465" cy="1667188"/>
          </a:xfrm>
          <a:prstGeom prst="rect">
            <a:avLst/>
          </a:prstGeom>
          <a:noFill/>
        </p:spPr>
        <p:txBody>
          <a:bodyPr wrap="square">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Claro. El Espíritu Santo es el único que puede hacer esa obra en sus corazones. Nuestra parte es orar para que ese poder se manifieste y ellos puedan ver la verdad del evangelio.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3" name="Picture 12" descr="Lava flowing lava into a volcano&#10;&#10;Description automatically generated">
            <a:extLst>
              <a:ext uri="{FF2B5EF4-FFF2-40B4-BE49-F238E27FC236}">
                <a16:creationId xmlns:a16="http://schemas.microsoft.com/office/drawing/2014/main" id="{D4F7094C-EF53-8656-64E7-23E7CF780D07}"/>
              </a:ext>
            </a:extLst>
          </p:cNvPr>
          <p:cNvPicPr>
            <a:picLocks noChangeAspect="1"/>
          </p:cNvPicPr>
          <p:nvPr/>
        </p:nvPicPr>
        <p:blipFill>
          <a:blip r:embed="rId6"/>
          <a:stretch>
            <a:fillRect/>
          </a:stretch>
        </p:blipFill>
        <p:spPr>
          <a:xfrm>
            <a:off x="0" y="3660589"/>
            <a:ext cx="7556500" cy="3157900"/>
          </a:xfrm>
          <a:prstGeom prst="rect">
            <a:avLst/>
          </a:prstGeom>
        </p:spPr>
      </p:pic>
    </p:spTree>
    <p:extLst>
      <p:ext uri="{BB962C8B-B14F-4D97-AF65-F5344CB8AC3E}">
        <p14:creationId xmlns:p14="http://schemas.microsoft.com/office/powerpoint/2010/main" val="840720391"/>
      </p:ext>
    </p:extLst>
  </p:cSld>
  <p:clrMapOvr>
    <a:masterClrMapping/>
  </p:clrMapOvr>
  <mc:AlternateContent xmlns:mc="http://schemas.openxmlformats.org/markup-compatibility/2006" xmlns:p14="http://schemas.microsoft.com/office/powerpoint/2010/main">
    <mc:Choice Requires="p14">
      <p:transition spd="slow" p14:dur="2000" advTm="53702"/>
    </mc:Choice>
    <mc:Fallback xmlns="">
      <p:transition spd="slow" advTm="5370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83"/>
        <p:cNvGrpSpPr/>
        <p:nvPr/>
      </p:nvGrpSpPr>
      <p:grpSpPr>
        <a:xfrm>
          <a:off x="0" y="0"/>
          <a:ext cx="0" cy="0"/>
          <a:chOff x="0" y="0"/>
          <a:chExt cx="0" cy="0"/>
        </a:xfrm>
      </p:grpSpPr>
      <p:pic>
        <p:nvPicPr>
          <p:cNvPr id="2" name="Picture 1" descr="A person in a red vest&#10;&#10;Description automatically generated">
            <a:extLst>
              <a:ext uri="{FF2B5EF4-FFF2-40B4-BE49-F238E27FC236}">
                <a16:creationId xmlns:a16="http://schemas.microsoft.com/office/drawing/2014/main" id="{E4104FD8-7BD0-B3E8-859B-61389ED21F85}"/>
              </a:ext>
            </a:extLst>
          </p:cNvPr>
          <p:cNvPicPr>
            <a:picLocks noChangeAspect="1"/>
          </p:cNvPicPr>
          <p:nvPr/>
        </p:nvPicPr>
        <p:blipFill>
          <a:blip r:embed="rId3"/>
          <a:srcRect t="20092"/>
          <a:stretch/>
        </p:blipFill>
        <p:spPr>
          <a:xfrm>
            <a:off x="0" y="7250930"/>
            <a:ext cx="7556500" cy="3385736"/>
          </a:xfrm>
          <a:prstGeom prst="rect">
            <a:avLst/>
          </a:prstGeom>
        </p:spPr>
      </p:pic>
      <p:pic>
        <p:nvPicPr>
          <p:cNvPr id="5" name="Picture 4" descr="A person sitting at a table with a cup of coffee&#10;&#10;Description automatically generated">
            <a:extLst>
              <a:ext uri="{FF2B5EF4-FFF2-40B4-BE49-F238E27FC236}">
                <a16:creationId xmlns:a16="http://schemas.microsoft.com/office/drawing/2014/main" id="{FEDF96C7-B7E0-51C8-8ADB-991993EA029E}"/>
              </a:ext>
            </a:extLst>
          </p:cNvPr>
          <p:cNvPicPr>
            <a:picLocks noChangeAspect="1"/>
          </p:cNvPicPr>
          <p:nvPr/>
        </p:nvPicPr>
        <p:blipFill>
          <a:blip r:embed="rId4"/>
          <a:srcRect t="4560"/>
          <a:stretch/>
        </p:blipFill>
        <p:spPr>
          <a:xfrm>
            <a:off x="-32431" y="31286"/>
            <a:ext cx="7556500" cy="4056721"/>
          </a:xfrm>
          <a:prstGeom prst="rect">
            <a:avLst/>
          </a:prstGeom>
        </p:spPr>
      </p:pic>
      <p:sp>
        <p:nvSpPr>
          <p:cNvPr id="3" name="Google Shape;101;p13">
            <a:extLst>
              <a:ext uri="{FF2B5EF4-FFF2-40B4-BE49-F238E27FC236}">
                <a16:creationId xmlns:a16="http://schemas.microsoft.com/office/drawing/2014/main" id="{7038A62F-942C-2813-352F-4C5795A398DF}"/>
              </a:ext>
            </a:extLst>
          </p:cNvPr>
          <p:cNvSpPr/>
          <p:nvPr/>
        </p:nvSpPr>
        <p:spPr>
          <a:xfrm rot="16200000">
            <a:off x="147739" y="56905"/>
            <a:ext cx="2654007" cy="2949484"/>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5">
              <a:alphaModFix/>
            </a:blip>
            <a:stretch>
              <a:fillRect/>
            </a:stretch>
          </a:blipFill>
          <a:ln>
            <a:noFill/>
          </a:ln>
        </p:spPr>
        <p:txBody>
          <a:bodyPr/>
          <a:lstStyle/>
          <a:p>
            <a:endParaRPr lang="en-US"/>
          </a:p>
        </p:txBody>
      </p:sp>
      <p:sp>
        <p:nvSpPr>
          <p:cNvPr id="7" name="Google Shape;95;p13">
            <a:extLst>
              <a:ext uri="{FF2B5EF4-FFF2-40B4-BE49-F238E27FC236}">
                <a16:creationId xmlns:a16="http://schemas.microsoft.com/office/drawing/2014/main" id="{83809940-66ED-286D-D2D0-8C1CF8C4CA64}"/>
              </a:ext>
            </a:extLst>
          </p:cNvPr>
          <p:cNvSpPr txBox="1"/>
          <p:nvPr/>
        </p:nvSpPr>
        <p:spPr>
          <a:xfrm>
            <a:off x="133351" y="310261"/>
            <a:ext cx="2123454" cy="2548390"/>
          </a:xfrm>
          <a:prstGeom prst="rect">
            <a:avLst/>
          </a:prstGeom>
          <a:noFill/>
          <a:ln>
            <a:noFill/>
          </a:ln>
        </p:spPr>
        <p:txBody>
          <a:bodyPr spcFirstLastPara="1" wrap="square" lIns="0" tIns="0" rIns="0" bIns="0" anchor="t" anchorCtr="0">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Sí, debemos recordar que Dios quiere que todos los hombres sean salvos. Y nuestra parte es orar para que el Espíritu Santo rompa las cadenas que los tienen atados.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white speech bubble with a black background&#10;&#10;Description automatically generated">
            <a:extLst>
              <a:ext uri="{FF2B5EF4-FFF2-40B4-BE49-F238E27FC236}">
                <a16:creationId xmlns:a16="http://schemas.microsoft.com/office/drawing/2014/main" id="{AFC7AAD0-460A-A366-64F4-522543D1045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bwMode="auto">
          <a:xfrm rot="16200000">
            <a:off x="1132718" y="6715487"/>
            <a:ext cx="2705719" cy="4876693"/>
          </a:xfrm>
          <a:prstGeom prst="rect">
            <a:avLst/>
          </a:prstGeom>
          <a:ln>
            <a:noFill/>
          </a:ln>
          <a:extLst>
            <a:ext uri="{53640926-AAD7-44D8-BBD7-CCE9431645EC}">
              <a14:shadowObscured xmlns:a14="http://schemas.microsoft.com/office/drawing/2010/main"/>
            </a:ext>
          </a:extLst>
        </p:spPr>
      </p:pic>
      <p:sp>
        <p:nvSpPr>
          <p:cNvPr id="8" name="Google Shape;130;p14">
            <a:extLst>
              <a:ext uri="{FF2B5EF4-FFF2-40B4-BE49-F238E27FC236}">
                <a16:creationId xmlns:a16="http://schemas.microsoft.com/office/drawing/2014/main" id="{860DB33D-CE45-BE0E-9B41-6CC16A420067}"/>
              </a:ext>
            </a:extLst>
          </p:cNvPr>
          <p:cNvSpPr txBox="1"/>
          <p:nvPr/>
        </p:nvSpPr>
        <p:spPr>
          <a:xfrm>
            <a:off x="350035" y="8104374"/>
            <a:ext cx="2919256" cy="2309479"/>
          </a:xfrm>
          <a:prstGeom prst="rect">
            <a:avLst/>
          </a:prstGeom>
          <a:noFill/>
          <a:ln>
            <a:noFill/>
          </a:ln>
        </p:spPr>
        <p:txBody>
          <a:bodyPr spcFirstLastPara="1" wrap="square" lIns="50800" tIns="50800" rIns="50800" bIns="50800" anchor="ctr" anchorCtr="0">
            <a:noAutofit/>
          </a:bodyPr>
          <a:lstStyle/>
          <a:p>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¡Amén! Que Dios nos ayude a ser fieles en nuestras oraciones por los perdidos. Porque al final, como dice en 1 Timoteo 2:4, Dios desea que todos lleguen al conocimiento de la verdad. ¡Tenemos que seguir orando con fe!</a:t>
            </a:r>
            <a:r>
              <a:rPr lang="es-MX" sz="2400" dirty="0">
                <a:effectLst/>
                <a:latin typeface="Times New Roman" panose="02020603050405020304" pitchFamily="18" charset="0"/>
                <a:ea typeface="Aptos" panose="020B0004020202020204" pitchFamily="34" charset="0"/>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D777C800-A3CB-DFB7-7953-1A165A4AE22A}"/>
              </a:ext>
            </a:extLst>
          </p:cNvPr>
          <p:cNvPicPr>
            <a:picLocks noChangeAspect="1"/>
          </p:cNvPicPr>
          <p:nvPr/>
        </p:nvPicPr>
        <p:blipFill>
          <a:blip r:embed="rId8"/>
          <a:stretch>
            <a:fillRect/>
          </a:stretch>
        </p:blipFill>
        <p:spPr>
          <a:xfrm>
            <a:off x="0" y="4088007"/>
            <a:ext cx="7556500" cy="3162923"/>
          </a:xfrm>
          <a:prstGeom prst="rect">
            <a:avLst/>
          </a:prstGeom>
        </p:spPr>
      </p:pic>
    </p:spTree>
    <p:extLst>
      <p:ext uri="{BB962C8B-B14F-4D97-AF65-F5344CB8AC3E}">
        <p14:creationId xmlns:p14="http://schemas.microsoft.com/office/powerpoint/2010/main" val="1987583597"/>
      </p:ext>
    </p:extLst>
  </p:cSld>
  <p:clrMapOvr>
    <a:masterClrMapping/>
  </p:clrMapOvr>
  <mc:AlternateContent xmlns:mc="http://schemas.openxmlformats.org/markup-compatibility/2006" xmlns:p14="http://schemas.microsoft.com/office/powerpoint/2010/main">
    <mc:Choice Requires="p14">
      <p:transition spd="slow" p14:dur="2000" advTm="15234"/>
    </mc:Choice>
    <mc:Fallback xmlns="">
      <p:transition spd="slow" advTm="1523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83">
          <a:extLst>
            <a:ext uri="{FF2B5EF4-FFF2-40B4-BE49-F238E27FC236}">
              <a16:creationId xmlns:a16="http://schemas.microsoft.com/office/drawing/2014/main" id="{B0B2A964-3059-D6DC-7DC7-CF07B8A57D46}"/>
            </a:ext>
          </a:extLst>
        </p:cNvPr>
        <p:cNvGrpSpPr/>
        <p:nvPr/>
      </p:nvGrpSpPr>
      <p:grpSpPr>
        <a:xfrm>
          <a:off x="0" y="0"/>
          <a:ext cx="0" cy="0"/>
          <a:chOff x="0" y="0"/>
          <a:chExt cx="0" cy="0"/>
        </a:xfrm>
      </p:grpSpPr>
      <p:pic>
        <p:nvPicPr>
          <p:cNvPr id="4" name="Picture 3" descr="A person in a yellow shirt&#10;&#10;Description automatically generated">
            <a:extLst>
              <a:ext uri="{FF2B5EF4-FFF2-40B4-BE49-F238E27FC236}">
                <a16:creationId xmlns:a16="http://schemas.microsoft.com/office/drawing/2014/main" id="{0444E4CD-B727-F5DD-F0BE-9E7DD00D314E}"/>
              </a:ext>
            </a:extLst>
          </p:cNvPr>
          <p:cNvPicPr>
            <a:picLocks noChangeAspect="1"/>
          </p:cNvPicPr>
          <p:nvPr/>
        </p:nvPicPr>
        <p:blipFill>
          <a:blip r:embed="rId3"/>
          <a:stretch>
            <a:fillRect/>
          </a:stretch>
        </p:blipFill>
        <p:spPr>
          <a:xfrm>
            <a:off x="23614" y="94860"/>
            <a:ext cx="7556500" cy="2852518"/>
          </a:xfrm>
          <a:prstGeom prst="rect">
            <a:avLst/>
          </a:prstGeom>
        </p:spPr>
      </p:pic>
      <p:pic>
        <p:nvPicPr>
          <p:cNvPr id="5" name="Picture 4" descr="A person sitting at a table with a cup of coffee&#10;&#10;Description automatically generated">
            <a:extLst>
              <a:ext uri="{FF2B5EF4-FFF2-40B4-BE49-F238E27FC236}">
                <a16:creationId xmlns:a16="http://schemas.microsoft.com/office/drawing/2014/main" id="{65805E38-DB43-8919-9DCC-54512ED09367}"/>
              </a:ext>
            </a:extLst>
          </p:cNvPr>
          <p:cNvPicPr>
            <a:picLocks noChangeAspect="1"/>
          </p:cNvPicPr>
          <p:nvPr/>
        </p:nvPicPr>
        <p:blipFill>
          <a:blip r:embed="rId4"/>
          <a:srcRect t="4560"/>
          <a:stretch/>
        </p:blipFill>
        <p:spPr>
          <a:xfrm>
            <a:off x="0" y="2947377"/>
            <a:ext cx="7532885" cy="4056721"/>
          </a:xfrm>
          <a:prstGeom prst="rect">
            <a:avLst/>
          </a:prstGeom>
        </p:spPr>
      </p:pic>
      <p:pic>
        <p:nvPicPr>
          <p:cNvPr id="23" name="Picture 22">
            <a:extLst>
              <a:ext uri="{FF2B5EF4-FFF2-40B4-BE49-F238E27FC236}">
                <a16:creationId xmlns:a16="http://schemas.microsoft.com/office/drawing/2014/main" id="{1DF19493-8EE1-E782-80E7-E1EAFD5F2890}"/>
              </a:ext>
            </a:extLst>
          </p:cNvPr>
          <p:cNvPicPr>
            <a:picLocks noChangeAspect="1"/>
          </p:cNvPicPr>
          <p:nvPr/>
        </p:nvPicPr>
        <p:blipFill>
          <a:blip r:embed="rId5"/>
          <a:srcRect t="12429"/>
          <a:stretch/>
        </p:blipFill>
        <p:spPr>
          <a:xfrm>
            <a:off x="-32432" y="7004098"/>
            <a:ext cx="7612545" cy="3722245"/>
          </a:xfrm>
          <a:prstGeom prst="rect">
            <a:avLst/>
          </a:prstGeom>
        </p:spPr>
      </p:pic>
      <p:sp>
        <p:nvSpPr>
          <p:cNvPr id="3" name="Google Shape;101;p13">
            <a:extLst>
              <a:ext uri="{FF2B5EF4-FFF2-40B4-BE49-F238E27FC236}">
                <a16:creationId xmlns:a16="http://schemas.microsoft.com/office/drawing/2014/main" id="{1CC7E461-B11D-5D71-F921-EBEF9E6301BC}"/>
              </a:ext>
            </a:extLst>
          </p:cNvPr>
          <p:cNvSpPr/>
          <p:nvPr/>
        </p:nvSpPr>
        <p:spPr>
          <a:xfrm rot="16200000">
            <a:off x="-380721" y="2374292"/>
            <a:ext cx="3805383" cy="2949484"/>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endParaRPr lang="en-US"/>
          </a:p>
        </p:txBody>
      </p:sp>
      <p:sp>
        <p:nvSpPr>
          <p:cNvPr id="7" name="Google Shape;95;p13">
            <a:extLst>
              <a:ext uri="{FF2B5EF4-FFF2-40B4-BE49-F238E27FC236}">
                <a16:creationId xmlns:a16="http://schemas.microsoft.com/office/drawing/2014/main" id="{5E2E45EC-3398-87E8-8C2E-6CD238518329}"/>
              </a:ext>
            </a:extLst>
          </p:cNvPr>
          <p:cNvSpPr txBox="1"/>
          <p:nvPr/>
        </p:nvSpPr>
        <p:spPr>
          <a:xfrm>
            <a:off x="298671" y="2129891"/>
            <a:ext cx="1869311" cy="3504036"/>
          </a:xfrm>
          <a:prstGeom prst="rect">
            <a:avLst/>
          </a:prstGeom>
          <a:noFill/>
          <a:ln>
            <a:noFill/>
          </a:ln>
        </p:spPr>
        <p:txBody>
          <a:bodyPr spcFirstLastPara="1" wrap="square" lIns="0" tIns="0" rIns="0" bIns="0" anchor="t" anchorCtr="0">
            <a:spAutoFit/>
          </a:bodyPr>
          <a:lstStyle/>
          <a:p>
            <a:pPr>
              <a:lnSpc>
                <a:spcPct val="115000"/>
              </a:lnSpc>
            </a:pPr>
            <a:r>
              <a:rPr lang="es-MX" sz="1800" dirty="0">
                <a:latin typeface="Times New Roman" panose="02020603050405020304" pitchFamily="18" charset="0"/>
                <a:ea typeface="Aptos" panose="020B0004020202020204" pitchFamily="34" charset="0"/>
              </a:rPr>
              <a:t>2 Corintios 4:4: en los cuales el dios de este siglo cegó el entendimiento de los incrédulos para que no les resplandezca la luz del evangelio de la gloria de Cristo el cual es la imagen de Dios  </a:t>
            </a:r>
            <a:endParaRPr lang="es-MX"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0" name="Picture 19" descr="A white speech bubble with a black background&#10;&#10;Description automatically generated">
            <a:extLst>
              <a:ext uri="{FF2B5EF4-FFF2-40B4-BE49-F238E27FC236}">
                <a16:creationId xmlns:a16="http://schemas.microsoft.com/office/drawing/2014/main" id="{243B4173-8AE6-571D-8A49-1505F703867E}"/>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bwMode="auto">
          <a:xfrm rot="5400000">
            <a:off x="4459010" y="-491481"/>
            <a:ext cx="2295939" cy="3657458"/>
          </a:xfrm>
          <a:prstGeom prst="rect">
            <a:avLst/>
          </a:prstGeom>
          <a:ln>
            <a:noFill/>
          </a:ln>
          <a:extLst>
            <a:ext uri="{53640926-AAD7-44D8-BBD7-CCE9431645EC}">
              <a14:shadowObscured xmlns:a14="http://schemas.microsoft.com/office/drawing/2010/main"/>
            </a:ext>
          </a:extLst>
        </p:spPr>
      </p:pic>
      <p:sp>
        <p:nvSpPr>
          <p:cNvPr id="21" name="Google Shape;130;p14">
            <a:extLst>
              <a:ext uri="{FF2B5EF4-FFF2-40B4-BE49-F238E27FC236}">
                <a16:creationId xmlns:a16="http://schemas.microsoft.com/office/drawing/2014/main" id="{DBC443B9-4193-9B43-C390-C0CFF1E2BE81}"/>
              </a:ext>
            </a:extLst>
          </p:cNvPr>
          <p:cNvSpPr txBox="1"/>
          <p:nvPr/>
        </p:nvSpPr>
        <p:spPr>
          <a:xfrm>
            <a:off x="5142997" y="209707"/>
            <a:ext cx="2114832" cy="1979167"/>
          </a:xfrm>
          <a:prstGeom prst="rect">
            <a:avLst/>
          </a:prstGeom>
          <a:noFill/>
          <a:ln>
            <a:noFill/>
          </a:ln>
        </p:spPr>
        <p:txBody>
          <a:bodyPr spcFirstLastPara="1" wrap="square" lIns="50800" tIns="50800" rIns="50800" bIns="50800" anchor="ctr" anchorCtr="0">
            <a:noAutofit/>
          </a:bodyPr>
          <a:lstStyle/>
          <a:p>
            <a:r>
              <a:rPr lang="es-MX" sz="1800" kern="100" dirty="0">
                <a:latin typeface="Times New Roman" panose="02020603050405020304" pitchFamily="18" charset="0"/>
                <a:ea typeface="Aptos" panose="020B0004020202020204" pitchFamily="34" charset="0"/>
                <a:cs typeface="Times New Roman" panose="02020603050405020304" pitchFamily="18" charset="0"/>
              </a:rPr>
              <a:t> Hechos 1:14: Todos estos perseveraban unánimes en oración y ruego. Mateo 17:21: Pero este genero  no sale sino con oración y ayuno.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white speech bubble with a black background&#10;&#10;Description automatically generated">
            <a:extLst>
              <a:ext uri="{FF2B5EF4-FFF2-40B4-BE49-F238E27FC236}">
                <a16:creationId xmlns:a16="http://schemas.microsoft.com/office/drawing/2014/main" id="{464D9266-5E36-2475-84FE-B3B171CE4255}"/>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bwMode="auto">
          <a:xfrm rot="16200000">
            <a:off x="1596510" y="5278171"/>
            <a:ext cx="1550605" cy="5020071"/>
          </a:xfrm>
          <a:prstGeom prst="rect">
            <a:avLst/>
          </a:prstGeom>
          <a:ln>
            <a:noFill/>
          </a:ln>
          <a:extLst>
            <a:ext uri="{53640926-AAD7-44D8-BBD7-CCE9431645EC}">
              <a14:shadowObscured xmlns:a14="http://schemas.microsoft.com/office/drawing/2010/main"/>
            </a:ext>
          </a:extLst>
        </p:spPr>
      </p:pic>
      <p:sp>
        <p:nvSpPr>
          <p:cNvPr id="8" name="Google Shape;130;p14">
            <a:extLst>
              <a:ext uri="{FF2B5EF4-FFF2-40B4-BE49-F238E27FC236}">
                <a16:creationId xmlns:a16="http://schemas.microsoft.com/office/drawing/2014/main" id="{7F5308C8-8C90-4AA9-490C-80EBA5BC41D5}"/>
              </a:ext>
            </a:extLst>
          </p:cNvPr>
          <p:cNvSpPr txBox="1"/>
          <p:nvPr/>
        </p:nvSpPr>
        <p:spPr>
          <a:xfrm>
            <a:off x="235201" y="7018730"/>
            <a:ext cx="2919256" cy="1436788"/>
          </a:xfrm>
          <a:prstGeom prst="rect">
            <a:avLst/>
          </a:prstGeom>
          <a:noFill/>
          <a:ln>
            <a:noFill/>
          </a:ln>
        </p:spPr>
        <p:txBody>
          <a:bodyPr spcFirstLastPara="1" wrap="square" lIns="50800" tIns="50800" rIns="50800" bIns="50800" anchor="ctr" anchorCtr="0">
            <a:noAutofit/>
          </a:bodyPr>
          <a:lstStyle/>
          <a:p>
            <a:pPr rtl="0">
              <a:spcBef>
                <a:spcPts val="0"/>
              </a:spcBef>
              <a:spcAft>
                <a:spcPts val="0"/>
              </a:spcAft>
            </a:pPr>
            <a:r>
              <a:rPr lang="es-MX" sz="1800" dirty="0">
                <a:latin typeface="Times New Roman" panose="02020603050405020304" pitchFamily="18" charset="0"/>
                <a:ea typeface="Aptos" panose="020B0004020202020204" pitchFamily="34" charset="0"/>
              </a:rPr>
              <a:t>1 Timoteo 2:4: El cual quiere que todos los hombres sean salvos y vengan al conocimiento de la verdad.</a:t>
            </a:r>
            <a:r>
              <a:rPr lang="es-MX" sz="1800" dirty="0">
                <a:effectLst/>
                <a:latin typeface="Times New Roman" panose="02020603050405020304" pitchFamily="18" charset="0"/>
                <a:ea typeface="Aptos" panose="020B0004020202020204" pitchFamily="34"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Google Shape;129;p14">
            <a:extLst>
              <a:ext uri="{FF2B5EF4-FFF2-40B4-BE49-F238E27FC236}">
                <a16:creationId xmlns:a16="http://schemas.microsoft.com/office/drawing/2014/main" id="{04A8C4CA-47D2-D9BB-F3A6-E32CAFE67699}"/>
              </a:ext>
            </a:extLst>
          </p:cNvPr>
          <p:cNvSpPr/>
          <p:nvPr/>
        </p:nvSpPr>
        <p:spPr>
          <a:xfrm>
            <a:off x="35158" y="9640512"/>
            <a:ext cx="7493320" cy="762884"/>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pPr algn="ctr"/>
            <a:r>
              <a:rPr lang="es-MX" sz="4800" dirty="0">
                <a:latin typeface="Times New Roman" panose="02020603050405020304" pitchFamily="18" charset="0"/>
                <a:cs typeface="Times New Roman" panose="02020603050405020304" pitchFamily="18" charset="0"/>
              </a:rPr>
              <a:t>Pasaje Bíblicos para reflexión</a:t>
            </a:r>
          </a:p>
        </p:txBody>
      </p:sp>
    </p:spTree>
    <p:extLst>
      <p:ext uri="{BB962C8B-B14F-4D97-AF65-F5344CB8AC3E}">
        <p14:creationId xmlns:p14="http://schemas.microsoft.com/office/powerpoint/2010/main" val="620716615"/>
      </p:ext>
    </p:extLst>
  </p:cSld>
  <p:clrMapOvr>
    <a:masterClrMapping/>
  </p:clrMapOvr>
  <mc:AlternateContent xmlns:mc="http://schemas.openxmlformats.org/markup-compatibility/2006" xmlns:p14="http://schemas.microsoft.com/office/powerpoint/2010/main">
    <mc:Choice Requires="p14">
      <p:transition spd="slow" p14:dur="2000" advTm="15234"/>
    </mc:Choice>
    <mc:Fallback xmlns="">
      <p:transition spd="slow" advTm="1523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83">
          <a:extLst>
            <a:ext uri="{FF2B5EF4-FFF2-40B4-BE49-F238E27FC236}">
              <a16:creationId xmlns:a16="http://schemas.microsoft.com/office/drawing/2014/main" id="{F30A5397-D11B-AE4C-CCB9-6FA384044D30}"/>
            </a:ext>
          </a:extLst>
        </p:cNvPr>
        <p:cNvGrpSpPr/>
        <p:nvPr/>
      </p:nvGrpSpPr>
      <p:grpSpPr>
        <a:xfrm>
          <a:off x="0" y="0"/>
          <a:ext cx="0" cy="0"/>
          <a:chOff x="0" y="0"/>
          <a:chExt cx="0" cy="0"/>
        </a:xfrm>
      </p:grpSpPr>
      <p:pic>
        <p:nvPicPr>
          <p:cNvPr id="4" name="Picture 3" descr="A person in a yellow shirt&#10;&#10;Description automatically generated">
            <a:extLst>
              <a:ext uri="{FF2B5EF4-FFF2-40B4-BE49-F238E27FC236}">
                <a16:creationId xmlns:a16="http://schemas.microsoft.com/office/drawing/2014/main" id="{E71BFA38-9E80-E201-19C2-27C890CD0C8A}"/>
              </a:ext>
            </a:extLst>
          </p:cNvPr>
          <p:cNvPicPr>
            <a:picLocks noChangeAspect="1"/>
          </p:cNvPicPr>
          <p:nvPr/>
        </p:nvPicPr>
        <p:blipFill>
          <a:blip r:embed="rId3"/>
          <a:stretch>
            <a:fillRect/>
          </a:stretch>
        </p:blipFill>
        <p:spPr>
          <a:xfrm>
            <a:off x="23614" y="94860"/>
            <a:ext cx="7556500" cy="2852518"/>
          </a:xfrm>
          <a:prstGeom prst="rect">
            <a:avLst/>
          </a:prstGeom>
        </p:spPr>
      </p:pic>
      <p:pic>
        <p:nvPicPr>
          <p:cNvPr id="5" name="Picture 4" descr="A person sitting at a table with a cup of coffee&#10;&#10;Description automatically generated">
            <a:extLst>
              <a:ext uri="{FF2B5EF4-FFF2-40B4-BE49-F238E27FC236}">
                <a16:creationId xmlns:a16="http://schemas.microsoft.com/office/drawing/2014/main" id="{CBEB6006-7686-CB91-CBC3-408A875B4882}"/>
              </a:ext>
            </a:extLst>
          </p:cNvPr>
          <p:cNvPicPr>
            <a:picLocks noChangeAspect="1"/>
          </p:cNvPicPr>
          <p:nvPr/>
        </p:nvPicPr>
        <p:blipFill>
          <a:blip r:embed="rId4"/>
          <a:srcRect t="4560"/>
          <a:stretch/>
        </p:blipFill>
        <p:spPr>
          <a:xfrm>
            <a:off x="0" y="2947377"/>
            <a:ext cx="7580116" cy="4056721"/>
          </a:xfrm>
          <a:prstGeom prst="rect">
            <a:avLst/>
          </a:prstGeom>
        </p:spPr>
      </p:pic>
      <p:pic>
        <p:nvPicPr>
          <p:cNvPr id="23" name="Picture 22">
            <a:extLst>
              <a:ext uri="{FF2B5EF4-FFF2-40B4-BE49-F238E27FC236}">
                <a16:creationId xmlns:a16="http://schemas.microsoft.com/office/drawing/2014/main" id="{B2263C69-F7CE-CEFD-6864-58EF47F742C1}"/>
              </a:ext>
            </a:extLst>
          </p:cNvPr>
          <p:cNvPicPr>
            <a:picLocks noChangeAspect="1"/>
          </p:cNvPicPr>
          <p:nvPr/>
        </p:nvPicPr>
        <p:blipFill>
          <a:blip r:embed="rId5"/>
          <a:srcRect t="12429"/>
          <a:stretch/>
        </p:blipFill>
        <p:spPr>
          <a:xfrm>
            <a:off x="0" y="7004098"/>
            <a:ext cx="7556500" cy="3722245"/>
          </a:xfrm>
          <a:prstGeom prst="rect">
            <a:avLst/>
          </a:prstGeom>
        </p:spPr>
      </p:pic>
      <p:sp>
        <p:nvSpPr>
          <p:cNvPr id="3" name="Google Shape;101;p13">
            <a:extLst>
              <a:ext uri="{FF2B5EF4-FFF2-40B4-BE49-F238E27FC236}">
                <a16:creationId xmlns:a16="http://schemas.microsoft.com/office/drawing/2014/main" id="{3EE5A02C-44A4-2F0E-5273-3751730EBB7B}"/>
              </a:ext>
            </a:extLst>
          </p:cNvPr>
          <p:cNvSpPr/>
          <p:nvPr/>
        </p:nvSpPr>
        <p:spPr>
          <a:xfrm rot="16200000">
            <a:off x="108718" y="1992283"/>
            <a:ext cx="3081691" cy="2694304"/>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endParaRPr lang="en-US"/>
          </a:p>
        </p:txBody>
      </p:sp>
      <p:sp>
        <p:nvSpPr>
          <p:cNvPr id="7" name="Google Shape;95;p13">
            <a:extLst>
              <a:ext uri="{FF2B5EF4-FFF2-40B4-BE49-F238E27FC236}">
                <a16:creationId xmlns:a16="http://schemas.microsoft.com/office/drawing/2014/main" id="{ADC46778-DDC4-EEB2-804B-34E574608913}"/>
              </a:ext>
            </a:extLst>
          </p:cNvPr>
          <p:cNvSpPr txBox="1"/>
          <p:nvPr/>
        </p:nvSpPr>
        <p:spPr>
          <a:xfrm>
            <a:off x="435118" y="2001402"/>
            <a:ext cx="1869311" cy="2548390"/>
          </a:xfrm>
          <a:prstGeom prst="rect">
            <a:avLst/>
          </a:prstGeom>
          <a:noFill/>
          <a:ln>
            <a:noFill/>
          </a:ln>
        </p:spPr>
        <p:txBody>
          <a:bodyPr spcFirstLastPara="1" wrap="square" lIns="0" tIns="0" rIns="0" bIns="0" anchor="t" anchorCtr="0">
            <a:spAutoFit/>
          </a:bodyPr>
          <a:lstStyle/>
          <a:p>
            <a:pPr>
              <a:lnSpc>
                <a:spcPct val="115000"/>
              </a:lnSpc>
            </a:pPr>
            <a:r>
              <a:rPr lang="es-MX" sz="1800" dirty="0">
                <a:latin typeface="Times New Roman" panose="02020603050405020304" pitchFamily="18" charset="0"/>
                <a:ea typeface="Aptos" panose="020B0004020202020204" pitchFamily="34" charset="0"/>
              </a:rPr>
              <a:t>Acuérdate Dios te ama y nosotros también, puedes visitarnos a Sanger </a:t>
            </a:r>
            <a:r>
              <a:rPr lang="es-MX" sz="1800" dirty="0" err="1">
                <a:latin typeface="Times New Roman" panose="02020603050405020304" pitchFamily="18" charset="0"/>
                <a:ea typeface="Aptos" panose="020B0004020202020204" pitchFamily="34" charset="0"/>
              </a:rPr>
              <a:t>Naz</a:t>
            </a:r>
            <a:r>
              <a:rPr lang="es-MX" sz="1800" dirty="0">
                <a:latin typeface="Times New Roman" panose="02020603050405020304" pitchFamily="18" charset="0"/>
                <a:ea typeface="Aptos" panose="020B0004020202020204" pitchFamily="34" charset="0"/>
              </a:rPr>
              <a:t>, Iglesia del Nazareno en el 815 Jensen, Sanger, California</a:t>
            </a:r>
            <a:r>
              <a:rPr lang="es-MX" sz="1800" dirty="0">
                <a:effectLst/>
                <a:latin typeface="Times New Roman" panose="02020603050405020304" pitchFamily="18" charset="0"/>
                <a:ea typeface="Aptos" panose="020B0004020202020204" pitchFamily="34" charset="0"/>
              </a:rPr>
              <a:t> </a:t>
            </a:r>
            <a:endParaRPr lang="es-MX"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0" name="Picture 19" descr="A white speech bubble with a black background&#10;&#10;Description automatically generated">
            <a:extLst>
              <a:ext uri="{FF2B5EF4-FFF2-40B4-BE49-F238E27FC236}">
                <a16:creationId xmlns:a16="http://schemas.microsoft.com/office/drawing/2014/main" id="{6AF7A3FB-EB49-5E4C-7E6B-BF91AC5E235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bwMode="auto">
          <a:xfrm rot="5400000">
            <a:off x="4449753" y="-614767"/>
            <a:ext cx="2161020" cy="3504026"/>
          </a:xfrm>
          <a:prstGeom prst="rect">
            <a:avLst/>
          </a:prstGeom>
          <a:ln>
            <a:noFill/>
          </a:ln>
          <a:extLst>
            <a:ext uri="{53640926-AAD7-44D8-BBD7-CCE9431645EC}">
              <a14:shadowObscured xmlns:a14="http://schemas.microsoft.com/office/drawing/2010/main"/>
            </a:ext>
          </a:extLst>
        </p:spPr>
      </p:pic>
      <p:sp>
        <p:nvSpPr>
          <p:cNvPr id="21" name="Google Shape;130;p14">
            <a:extLst>
              <a:ext uri="{FF2B5EF4-FFF2-40B4-BE49-F238E27FC236}">
                <a16:creationId xmlns:a16="http://schemas.microsoft.com/office/drawing/2014/main" id="{BD0E7BE4-772B-B31A-C25D-4530891951AD}"/>
              </a:ext>
            </a:extLst>
          </p:cNvPr>
          <p:cNvSpPr txBox="1"/>
          <p:nvPr/>
        </p:nvSpPr>
        <p:spPr>
          <a:xfrm>
            <a:off x="4923922" y="230633"/>
            <a:ext cx="2114832" cy="1567955"/>
          </a:xfrm>
          <a:prstGeom prst="rect">
            <a:avLst/>
          </a:prstGeom>
          <a:noFill/>
          <a:ln>
            <a:noFill/>
          </a:ln>
        </p:spPr>
        <p:txBody>
          <a:bodyPr spcFirstLastPara="1" wrap="square" lIns="50800" tIns="50800" rIns="50800" bIns="50800" anchor="ctr" anchorCtr="0">
            <a:noAutofit/>
          </a:bodyPr>
          <a:lstStyle/>
          <a:p>
            <a:pPr algn="ctr"/>
            <a:r>
              <a:rPr lang="es-MX" sz="1800" kern="100" dirty="0">
                <a:latin typeface="Times New Roman" panose="02020603050405020304" pitchFamily="18" charset="0"/>
                <a:ea typeface="Aptos" panose="020B0004020202020204" pitchFamily="34" charset="0"/>
                <a:cs typeface="Times New Roman" panose="02020603050405020304" pitchFamily="18" charset="0"/>
              </a:rPr>
              <a:t>Además, puedes buscarnos en el Facebook bajo Sanger </a:t>
            </a:r>
            <a:r>
              <a:rPr lang="es-MX" sz="1800" kern="100" dirty="0" err="1">
                <a:latin typeface="Times New Roman" panose="02020603050405020304" pitchFamily="18" charset="0"/>
                <a:ea typeface="Aptos" panose="020B0004020202020204" pitchFamily="34" charset="0"/>
                <a:cs typeface="Times New Roman" panose="02020603050405020304" pitchFamily="18" charset="0"/>
              </a:rPr>
              <a:t>Naz</a:t>
            </a:r>
            <a:r>
              <a:rPr lang="es-MX" sz="1800" kern="100" dirty="0">
                <a:latin typeface="Times New Roman" panose="02020603050405020304" pitchFamily="18" charset="0"/>
                <a:ea typeface="Aptos" panose="020B0004020202020204" pitchFamily="34" charset="0"/>
                <a:cs typeface="Times New Roman" panose="02020603050405020304" pitchFamily="18" charset="0"/>
              </a:rPr>
              <a:t> o puedes llamarnos </a:t>
            </a:r>
          </a:p>
          <a:p>
            <a:pPr algn="ct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(559) 349-2590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white speech bubble with a black background&#10;&#10;Description automatically generated">
            <a:extLst>
              <a:ext uri="{FF2B5EF4-FFF2-40B4-BE49-F238E27FC236}">
                <a16:creationId xmlns:a16="http://schemas.microsoft.com/office/drawing/2014/main" id="{6C617097-A5A4-9A7F-5CEB-532685117CD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bwMode="auto">
          <a:xfrm rot="16200000">
            <a:off x="1533963" y="6710968"/>
            <a:ext cx="1903229" cy="4876693"/>
          </a:xfrm>
          <a:prstGeom prst="rect">
            <a:avLst/>
          </a:prstGeom>
          <a:ln>
            <a:noFill/>
          </a:ln>
          <a:extLst>
            <a:ext uri="{53640926-AAD7-44D8-BBD7-CCE9431645EC}">
              <a14:shadowObscured xmlns:a14="http://schemas.microsoft.com/office/drawing/2010/main"/>
            </a:ext>
          </a:extLst>
        </p:spPr>
      </p:pic>
      <p:sp>
        <p:nvSpPr>
          <p:cNvPr id="8" name="Google Shape;130;p14">
            <a:extLst>
              <a:ext uri="{FF2B5EF4-FFF2-40B4-BE49-F238E27FC236}">
                <a16:creationId xmlns:a16="http://schemas.microsoft.com/office/drawing/2014/main" id="{132D32FD-4C16-8F06-5FE3-3E2B154C80EA}"/>
              </a:ext>
            </a:extLst>
          </p:cNvPr>
          <p:cNvSpPr txBox="1"/>
          <p:nvPr/>
        </p:nvSpPr>
        <p:spPr>
          <a:xfrm>
            <a:off x="302410" y="8525919"/>
            <a:ext cx="2919256" cy="1436788"/>
          </a:xfrm>
          <a:prstGeom prst="rect">
            <a:avLst/>
          </a:prstGeom>
          <a:noFill/>
          <a:ln>
            <a:noFill/>
          </a:ln>
        </p:spPr>
        <p:txBody>
          <a:bodyPr spcFirstLastPara="1" wrap="square" lIns="50800" tIns="50800" rIns="50800" bIns="50800" anchor="ctr" anchorCtr="0">
            <a:noAutofit/>
          </a:bodyPr>
          <a:lstStyle/>
          <a:p>
            <a:pPr algn="ctr" rtl="0">
              <a:spcBef>
                <a:spcPts val="0"/>
              </a:spcBef>
              <a:spcAft>
                <a:spcPts val="0"/>
              </a:spcAft>
            </a:pPr>
            <a:r>
              <a:rPr lang="es-MX" sz="2400" dirty="0">
                <a:effectLst/>
                <a:latin typeface="Times New Roman" panose="02020603050405020304" pitchFamily="18" charset="0"/>
                <a:ea typeface="Aptos" panose="020B0004020202020204" pitchFamily="34" charset="0"/>
              </a:rPr>
              <a:t>No se les olvide ver otros estudios en los Diálogos Bíblicos</a:t>
            </a:r>
          </a:p>
          <a:p>
            <a:pPr algn="ctr" rtl="0">
              <a:spcBef>
                <a:spcPts val="0"/>
              </a:spcBef>
              <a:spcAft>
                <a:spcPts val="0"/>
              </a:spcAft>
            </a:pPr>
            <a:r>
              <a:rPr lang="es-MX" sz="2400" dirty="0">
                <a:latin typeface="Times New Roman" panose="02020603050405020304" pitchFamily="18" charset="0"/>
                <a:ea typeface="Aptos" panose="020B0004020202020204" pitchFamily="34" charset="0"/>
              </a:rPr>
              <a:t>www.SangerNaz.com</a:t>
            </a:r>
            <a:r>
              <a:rPr lang="es-MX" sz="1600"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62046648"/>
      </p:ext>
    </p:extLst>
  </p:cSld>
  <p:clrMapOvr>
    <a:masterClrMapping/>
  </p:clrMapOvr>
  <mc:AlternateContent xmlns:mc="http://schemas.openxmlformats.org/markup-compatibility/2006">
    <mc:Choice xmlns:p14="http://schemas.microsoft.com/office/powerpoint/2010/main" Requires="p14">
      <p:transition spd="slow" p14:dur="2000" advTm="15234"/>
    </mc:Choice>
    <mc:Fallback>
      <p:transition spd="slow" advTm="15234"/>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2594</TotalTime>
  <Words>598</Words>
  <Application>Microsoft Office PowerPoint</Application>
  <PresentationFormat>Custom</PresentationFormat>
  <Paragraphs>27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Deida</dc:creator>
  <cp:lastModifiedBy>Daniel Deida</cp:lastModifiedBy>
  <cp:revision>101</cp:revision>
  <cp:lastPrinted>2024-10-10T01:36:49Z</cp:lastPrinted>
  <dcterms:modified xsi:type="dcterms:W3CDTF">2024-10-10T01:39:33Z</dcterms:modified>
</cp:coreProperties>
</file>