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68" r:id="rId2"/>
    <p:sldId id="266" r:id="rId3"/>
    <p:sldId id="256" r:id="rId4"/>
    <p:sldId id="275" r:id="rId5"/>
    <p:sldId id="267" r:id="rId6"/>
    <p:sldId id="276" r:id="rId7"/>
    <p:sldId id="270" r:id="rId8"/>
    <p:sldId id="277" r:id="rId9"/>
    <p:sldId id="271" r:id="rId10"/>
    <p:sldId id="272" r:id="rId11"/>
    <p:sldId id="273" r:id="rId12"/>
    <p:sldId id="278" r:id="rId13"/>
    <p:sldId id="274" r:id="rId14"/>
    <p:sldId id="263" r:id="rId15"/>
  </p:sldIdLst>
  <p:sldSz cx="7556500" cy="10693400"/>
  <p:notesSz cx="7010400" cy="9296400"/>
  <p:embeddedFontLst>
    <p:embeddedFont>
      <p:font typeface="Baskerville Old Face" panose="02020602080505020303" pitchFamily="18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4660"/>
  </p:normalViewPr>
  <p:slideViewPr>
    <p:cSldViewPr snapToGrid="0">
      <p:cViewPr>
        <p:scale>
          <a:sx n="100" d="100"/>
          <a:sy n="100" d="100"/>
        </p:scale>
        <p:origin x="960" y="-19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541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806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889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342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041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38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73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34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62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65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31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64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53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fr/vectors/bulle-de-dialogue-ballon-de-discours-145971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fr/vectors/bulle-de-dialogue-ballon-de-discours-145971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vectors/bulle-de-dialogue-ballon-de-discours-145971/" TargetMode="External"/><Relationship Id="rId3" Type="http://schemas.openxmlformats.org/officeDocument/2006/relationships/image" Target="../media/image20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fr/vectors/bulle-de-dialogue-ballon-de-discours-145971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women sitting at a table drinking coffee&#10;&#10;Description automatically generated">
            <a:extLst>
              <a:ext uri="{FF2B5EF4-FFF2-40B4-BE49-F238E27FC236}">
                <a16:creationId xmlns:a16="http://schemas.microsoft.com/office/drawing/2014/main" id="{727DA4C3-8042-C805-6827-E3CB3EA5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11" y="5741581"/>
            <a:ext cx="7507932" cy="4951820"/>
          </a:xfrm>
          <a:prstGeom prst="rect">
            <a:avLst/>
          </a:prstGeom>
        </p:spPr>
      </p:pic>
      <p:sp>
        <p:nvSpPr>
          <p:cNvPr id="87" name="Google Shape;87;p13"/>
          <p:cNvSpPr/>
          <p:nvPr/>
        </p:nvSpPr>
        <p:spPr>
          <a:xfrm>
            <a:off x="61967" y="-95681"/>
            <a:ext cx="7431354" cy="10778072"/>
          </a:xfrm>
          <a:custGeom>
            <a:avLst/>
            <a:gdLst/>
            <a:ahLst/>
            <a:cxnLst/>
            <a:rect l="l" t="t" r="r" b="b"/>
            <a:pathLst>
              <a:path w="2709333" h="3842490" extrusionOk="0">
                <a:moveTo>
                  <a:pt x="0" y="0"/>
                </a:moveTo>
                <a:lnTo>
                  <a:pt x="2709333" y="0"/>
                </a:lnTo>
                <a:lnTo>
                  <a:pt x="2709333" y="3842490"/>
                </a:lnTo>
                <a:lnTo>
                  <a:pt x="0" y="38424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428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B5B7D-371E-18AA-BF87-5358ABE49C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6686" y="-29662"/>
            <a:ext cx="7376635" cy="4234466"/>
          </a:xfrm>
          <a:prstGeom prst="rect">
            <a:avLst/>
          </a:prstGeom>
        </p:spPr>
      </p:pic>
      <p:sp>
        <p:nvSpPr>
          <p:cNvPr id="8" name="Google Shape;130;p14">
            <a:extLst>
              <a:ext uri="{FF2B5EF4-FFF2-40B4-BE49-F238E27FC236}">
                <a16:creationId xmlns:a16="http://schemas.microsoft.com/office/drawing/2014/main" id="{3000BFBB-6AB7-F645-5E03-D104FC2F07BE}"/>
              </a:ext>
            </a:extLst>
          </p:cNvPr>
          <p:cNvSpPr txBox="1"/>
          <p:nvPr/>
        </p:nvSpPr>
        <p:spPr>
          <a:xfrm>
            <a:off x="627273" y="149200"/>
            <a:ext cx="5938297" cy="73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dirty="0">
                <a:solidFill>
                  <a:schemeClr val="tx2"/>
                </a:solidFill>
                <a:latin typeface="Baskerville Old Face" panose="02020602080505020303" pitchFamily="18" charset="0"/>
                <a:ea typeface="STXingkai" panose="020B0503020204020204" pitchFamily="2" charset="-122"/>
              </a:rPr>
              <a:t>DIALOGOS BIBLICOS POR EL</a:t>
            </a:r>
            <a:endParaRPr lang="en-US" sz="2400" b="0" i="0" u="none" strike="noStrike" dirty="0">
              <a:solidFill>
                <a:schemeClr val="tx2"/>
              </a:solidFill>
              <a:latin typeface="Baskerville Old Face" panose="02020602080505020303" pitchFamily="18" charset="0"/>
              <a:ea typeface="STXingkai" panose="020B0503020204020204" pitchFamily="2" charset="-122"/>
            </a:endParaRPr>
          </a:p>
        </p:txBody>
      </p:sp>
      <p:sp>
        <p:nvSpPr>
          <p:cNvPr id="9" name="Google Shape;129;p14">
            <a:extLst>
              <a:ext uri="{FF2B5EF4-FFF2-40B4-BE49-F238E27FC236}">
                <a16:creationId xmlns:a16="http://schemas.microsoft.com/office/drawing/2014/main" id="{4D181F2D-B992-57ED-2114-40DBC790E25D}"/>
              </a:ext>
            </a:extLst>
          </p:cNvPr>
          <p:cNvSpPr/>
          <p:nvPr/>
        </p:nvSpPr>
        <p:spPr>
          <a:xfrm>
            <a:off x="171406" y="4215813"/>
            <a:ext cx="7213685" cy="2272783"/>
          </a:xfrm>
          <a:custGeom>
            <a:avLst/>
            <a:gdLst/>
            <a:ahLst/>
            <a:cxnLst/>
            <a:rect l="l" t="t" r="r" b="b"/>
            <a:pathLst>
              <a:path w="1236797" h="950611" extrusionOk="0">
                <a:moveTo>
                  <a:pt x="0" y="0"/>
                </a:moveTo>
                <a:lnTo>
                  <a:pt x="1236797" y="0"/>
                </a:lnTo>
                <a:lnTo>
                  <a:pt x="1236797" y="950611"/>
                </a:lnTo>
                <a:lnTo>
                  <a:pt x="0" y="950611"/>
                </a:lnTo>
                <a:close/>
              </a:path>
            </a:pathLst>
          </a:custGeom>
          <a:solidFill>
            <a:srgbClr val="FFFFFF"/>
          </a:solidFill>
          <a:ln w="666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Bienvenido a la serie de Diálogos Bíblicos por el Dr. Deida. Las historias y enseñanzas bíblicas son mejores entendidas y aprendidas cuando están presentadas por medio de diálogos. Así que nuestro objetivo es que los oyentes puedan aprender como la Verdad Bíblica se combina con la Vida práctica y ordinaria.</a:t>
            </a:r>
          </a:p>
        </p:txBody>
      </p:sp>
      <p:sp>
        <p:nvSpPr>
          <p:cNvPr id="7" name="Google Shape;130;p14">
            <a:extLst>
              <a:ext uri="{FF2B5EF4-FFF2-40B4-BE49-F238E27FC236}">
                <a16:creationId xmlns:a16="http://schemas.microsoft.com/office/drawing/2014/main" id="{6F19369F-CADB-BAEF-30E5-59504B9E7274}"/>
              </a:ext>
            </a:extLst>
          </p:cNvPr>
          <p:cNvSpPr txBox="1"/>
          <p:nvPr/>
        </p:nvSpPr>
        <p:spPr>
          <a:xfrm>
            <a:off x="308344" y="9165265"/>
            <a:ext cx="7022027" cy="137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¿Estás listo para tu jornada del aprendizaje bíblico? Nuestra conversación para hoy es sobre como compartir el plan de salvación – Segunda Parte</a:t>
            </a:r>
            <a:endParaRPr lang="es-MX" sz="2400" b="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6ECAD-5B90-A3DA-F8C2-89F400650FC0}"/>
              </a:ext>
            </a:extLst>
          </p:cNvPr>
          <p:cNvSpPr txBox="1"/>
          <p:nvPr/>
        </p:nvSpPr>
        <p:spPr>
          <a:xfrm>
            <a:off x="1905654" y="989321"/>
            <a:ext cx="4932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solidFill>
                  <a:schemeClr val="tx2"/>
                </a:solidFill>
                <a:latin typeface="Baskerville Old Face" panose="02020602080505020303" pitchFamily="18" charset="0"/>
                <a:ea typeface="STXingkai" panose="020B0503020204020204" pitchFamily="2" charset="-122"/>
              </a:rPr>
              <a:t>DR. DANIEL DEIDA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51"/>
    </mc:Choice>
    <mc:Fallback xmlns="">
      <p:transition spd="slow" advTm="609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07F92FE-C70C-1A99-40A8-ECF456D897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87029" y="3654077"/>
            <a:ext cx="7448205" cy="2672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3377C5-C0D9-2F42-44BB-540FCD5A54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70955" y="6243468"/>
            <a:ext cx="741109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AADE7F-B5D0-58F4-52F6-682CE96469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380" b="9380"/>
          <a:stretch/>
        </p:blipFill>
        <p:spPr>
          <a:xfrm>
            <a:off x="87080" y="78803"/>
            <a:ext cx="7469420" cy="3575273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ED715D-288A-072F-263E-1CF488405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4607293" y="4990225"/>
            <a:ext cx="2741233" cy="3111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1367298" y="6662306"/>
            <a:ext cx="1456658" cy="4017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490770" y="8077024"/>
            <a:ext cx="2167370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¡</a:t>
            </a:r>
            <a:r>
              <a:rPr lang="es-MX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Wow</a:t>
            </a: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! Entonces es como una decisión que debo tomar, ¿no?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CDE0B0-7062-F2D1-44E0-D79F71736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1080060" y="1228822"/>
            <a:ext cx="6086338" cy="2425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5;p13">
            <a:extLst>
              <a:ext uri="{FF2B5EF4-FFF2-40B4-BE49-F238E27FC236}">
                <a16:creationId xmlns:a16="http://schemas.microsoft.com/office/drawing/2014/main" id="{FF468EDB-3DF3-E569-C502-32706A60FBD8}"/>
              </a:ext>
            </a:extLst>
          </p:cNvPr>
          <p:cNvSpPr txBox="1"/>
          <p:nvPr/>
        </p:nvSpPr>
        <p:spPr>
          <a:xfrm>
            <a:off x="3316091" y="644318"/>
            <a:ext cx="3020913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¡Sí,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31A0F-DDF3-A64E-5256-E13BC6515523}"/>
              </a:ext>
            </a:extLst>
          </p:cNvPr>
          <p:cNvSpPr txBox="1"/>
          <p:nvPr/>
        </p:nvSpPr>
        <p:spPr>
          <a:xfrm>
            <a:off x="1679890" y="2059303"/>
            <a:ext cx="5380129" cy="1348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Esa es la cuarta ley. Cada uno de nosotros debe recibir a Jesús de manera personal. No es algo automático, tienes que abrir tu corazón y decirle que lo aceptas como tu Señor y Salvador.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AA13E-535D-F357-AFAB-EB1F05CEE9AD}"/>
              </a:ext>
            </a:extLst>
          </p:cNvPr>
          <p:cNvSpPr txBox="1"/>
          <p:nvPr/>
        </p:nvSpPr>
        <p:spPr>
          <a:xfrm>
            <a:off x="4993489" y="6173106"/>
            <a:ext cx="2429492" cy="1667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Biblia dice que “a todos los que lo recibieron, les dio el derecho de ser hijos de Dios” (Juan 1:12).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A55BD6-B27E-0E32-8066-F22F8925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80" b="9380"/>
          <a:stretch/>
        </p:blipFill>
        <p:spPr>
          <a:xfrm>
            <a:off x="39186" y="7167001"/>
            <a:ext cx="7469420" cy="3575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5DDE8-7030-6EB8-9A31-3BBB24C988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813" b="8813"/>
          <a:stretch/>
        </p:blipFill>
        <p:spPr>
          <a:xfrm>
            <a:off x="51491" y="3682694"/>
            <a:ext cx="7556499" cy="3501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FB276D-672A-C43E-E034-8D4E27D42F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80" b="9380"/>
          <a:stretch/>
        </p:blipFill>
        <p:spPr>
          <a:xfrm>
            <a:off x="35589" y="107421"/>
            <a:ext cx="7469420" cy="3575273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1148789" y="5525821"/>
            <a:ext cx="2378240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¿Y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CDE0B0-7062-F2D1-44E0-D79F717366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 bwMode="auto">
          <a:xfrm rot="10800000">
            <a:off x="1024829" y="1202469"/>
            <a:ext cx="5385493" cy="2503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5;p13">
            <a:extLst>
              <a:ext uri="{FF2B5EF4-FFF2-40B4-BE49-F238E27FC236}">
                <a16:creationId xmlns:a16="http://schemas.microsoft.com/office/drawing/2014/main" id="{FF468EDB-3DF3-E569-C502-32706A60FBD8}"/>
              </a:ext>
            </a:extLst>
          </p:cNvPr>
          <p:cNvSpPr txBox="1"/>
          <p:nvPr/>
        </p:nvSpPr>
        <p:spPr>
          <a:xfrm>
            <a:off x="1588356" y="2240074"/>
            <a:ext cx="4821967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í es, es la mejor decisión que pudiéramos tomar. Imagínate invitar a Cristo que venga a morar en nuestro corazón. </a:t>
            </a: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Él se encargará de guiar y cuidarnos todos los días de nuestra vida.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75F633-47E2-9457-A12E-52A7043971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 bwMode="auto">
          <a:xfrm rot="10800000">
            <a:off x="1148789" y="8525473"/>
            <a:ext cx="5361902" cy="217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130;p14">
            <a:extLst>
              <a:ext uri="{FF2B5EF4-FFF2-40B4-BE49-F238E27FC236}">
                <a16:creationId xmlns:a16="http://schemas.microsoft.com/office/drawing/2014/main" id="{C3B2A015-FC07-9D57-89B4-F93132034554}"/>
              </a:ext>
            </a:extLst>
          </p:cNvPr>
          <p:cNvSpPr txBox="1"/>
          <p:nvPr/>
        </p:nvSpPr>
        <p:spPr>
          <a:xfrm>
            <a:off x="1769923" y="9194558"/>
            <a:ext cx="4376508" cy="12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 esta manera nos hacemos hijos de Dios, hermanos los unos de los otros, y pertenecemos a la familia de la fe.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A55BD6-B27E-0E32-8066-F22F8925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80" b="9380"/>
          <a:stretch/>
        </p:blipFill>
        <p:spPr>
          <a:xfrm>
            <a:off x="39186" y="7167001"/>
            <a:ext cx="7469420" cy="3575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5DDE8-7030-6EB8-9A31-3BBB24C988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971" r="12971"/>
          <a:stretch/>
        </p:blipFill>
        <p:spPr>
          <a:xfrm>
            <a:off x="51491" y="3682694"/>
            <a:ext cx="7556499" cy="3501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FB276D-672A-C43E-E034-8D4E27D42F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80" b="9380"/>
          <a:stretch/>
        </p:blipFill>
        <p:spPr>
          <a:xfrm>
            <a:off x="35589" y="107421"/>
            <a:ext cx="7469420" cy="3575273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 bwMode="auto">
          <a:xfrm rot="16200000">
            <a:off x="2604111" y="3421099"/>
            <a:ext cx="1047068" cy="4912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1148789" y="5525821"/>
            <a:ext cx="2378240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¿Y cómo hago eso? ¿Solo le digo que entre?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CDE0B0-7062-F2D1-44E0-D79F717366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 bwMode="auto">
          <a:xfrm rot="10800000">
            <a:off x="1024832" y="1202470"/>
            <a:ext cx="4646430" cy="3135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5;p13">
            <a:extLst>
              <a:ext uri="{FF2B5EF4-FFF2-40B4-BE49-F238E27FC236}">
                <a16:creationId xmlns:a16="http://schemas.microsoft.com/office/drawing/2014/main" id="{FF468EDB-3DF3-E569-C502-32706A60FBD8}"/>
              </a:ext>
            </a:extLst>
          </p:cNvPr>
          <p:cNvSpPr txBox="1"/>
          <p:nvPr/>
        </p:nvSpPr>
        <p:spPr>
          <a:xfrm>
            <a:off x="1588357" y="2442116"/>
            <a:ext cx="3819508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Tenemos que creer en Jesus y confiar en que El, puede perdonar nuestros pecados. Es como si Jesus estuviera tocando la puerta de nuestro corazón, esperando que lo invites a entrar.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75F633-47E2-9457-A12E-52A7043971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 bwMode="auto">
          <a:xfrm rot="10800000">
            <a:off x="1148789" y="8525473"/>
            <a:ext cx="5361902" cy="217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130;p14">
            <a:extLst>
              <a:ext uri="{FF2B5EF4-FFF2-40B4-BE49-F238E27FC236}">
                <a16:creationId xmlns:a16="http://schemas.microsoft.com/office/drawing/2014/main" id="{C3B2A015-FC07-9D57-89B4-F93132034554}"/>
              </a:ext>
            </a:extLst>
          </p:cNvPr>
          <p:cNvSpPr txBox="1"/>
          <p:nvPr/>
        </p:nvSpPr>
        <p:spPr>
          <a:xfrm>
            <a:off x="1769923" y="9194558"/>
            <a:ext cx="4376508" cy="12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Sí, básicamente. Haces una oración sencilla, diciéndole a Jesús que crees en Él, que lo aceptas en tu vida y que confías en Él para tu salvación. Es un paso de fe.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9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02"/>
    </mc:Choice>
    <mc:Fallback>
      <p:transition spd="slow" advTm="5370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 with a mug&#10;&#10;Description automatically generated">
            <a:extLst>
              <a:ext uri="{FF2B5EF4-FFF2-40B4-BE49-F238E27FC236}">
                <a16:creationId xmlns:a16="http://schemas.microsoft.com/office/drawing/2014/main" id="{0F6DB62B-CDF4-83AE-B382-3AE679764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0" y="7114298"/>
            <a:ext cx="7469420" cy="3460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DF360-9875-D8FA-2793-2AD49B8149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71067" y="3678745"/>
            <a:ext cx="7448205" cy="3435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689450-A5D6-88BA-7CEF-6DE344E22F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70955" y="118005"/>
            <a:ext cx="741109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2101438" y="3591805"/>
            <a:ext cx="955645" cy="4389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907221" y="5435923"/>
            <a:ext cx="2378240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 también. Quiero invitar a Jesús a mi vida.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CDE0B0-7062-F2D1-44E0-D79F71736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5400000">
            <a:off x="4805378" y="-986113"/>
            <a:ext cx="1686202" cy="3816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02251-6364-3C63-B950-931A54487C7B}"/>
              </a:ext>
            </a:extLst>
          </p:cNvPr>
          <p:cNvSpPr txBox="1"/>
          <p:nvPr/>
        </p:nvSpPr>
        <p:spPr>
          <a:xfrm>
            <a:off x="5151878" y="118957"/>
            <a:ext cx="22454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Suena tan claro ahora. Nunca lo había entendido tan bien. Creo que es algo que necesito hacer.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5D7AB191-2D75-E1B1-55ED-80F2B81BA6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1287809" y="6970506"/>
            <a:ext cx="2169042" cy="4389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8DD882-A810-9073-B67D-6B8F93D33209}"/>
              </a:ext>
            </a:extLst>
          </p:cNvPr>
          <p:cNvSpPr txBox="1"/>
          <p:nvPr/>
        </p:nvSpPr>
        <p:spPr>
          <a:xfrm>
            <a:off x="482392" y="8381815"/>
            <a:ext cx="2558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 lo mejor que pueden hacer. Cuando aceptamos a Jesús, comenzamos una nueva vida, con propósito y guiada por Él.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¡Es la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mejor decisión que tomé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with a cup of coffee&#10;&#10;Description automatically generated">
            <a:extLst>
              <a:ext uri="{FF2B5EF4-FFF2-40B4-BE49-F238E27FC236}">
                <a16:creationId xmlns:a16="http://schemas.microsoft.com/office/drawing/2014/main" id="{FEDF96C7-B7E0-51C8-8ADB-991993EA02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60"/>
          <a:stretch/>
        </p:blipFill>
        <p:spPr>
          <a:xfrm>
            <a:off x="-23614" y="2947377"/>
            <a:ext cx="7556500" cy="4056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F01A7-8C65-3C1B-A48A-A1F6E56D3C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899" b="15899"/>
          <a:stretch/>
        </p:blipFill>
        <p:spPr>
          <a:xfrm>
            <a:off x="-27114" y="74570"/>
            <a:ext cx="7560000" cy="29002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1A9797-C6B4-899A-D6B3-286CA7E2D4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429"/>
          <a:stretch/>
        </p:blipFill>
        <p:spPr>
          <a:xfrm>
            <a:off x="-32431" y="7004098"/>
            <a:ext cx="7556500" cy="3722245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50729" y="-38757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01;p13">
            <a:extLst>
              <a:ext uri="{FF2B5EF4-FFF2-40B4-BE49-F238E27FC236}">
                <a16:creationId xmlns:a16="http://schemas.microsoft.com/office/drawing/2014/main" id="{7038A62F-942C-2813-352F-4C5795A398DF}"/>
              </a:ext>
            </a:extLst>
          </p:cNvPr>
          <p:cNvSpPr/>
          <p:nvPr/>
        </p:nvSpPr>
        <p:spPr>
          <a:xfrm rot="16200000">
            <a:off x="-204326" y="1966198"/>
            <a:ext cx="3081691" cy="2949484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Google Shape;95;p13">
            <a:extLst>
              <a:ext uri="{FF2B5EF4-FFF2-40B4-BE49-F238E27FC236}">
                <a16:creationId xmlns:a16="http://schemas.microsoft.com/office/drawing/2014/main" id="{83809940-66ED-286D-D2D0-8C1CF8C4CA64}"/>
              </a:ext>
            </a:extLst>
          </p:cNvPr>
          <p:cNvSpPr txBox="1"/>
          <p:nvPr/>
        </p:nvSpPr>
        <p:spPr>
          <a:xfrm>
            <a:off x="120793" y="2097016"/>
            <a:ext cx="1869311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latin typeface="Times New Roman" panose="02020603050405020304" pitchFamily="18" charset="0"/>
                <a:ea typeface="Aptos" panose="020B0004020202020204" pitchFamily="34" charset="0"/>
              </a:rPr>
              <a:t>Acuérdate Dios te ama y nosotros también, puedes visitarnos a Sanger </a:t>
            </a:r>
            <a:r>
              <a:rPr lang="es-MX" sz="1800" dirty="0" err="1">
                <a:latin typeface="Times New Roman" panose="02020603050405020304" pitchFamily="18" charset="0"/>
                <a:ea typeface="Aptos" panose="020B0004020202020204" pitchFamily="34" charset="0"/>
              </a:rPr>
              <a:t>Naz</a:t>
            </a:r>
            <a:r>
              <a:rPr lang="es-MX" sz="1800" dirty="0">
                <a:latin typeface="Times New Roman" panose="02020603050405020304" pitchFamily="18" charset="0"/>
                <a:ea typeface="Aptos" panose="020B0004020202020204" pitchFamily="34" charset="0"/>
              </a:rPr>
              <a:t>, Iglesia del Nazareno en el 815 Jensen, Sanger, California</a:t>
            </a: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s-MX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3A0ACC-B48C-716C-42B1-42BD794165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 bwMode="auto">
          <a:xfrm rot="5400000">
            <a:off x="4449753" y="-614767"/>
            <a:ext cx="2161020" cy="3504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Google Shape;130;p14">
            <a:extLst>
              <a:ext uri="{FF2B5EF4-FFF2-40B4-BE49-F238E27FC236}">
                <a16:creationId xmlns:a16="http://schemas.microsoft.com/office/drawing/2014/main" id="{B37819C7-B7DF-64FA-D9AB-BEF27BA4B225}"/>
              </a:ext>
            </a:extLst>
          </p:cNvPr>
          <p:cNvSpPr txBox="1"/>
          <p:nvPr/>
        </p:nvSpPr>
        <p:spPr>
          <a:xfrm>
            <a:off x="4923922" y="230633"/>
            <a:ext cx="2114832" cy="156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/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Además, puedes buscarnos en el Facebook bajo Sanger </a:t>
            </a:r>
            <a:r>
              <a:rPr lang="es-MX" sz="18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Naz</a:t>
            </a: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 puedes llamarnos </a:t>
            </a:r>
          </a:p>
          <a:p>
            <a:pPr algn="ctr"/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(559) 349-2590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C7AAD0-460A-A366-64F4-522543D104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 bwMode="auto">
          <a:xfrm rot="16200000">
            <a:off x="1533963" y="6710968"/>
            <a:ext cx="1903229" cy="4876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130;p14">
            <a:extLst>
              <a:ext uri="{FF2B5EF4-FFF2-40B4-BE49-F238E27FC236}">
                <a16:creationId xmlns:a16="http://schemas.microsoft.com/office/drawing/2014/main" id="{860DB33D-CE45-BE0E-9B41-6CC16A420067}"/>
              </a:ext>
            </a:extLst>
          </p:cNvPr>
          <p:cNvSpPr txBox="1"/>
          <p:nvPr/>
        </p:nvSpPr>
        <p:spPr>
          <a:xfrm>
            <a:off x="302410" y="8525919"/>
            <a:ext cx="2919256" cy="143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No se les olvide ver otros estudios en los Diálogos Bíblicos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2400" dirty="0">
                <a:latin typeface="Times New Roman" panose="02020603050405020304" pitchFamily="18" charset="0"/>
                <a:ea typeface="Aptos" panose="020B0004020202020204" pitchFamily="34" charset="0"/>
              </a:rPr>
              <a:t>www.SangerNaz.com</a:t>
            </a:r>
            <a:r>
              <a:rPr lang="es-MX" sz="16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4"/>
    </mc:Choice>
    <mc:Fallback xmlns="">
      <p:transition spd="slow" advTm="1523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18D93-F17F-6838-E036-0756A5A13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7" r="5017"/>
          <a:stretch/>
        </p:blipFill>
        <p:spPr bwMode="auto">
          <a:xfrm>
            <a:off x="86345" y="1"/>
            <a:ext cx="7560001" cy="462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DF7827-C76D-FEBF-CCA1-494CFC7208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238" r="15238"/>
          <a:stretch/>
        </p:blipFill>
        <p:spPr>
          <a:xfrm>
            <a:off x="14395" y="4603147"/>
            <a:ext cx="7488979" cy="6059081"/>
          </a:xfrm>
          <a:prstGeom prst="rect">
            <a:avLst/>
          </a:prstGeom>
        </p:spPr>
      </p:pic>
      <p:sp>
        <p:nvSpPr>
          <p:cNvPr id="87" name="Google Shape;87;p13"/>
          <p:cNvSpPr/>
          <p:nvPr/>
        </p:nvSpPr>
        <p:spPr>
          <a:xfrm>
            <a:off x="15324" y="-59680"/>
            <a:ext cx="7560000" cy="10721908"/>
          </a:xfrm>
          <a:custGeom>
            <a:avLst/>
            <a:gdLst/>
            <a:ahLst/>
            <a:cxnLst/>
            <a:rect l="l" t="t" r="r" b="b"/>
            <a:pathLst>
              <a:path w="2709333" h="3842490" extrusionOk="0">
                <a:moveTo>
                  <a:pt x="0" y="0"/>
                </a:moveTo>
                <a:lnTo>
                  <a:pt x="2709333" y="0"/>
                </a:lnTo>
                <a:lnTo>
                  <a:pt x="2709333" y="3842490"/>
                </a:lnTo>
                <a:lnTo>
                  <a:pt x="0" y="38424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428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" name="Google Shape;101;p13"/>
          <p:cNvSpPr/>
          <p:nvPr/>
        </p:nvSpPr>
        <p:spPr>
          <a:xfrm>
            <a:off x="3385175" y="5119102"/>
            <a:ext cx="3594842" cy="1126325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Pues, lo he oído antes, pero no lo tengo muy claro. ¿De qué se trata exactamente?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67589007-E8E1-2E8D-9B81-33E43CA0E1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269374" y="1191543"/>
            <a:ext cx="2378133" cy="4172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95;p13">
            <a:extLst>
              <a:ext uri="{FF2B5EF4-FFF2-40B4-BE49-F238E27FC236}">
                <a16:creationId xmlns:a16="http://schemas.microsoft.com/office/drawing/2014/main" id="{2060B3E7-EBFD-F075-716C-66BB0874220B}"/>
              </a:ext>
            </a:extLst>
          </p:cNvPr>
          <p:cNvSpPr txBox="1"/>
          <p:nvPr/>
        </p:nvSpPr>
        <p:spPr>
          <a:xfrm>
            <a:off x="467833" y="1638736"/>
            <a:ext cx="1839431" cy="222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Oigan, quiero contarles algo que me ha cambiado la vida. Es sobre el plan de salvación. ¿Han escuchado de eso?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CBE27041-262D-1098-CD97-E1D3370AF0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3701729" y="6090231"/>
            <a:ext cx="1285091" cy="5885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95;p13">
            <a:extLst>
              <a:ext uri="{FF2B5EF4-FFF2-40B4-BE49-F238E27FC236}">
                <a16:creationId xmlns:a16="http://schemas.microsoft.com/office/drawing/2014/main" id="{631A7DE8-F7CD-7864-D25E-2071770D581A}"/>
              </a:ext>
            </a:extLst>
          </p:cNvPr>
          <p:cNvSpPr txBox="1"/>
          <p:nvPr/>
        </p:nvSpPr>
        <p:spPr>
          <a:xfrm>
            <a:off x="2069699" y="8576841"/>
            <a:ext cx="2970133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Yo también lo he escuchado, pero no entiendo bien cómo funciona.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51"/>
    </mc:Choice>
    <mc:Fallback xmlns="">
      <p:transition spd="slow" advTm="609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EF9456-6736-F699-0B4B-BD88F362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002992" y="118006"/>
            <a:ext cx="5480803" cy="2421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67107-7D66-432E-2AEE-0BABB933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6" r="2176"/>
          <a:stretch/>
        </p:blipFill>
        <p:spPr bwMode="auto">
          <a:xfrm>
            <a:off x="52397" y="6118614"/>
            <a:ext cx="7448205" cy="4456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89512" y="2430485"/>
            <a:ext cx="741109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ED715D-288A-072F-263E-1CF4884050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 bwMode="auto">
          <a:xfrm rot="10800000">
            <a:off x="3960732" y="3233887"/>
            <a:ext cx="3349487" cy="2080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EFE63A5C-9F25-477F-CFB2-2E04B4D6F3C7}"/>
              </a:ext>
            </a:extLst>
          </p:cNvPr>
          <p:cNvSpPr txBox="1"/>
          <p:nvPr/>
        </p:nvSpPr>
        <p:spPr>
          <a:xfrm>
            <a:off x="2568427" y="5239514"/>
            <a:ext cx="2623388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¿Y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05A9475B-8F0D-3432-2139-C14B8E2EE0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 bwMode="auto">
          <a:xfrm rot="16200000">
            <a:off x="1186141" y="-907445"/>
            <a:ext cx="2421281" cy="4648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0A7999-6DEF-5291-8C66-5AEEEA1E4A91}"/>
              </a:ext>
            </a:extLst>
          </p:cNvPr>
          <p:cNvSpPr txBox="1"/>
          <p:nvPr/>
        </p:nvSpPr>
        <p:spPr>
          <a:xfrm>
            <a:off x="306996" y="586185"/>
            <a:ext cx="2942575" cy="1667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Bueno, mira, es algo muy sencillo. Hay algo que llaman las “leyes espirituales”, como reglas que Dios nos ha dado para acercarnos a Él.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E7A4C-2B24-0BE8-9AFE-AC676F6B87FA}"/>
              </a:ext>
            </a:extLst>
          </p:cNvPr>
          <p:cNvSpPr txBox="1"/>
          <p:nvPr/>
        </p:nvSpPr>
        <p:spPr>
          <a:xfrm>
            <a:off x="4369984" y="4079483"/>
            <a:ext cx="2764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¿De qué se trata? Espero que no sea algo científico, ni complicado.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01;p13">
            <a:extLst>
              <a:ext uri="{FF2B5EF4-FFF2-40B4-BE49-F238E27FC236}">
                <a16:creationId xmlns:a16="http://schemas.microsoft.com/office/drawing/2014/main" id="{76F1A5A1-5855-4A44-96BE-B4F7900C17FF}"/>
              </a:ext>
            </a:extLst>
          </p:cNvPr>
          <p:cNvSpPr/>
          <p:nvPr/>
        </p:nvSpPr>
        <p:spPr>
          <a:xfrm rot="10800000">
            <a:off x="825247" y="8461731"/>
            <a:ext cx="5863598" cy="2131703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C522C-6726-F192-8D4A-736BB1E59896}"/>
              </a:ext>
            </a:extLst>
          </p:cNvPr>
          <p:cNvSpPr txBox="1"/>
          <p:nvPr/>
        </p:nvSpPr>
        <p:spPr>
          <a:xfrm>
            <a:off x="1029312" y="8960300"/>
            <a:ext cx="54554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Por supuesto no es. La primera es que Dios nos ama y tiene un plan increíble para nuestra vida. En la Biblia, dice que “Dios amó tanto al mundo que dio a su único Hijo, para que todo aquel que crea en Él no se pierda, sino que tenga vida eterna” (Juan 3:16).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EF9456-6736-F699-0B4B-BD88F362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002992" y="118006"/>
            <a:ext cx="5480803" cy="2421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67107-7D66-432E-2AEE-0BABB933EF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97" r="2997"/>
          <a:stretch/>
        </p:blipFill>
        <p:spPr bwMode="auto">
          <a:xfrm>
            <a:off x="52397" y="6030627"/>
            <a:ext cx="7448205" cy="4544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72704" y="2430485"/>
            <a:ext cx="7411091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EFE63A5C-9F25-477F-CFB2-2E04B4D6F3C7}"/>
              </a:ext>
            </a:extLst>
          </p:cNvPr>
          <p:cNvSpPr txBox="1"/>
          <p:nvPr/>
        </p:nvSpPr>
        <p:spPr>
          <a:xfrm>
            <a:off x="2568427" y="5239514"/>
            <a:ext cx="2623388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¿Y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05A9475B-8F0D-3432-2139-C14B8E2EE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1023402" y="-744707"/>
            <a:ext cx="2746759" cy="4648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0A7999-6DEF-5291-8C66-5AEEEA1E4A91}"/>
              </a:ext>
            </a:extLst>
          </p:cNvPr>
          <p:cNvSpPr txBox="1"/>
          <p:nvPr/>
        </p:nvSpPr>
        <p:spPr>
          <a:xfrm>
            <a:off x="477343" y="441733"/>
            <a:ext cx="2769579" cy="230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 como aquel padre que esperaba que su hijo regresara a casa. Cuando el llego, lo abrazo, lo beso, le dio un anillo de recuperación de su dignidad y luego lo invito a la casa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E7A4C-2B24-0BE8-9AFE-AC676F6B87FA}"/>
              </a:ext>
            </a:extLst>
          </p:cNvPr>
          <p:cNvSpPr txBox="1"/>
          <p:nvPr/>
        </p:nvSpPr>
        <p:spPr>
          <a:xfrm>
            <a:off x="4369984" y="4079483"/>
            <a:ext cx="2764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 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01;p13">
            <a:extLst>
              <a:ext uri="{FF2B5EF4-FFF2-40B4-BE49-F238E27FC236}">
                <a16:creationId xmlns:a16="http://schemas.microsoft.com/office/drawing/2014/main" id="{76F1A5A1-5855-4A44-96BE-B4F7900C17FF}"/>
              </a:ext>
            </a:extLst>
          </p:cNvPr>
          <p:cNvSpPr/>
          <p:nvPr/>
        </p:nvSpPr>
        <p:spPr>
          <a:xfrm rot="10800000">
            <a:off x="825247" y="8461731"/>
            <a:ext cx="5863598" cy="2131703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C522C-6726-F192-8D4A-736BB1E59896}"/>
              </a:ext>
            </a:extLst>
          </p:cNvPr>
          <p:cNvSpPr txBox="1"/>
          <p:nvPr/>
        </p:nvSpPr>
        <p:spPr>
          <a:xfrm>
            <a:off x="1029312" y="8960300"/>
            <a:ext cx="54554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Esta historia me hace recordar también del amor que un hombre puso a alguien que fue maltratado, y golpeado que casi quedo muerto. El le vendo las heridas, lo llevo a su casa y encargo que todos sus gastos lo pusieran a su cuenta.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2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02"/>
    </mc:Choice>
    <mc:Fallback>
      <p:transition spd="slow" advTm="537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mug&#10;&#10;Description automatically generated">
            <a:extLst>
              <a:ext uri="{FF2B5EF4-FFF2-40B4-BE49-F238E27FC236}">
                <a16:creationId xmlns:a16="http://schemas.microsoft.com/office/drawing/2014/main" id="{14286D08-193C-A408-85C5-41EC3097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0" y="6906548"/>
            <a:ext cx="7469420" cy="3773050"/>
          </a:xfrm>
          <a:prstGeom prst="rect">
            <a:avLst/>
          </a:prstGeom>
        </p:spPr>
      </p:pic>
      <p:pic>
        <p:nvPicPr>
          <p:cNvPr id="3" name="Picture 2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43CD1777-00B7-A1CB-6F11-1EBEB60CD9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00" t="13643"/>
          <a:stretch/>
        </p:blipFill>
        <p:spPr>
          <a:xfrm>
            <a:off x="87080" y="3519376"/>
            <a:ext cx="7469420" cy="34133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4E0932-D685-D7CB-E2BF-BCB04EC3CB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971" r="12971"/>
          <a:stretch/>
        </p:blipFill>
        <p:spPr>
          <a:xfrm>
            <a:off x="91014" y="106030"/>
            <a:ext cx="7556499" cy="3413346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1181100" y="274736"/>
            <a:ext cx="3570667" cy="1763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130;p14">
            <a:extLst>
              <a:ext uri="{FF2B5EF4-FFF2-40B4-BE49-F238E27FC236}">
                <a16:creationId xmlns:a16="http://schemas.microsoft.com/office/drawing/2014/main" id="{14378560-A5B9-5BB4-7FD8-254C4FEDA9E6}"/>
              </a:ext>
            </a:extLst>
          </p:cNvPr>
          <p:cNvSpPr txBox="1"/>
          <p:nvPr/>
        </p:nvSpPr>
        <p:spPr>
          <a:xfrm>
            <a:off x="1466851" y="299496"/>
            <a:ext cx="3133468" cy="118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r>
              <a:rPr lang="es-ES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Esos son actos de amor, Que maravilloso es Dios, que tanto nos ama y aun recibir vida eterna.</a:t>
            </a:r>
            <a:endParaRPr lang="es-MX" sz="2000" dirty="0"/>
          </a:p>
        </p:txBody>
      </p:sp>
      <p:pic>
        <p:nvPicPr>
          <p:cNvPr id="9" name="Picture 8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3C3035BA-A0B8-A600-1F0F-64A2AF962C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330188" y="4689752"/>
            <a:ext cx="5142751" cy="2349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Google Shape;95;p13">
            <a:extLst>
              <a:ext uri="{FF2B5EF4-FFF2-40B4-BE49-F238E27FC236}">
                <a16:creationId xmlns:a16="http://schemas.microsoft.com/office/drawing/2014/main" id="{2B334D16-2106-1909-4DE0-76059056B0AE}"/>
              </a:ext>
            </a:extLst>
          </p:cNvPr>
          <p:cNvSpPr txBox="1"/>
          <p:nvPr/>
        </p:nvSpPr>
        <p:spPr>
          <a:xfrm>
            <a:off x="893135" y="5595443"/>
            <a:ext cx="4288692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Sí, exactamente. Y no solo eso, sino que Dios quiere que tengamos una vida plena, con propósito, aquí mismo. Pero, aquí viene la segunda parte.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1D0065F4-1F3F-2C26-999A-6D20A6C972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5310015" y="4770409"/>
            <a:ext cx="2027284" cy="1080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DB7F1B-6EEE-BDDE-2CDF-0745617B9F5F}"/>
              </a:ext>
            </a:extLst>
          </p:cNvPr>
          <p:cNvSpPr txBox="1"/>
          <p:nvPr/>
        </p:nvSpPr>
        <p:spPr>
          <a:xfrm>
            <a:off x="5668408" y="5314227"/>
            <a:ext cx="1473424" cy="392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¿Qué es?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FCDB5B37-6BE3-6C2A-72E8-95BD6BE47C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3242930" y="7582569"/>
            <a:ext cx="4094368" cy="297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7AC016-B819-F292-402D-77B7C7B97340}"/>
              </a:ext>
            </a:extLst>
          </p:cNvPr>
          <p:cNvSpPr txBox="1"/>
          <p:nvPr/>
        </p:nvSpPr>
        <p:spPr>
          <a:xfrm>
            <a:off x="3730823" y="8678880"/>
            <a:ext cx="3484231" cy="1667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La segunda ley es que todos hemos pecado y, por eso, estamos separados de Dios. Y el pecado nos aleja de esa vida plena que Dios quiere para nosotros.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83"/>
    </mc:Choice>
    <mc:Fallback xmlns="">
      <p:transition spd="slow" advTm="383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mug&#10;&#10;Description automatically generated">
            <a:extLst>
              <a:ext uri="{FF2B5EF4-FFF2-40B4-BE49-F238E27FC236}">
                <a16:creationId xmlns:a16="http://schemas.microsoft.com/office/drawing/2014/main" id="{14286D08-193C-A408-85C5-41EC3097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0" y="6906548"/>
            <a:ext cx="7469420" cy="3773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D1777-00B7-A1CB-6F11-1EBEB60CD9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380" b="9380"/>
          <a:stretch/>
        </p:blipFill>
        <p:spPr>
          <a:xfrm>
            <a:off x="87080" y="3519376"/>
            <a:ext cx="7469420" cy="34133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4E0932-D685-D7CB-E2BF-BCB04EC3CB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971" r="12971"/>
          <a:stretch/>
        </p:blipFill>
        <p:spPr>
          <a:xfrm>
            <a:off x="91014" y="106030"/>
            <a:ext cx="7556499" cy="3413346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438150" y="274736"/>
            <a:ext cx="4313617" cy="2068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130;p14">
            <a:extLst>
              <a:ext uri="{FF2B5EF4-FFF2-40B4-BE49-F238E27FC236}">
                <a16:creationId xmlns:a16="http://schemas.microsoft.com/office/drawing/2014/main" id="{14378560-A5B9-5BB4-7FD8-254C4FEDA9E6}"/>
              </a:ext>
            </a:extLst>
          </p:cNvPr>
          <p:cNvSpPr txBox="1"/>
          <p:nvPr/>
        </p:nvSpPr>
        <p:spPr>
          <a:xfrm>
            <a:off x="656748" y="356646"/>
            <a:ext cx="3876419" cy="118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r>
              <a:rPr lang="es-ES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Todo estaba bien al principio hasta que por la desobediencia de Adán y Eva nos pasó el pecado a todos, ahora todos somos pecadores.  </a:t>
            </a:r>
            <a:endParaRPr lang="es-MX" sz="2000" dirty="0"/>
          </a:p>
        </p:txBody>
      </p:sp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FCDB5B37-6BE3-6C2A-72E8-95BD6BE47C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3242930" y="7582569"/>
            <a:ext cx="4094368" cy="297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7AC016-B819-F292-402D-77B7C7B97340}"/>
              </a:ext>
            </a:extLst>
          </p:cNvPr>
          <p:cNvSpPr txBox="1"/>
          <p:nvPr/>
        </p:nvSpPr>
        <p:spPr>
          <a:xfrm>
            <a:off x="3730823" y="8678880"/>
            <a:ext cx="3484231" cy="1667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latin typeface="Times New Roman" panose="02020603050405020304" pitchFamily="18" charset="0"/>
                <a:ea typeface="Aptos" panose="020B0004020202020204" pitchFamily="34" charset="0"/>
              </a:rPr>
              <a:t>Todos estamos separados o sea alejados de Dios. El pecado nos aleja cada día más de Dios. Esto no es bueno. Pues yo no quiero estar lejos de Dios. </a:t>
            </a: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9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83"/>
    </mc:Choice>
    <mc:Fallback>
      <p:transition spd="slow" advTm="3838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19B034C-66E2-E4FF-FADC-2026D97B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1" r="12971"/>
          <a:stretch/>
        </p:blipFill>
        <p:spPr>
          <a:xfrm>
            <a:off x="83640" y="7106585"/>
            <a:ext cx="7556499" cy="3501351"/>
          </a:xfrm>
          <a:prstGeom prst="rect">
            <a:avLst/>
          </a:prstGeom>
        </p:spPr>
      </p:pic>
      <p:pic>
        <p:nvPicPr>
          <p:cNvPr id="11" name="Picture 10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81AE6DF1-4C94-7CD6-13CC-5F1504FBBE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00" t="13643"/>
          <a:stretch/>
        </p:blipFill>
        <p:spPr>
          <a:xfrm>
            <a:off x="59131" y="3743466"/>
            <a:ext cx="7469420" cy="3413346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52397" y="143324"/>
            <a:ext cx="7448205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4EF9456-6736-F699-0B4B-BD88F362C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1074554" y="1744516"/>
            <a:ext cx="4798785" cy="1998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ED715D-288A-072F-263E-1CF488405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605797" y="4535383"/>
            <a:ext cx="4490294" cy="3413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EFE63A5C-9F25-477F-CFB2-2E04B4D6F3C7}"/>
              </a:ext>
            </a:extLst>
          </p:cNvPr>
          <p:cNvSpPr txBox="1"/>
          <p:nvPr/>
        </p:nvSpPr>
        <p:spPr>
          <a:xfrm>
            <a:off x="1202099" y="5833507"/>
            <a:ext cx="3552780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¡Ahí está la tercera ley! La solución es Jesús. Dios nos ama tanto que mandó a su Hijo, Jesucristo, para que muriera por nuestros pecados. Él pagó el precio que nosotros no podíamos pagar.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1888379" y="6560952"/>
            <a:ext cx="2180222" cy="5789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570805" y="8739846"/>
            <a:ext cx="3311939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Biblia dice que "Cristo murió por nuestros pecados y luego resucitó" (1 Corintios 15:3-4). ¡Él es el único camino para volver a Dios!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3D695-08CB-F0EA-172C-3B7A06918536}"/>
              </a:ext>
            </a:extLst>
          </p:cNvPr>
          <p:cNvSpPr txBox="1"/>
          <p:nvPr/>
        </p:nvSpPr>
        <p:spPr>
          <a:xfrm>
            <a:off x="1582269" y="2530907"/>
            <a:ext cx="4423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Sí, he escuchado que todos cometemos errores y nos alejamos de Dios. Pero, ¿cómo podemos solucionar eso?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19B034C-66E2-E4FF-FADC-2026D97B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13" b="8813"/>
          <a:stretch/>
        </p:blipFill>
        <p:spPr>
          <a:xfrm>
            <a:off x="83640" y="7106585"/>
            <a:ext cx="7556499" cy="3501351"/>
          </a:xfrm>
          <a:prstGeom prst="rect">
            <a:avLst/>
          </a:prstGeom>
        </p:spPr>
      </p:pic>
      <p:pic>
        <p:nvPicPr>
          <p:cNvPr id="11" name="Picture 10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81AE6DF1-4C94-7CD6-13CC-5F1504FBBE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00" t="13643"/>
          <a:stretch/>
        </p:blipFill>
        <p:spPr>
          <a:xfrm>
            <a:off x="59131" y="3743466"/>
            <a:ext cx="7469420" cy="3413346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52397" y="143324"/>
            <a:ext cx="7448205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4EF9456-6736-F699-0B4B-BD88F362C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1074554" y="1744516"/>
            <a:ext cx="4798785" cy="1998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ED715D-288A-072F-263E-1CF488405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605797" y="4535383"/>
            <a:ext cx="4490294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EFE63A5C-9F25-477F-CFB2-2E04B4D6F3C7}"/>
              </a:ext>
            </a:extLst>
          </p:cNvPr>
          <p:cNvSpPr txBox="1"/>
          <p:nvPr/>
        </p:nvSpPr>
        <p:spPr>
          <a:xfrm>
            <a:off x="1202099" y="5833507"/>
            <a:ext cx="3552780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¡Yo me figuro a alguien que está en medio del mar, perdido, en el agua sin esperanza, a punto de tirar la toalla hasta que viene alguien al rescate por su vida!</a:t>
            </a:r>
            <a:r>
              <a:rPr lang="es-MX" sz="1800" dirty="0">
                <a:latin typeface="Times New Roman" panose="02020603050405020304" pitchFamily="18" charset="0"/>
                <a:ea typeface="Aptos" panose="020B0004020202020204" pitchFamily="34" charset="0"/>
              </a:rPr>
              <a:t> Jesus vino a salvarnos de la muerte y del pecado.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3D695-08CB-F0EA-172C-3B7A06918536}"/>
              </a:ext>
            </a:extLst>
          </p:cNvPr>
          <p:cNvSpPr txBox="1"/>
          <p:nvPr/>
        </p:nvSpPr>
        <p:spPr>
          <a:xfrm>
            <a:off x="1582269" y="2447701"/>
            <a:ext cx="4423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Pudiéramos decir que Cristo está en medio de Dios y el hombre, dándonos así entrada al cielo, porque El no quiere la perdición de nadie. 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4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02"/>
    </mc:Choice>
    <mc:Fallback>
      <p:transition spd="slow" advTm="5370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D42CD9-F0D1-D271-B6DA-DAF81500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6680" y="118005"/>
            <a:ext cx="741109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67107-7D66-432E-2AEE-0BABB933EF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84" r="2284"/>
          <a:stretch/>
        </p:blipFill>
        <p:spPr bwMode="auto">
          <a:xfrm>
            <a:off x="26680" y="6185257"/>
            <a:ext cx="7448205" cy="4390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52396" y="3718146"/>
            <a:ext cx="7448205" cy="3435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ED715D-288A-072F-263E-1CF488405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5400000">
            <a:off x="5069031" y="-1241688"/>
            <a:ext cx="893133" cy="3844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2743480" y="7358588"/>
            <a:ext cx="1168257" cy="4636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1453434" y="9267404"/>
            <a:ext cx="2803542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¿Y qué tenemos que hacer para aceptar eso?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CDE0B0-7062-F2D1-44E0-D79F71736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432172" y="4700613"/>
            <a:ext cx="6400252" cy="3093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5;p13">
            <a:extLst>
              <a:ext uri="{FF2B5EF4-FFF2-40B4-BE49-F238E27FC236}">
                <a16:creationId xmlns:a16="http://schemas.microsoft.com/office/drawing/2014/main" id="{FF468EDB-3DF3-E569-C502-32706A60FBD8}"/>
              </a:ext>
            </a:extLst>
          </p:cNvPr>
          <p:cNvSpPr txBox="1"/>
          <p:nvPr/>
        </p:nvSpPr>
        <p:spPr>
          <a:xfrm>
            <a:off x="1154460" y="5844647"/>
            <a:ext cx="5410317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¡Exactamente! Jesús no solo murió, sino que también resucitó para darnos vida. Es como un puente entre nosotros y Dios. No podemos cruzar ese abismo que nos separa de Dios con nuestras propias fuerzas, necesitamos a Jesús.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C4C10333-DFD5-C696-56CC-EA66D02C9EA1}"/>
              </a:ext>
            </a:extLst>
          </p:cNvPr>
          <p:cNvSpPr txBox="1"/>
          <p:nvPr/>
        </p:nvSpPr>
        <p:spPr>
          <a:xfrm>
            <a:off x="4912132" y="288126"/>
            <a:ext cx="2268442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¿Entonces, por eso Jesús es tan importante?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1087</Words>
  <Application>Microsoft Office PowerPoint</Application>
  <PresentationFormat>Custom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Baskerville Old Face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Deida</dc:creator>
  <cp:lastModifiedBy>Daniel Deida</cp:lastModifiedBy>
  <cp:revision>93</cp:revision>
  <cp:lastPrinted>2024-08-22T01:15:00Z</cp:lastPrinted>
  <dcterms:modified xsi:type="dcterms:W3CDTF">2024-09-17T16:10:57Z</dcterms:modified>
</cp:coreProperties>
</file>