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68" r:id="rId2"/>
    <p:sldId id="266" r:id="rId3"/>
    <p:sldId id="256" r:id="rId4"/>
    <p:sldId id="267" r:id="rId5"/>
    <p:sldId id="270" r:id="rId6"/>
    <p:sldId id="271" r:id="rId7"/>
    <p:sldId id="272" r:id="rId8"/>
    <p:sldId id="273" r:id="rId9"/>
    <p:sldId id="274" r:id="rId10"/>
    <p:sldId id="275" r:id="rId11"/>
    <p:sldId id="263" r:id="rId12"/>
  </p:sldIdLst>
  <p:sldSz cx="7556500" cy="10693400"/>
  <p:notesSz cx="7010400" cy="9296400"/>
  <p:embeddedFontLst>
    <p:embeddedFont>
      <p:font typeface="Baskerville Old Face" panose="02020602080505020303" pitchFamily="18" charset="0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4" autoAdjust="0"/>
    <p:restoredTop sz="94660"/>
  </p:normalViewPr>
  <p:slideViewPr>
    <p:cSldViewPr snapToGrid="0">
      <p:cViewPr>
        <p:scale>
          <a:sx n="100" d="100"/>
          <a:sy n="100" d="100"/>
        </p:scale>
        <p:origin x="960" y="-30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73300" y="696913"/>
            <a:ext cx="24638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3300" y="696913"/>
            <a:ext cx="24638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9541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3300" y="696913"/>
            <a:ext cx="24638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7676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3300" y="696913"/>
            <a:ext cx="24638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4386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3300" y="696913"/>
            <a:ext cx="24638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1739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3300" y="696913"/>
            <a:ext cx="24638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3300" y="696913"/>
            <a:ext cx="24638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3626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3300" y="696913"/>
            <a:ext cx="24638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3312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3300" y="696913"/>
            <a:ext cx="24638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0537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3300" y="696913"/>
            <a:ext cx="24638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0806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3300" y="696913"/>
            <a:ext cx="24638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9889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3300" y="696913"/>
            <a:ext cx="24638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2041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hyperlink" Target="https://pixabay.com/fr/vectors/bulle-de-dialogue-ballon-de-discours-145971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1.jpg"/><Relationship Id="rId7" Type="http://schemas.openxmlformats.org/officeDocument/2006/relationships/hyperlink" Target="https://pixabay.com/fr/vectors/bulle-de-dialogue-ballon-de-discours-145971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7" Type="http://schemas.openxmlformats.org/officeDocument/2006/relationships/hyperlink" Target="https://pixabay.com/fr/vectors/bulle-de-dialogue-ballon-de-discours-145971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hyperlink" Target="https://pixabay.com/fr/vectors/bulle-de-dialogue-ballon-de-discours-145971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ixabay.com/fr/vectors/bulle-de-dialogue-ballon-de-discours-145971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hyperlink" Target="https://pixabay.com/fr/vectors/bulle-de-dialogue-ballon-de-discours-145971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hyperlink" Target="https://pixabay.com/fr/vectors/bulle-de-dialogue-ballon-de-discours-145971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hyperlink" Target="https://pixabay.com/fr/vectors/bulle-de-dialogue-ballon-de-discours-145971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hyperlink" Target="https://pixabay.com/fr/vectors/bulle-de-dialogue-ballon-de-discours-145971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hyperlink" Target="https://pixabay.com/fr/vectors/bulle-de-dialogue-ballon-de-discours-145971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1B5B7D-371E-18AA-BF87-5358ABE49C5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177" y="11009"/>
            <a:ext cx="7430146" cy="7556500"/>
          </a:xfrm>
          <a:prstGeom prst="rect">
            <a:avLst/>
          </a:prstGeom>
        </p:spPr>
      </p:pic>
      <p:sp>
        <p:nvSpPr>
          <p:cNvPr id="87" name="Google Shape;87;p13"/>
          <p:cNvSpPr/>
          <p:nvPr/>
        </p:nvSpPr>
        <p:spPr>
          <a:xfrm>
            <a:off x="116688" y="11009"/>
            <a:ext cx="7323124" cy="10778072"/>
          </a:xfrm>
          <a:custGeom>
            <a:avLst/>
            <a:gdLst/>
            <a:ahLst/>
            <a:cxnLst/>
            <a:rect l="l" t="t" r="r" b="b"/>
            <a:pathLst>
              <a:path w="2709333" h="3842490" extrusionOk="0">
                <a:moveTo>
                  <a:pt x="0" y="0"/>
                </a:moveTo>
                <a:lnTo>
                  <a:pt x="2709333" y="0"/>
                </a:lnTo>
                <a:lnTo>
                  <a:pt x="2709333" y="3842490"/>
                </a:lnTo>
                <a:lnTo>
                  <a:pt x="0" y="384249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42875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8" name="Google Shape;130;p14">
            <a:extLst>
              <a:ext uri="{FF2B5EF4-FFF2-40B4-BE49-F238E27FC236}">
                <a16:creationId xmlns:a16="http://schemas.microsoft.com/office/drawing/2014/main" id="{3000BFBB-6AB7-F645-5E03-D104FC2F07BE}"/>
              </a:ext>
            </a:extLst>
          </p:cNvPr>
          <p:cNvSpPr txBox="1"/>
          <p:nvPr/>
        </p:nvSpPr>
        <p:spPr>
          <a:xfrm>
            <a:off x="627273" y="149200"/>
            <a:ext cx="5938297" cy="73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dirty="0">
                <a:solidFill>
                  <a:schemeClr val="tx2"/>
                </a:solidFill>
                <a:latin typeface="Baskerville Old Face" panose="02020602080505020303" pitchFamily="18" charset="0"/>
                <a:ea typeface="STXingkai" panose="020B0503020204020204" pitchFamily="2" charset="-122"/>
              </a:rPr>
              <a:t>DIALOGOS BIBLICOS POR EL</a:t>
            </a:r>
            <a:endParaRPr lang="en-US" sz="2400" b="0" i="0" u="none" strike="noStrike" dirty="0">
              <a:solidFill>
                <a:schemeClr val="tx2"/>
              </a:solidFill>
              <a:latin typeface="Baskerville Old Face" panose="02020602080505020303" pitchFamily="18" charset="0"/>
              <a:ea typeface="STXingkai" panose="020B0503020204020204" pitchFamily="2" charset="-122"/>
            </a:endParaRPr>
          </a:p>
        </p:txBody>
      </p:sp>
      <p:sp>
        <p:nvSpPr>
          <p:cNvPr id="9" name="Google Shape;129;p14">
            <a:extLst>
              <a:ext uri="{FF2B5EF4-FFF2-40B4-BE49-F238E27FC236}">
                <a16:creationId xmlns:a16="http://schemas.microsoft.com/office/drawing/2014/main" id="{4D181F2D-B992-57ED-2114-40DBC790E25D}"/>
              </a:ext>
            </a:extLst>
          </p:cNvPr>
          <p:cNvSpPr/>
          <p:nvPr/>
        </p:nvSpPr>
        <p:spPr>
          <a:xfrm>
            <a:off x="279638" y="5096702"/>
            <a:ext cx="7213685" cy="1799500"/>
          </a:xfrm>
          <a:custGeom>
            <a:avLst/>
            <a:gdLst/>
            <a:ahLst/>
            <a:cxnLst/>
            <a:rect l="l" t="t" r="r" b="b"/>
            <a:pathLst>
              <a:path w="1236797" h="950611" extrusionOk="0">
                <a:moveTo>
                  <a:pt x="0" y="0"/>
                </a:moveTo>
                <a:lnTo>
                  <a:pt x="1236797" y="0"/>
                </a:lnTo>
                <a:lnTo>
                  <a:pt x="1236797" y="950611"/>
                </a:lnTo>
                <a:lnTo>
                  <a:pt x="0" y="950611"/>
                </a:lnTo>
                <a:close/>
              </a:path>
            </a:pathLst>
          </a:custGeom>
          <a:solidFill>
            <a:srgbClr val="FFFFFF"/>
          </a:solidFill>
          <a:ln w="66675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/>
          <a:lstStyle/>
          <a:p>
            <a:r>
              <a:rPr lang="es-MX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Bienvenido a la serie de Diálogos Bíblicos por el Dr. Deida. Las historias y enseñanzas bíblicas son mejores entendidas y aprendidas cuando están presentadas por medio de diálogos. Así que nuestro objetivo es que los oyentes puedan aprender como la Verdad Bíblica se combina con la Vida práctica y ordinaria.</a:t>
            </a:r>
          </a:p>
        </p:txBody>
      </p:sp>
      <p:sp>
        <p:nvSpPr>
          <p:cNvPr id="6" name="Google Shape;89;p13">
            <a:extLst>
              <a:ext uri="{FF2B5EF4-FFF2-40B4-BE49-F238E27FC236}">
                <a16:creationId xmlns:a16="http://schemas.microsoft.com/office/drawing/2014/main" id="{89FF94C4-36E1-D598-D7E6-CD66BC3D462A}"/>
              </a:ext>
            </a:extLst>
          </p:cNvPr>
          <p:cNvSpPr/>
          <p:nvPr/>
        </p:nvSpPr>
        <p:spPr>
          <a:xfrm>
            <a:off x="279638" y="7203851"/>
            <a:ext cx="7323124" cy="3947819"/>
          </a:xfrm>
          <a:custGeom>
            <a:avLst/>
            <a:gdLst/>
            <a:ahLst/>
            <a:cxnLst/>
            <a:rect l="l" t="t" r="r" b="b"/>
            <a:pathLst>
              <a:path w="6864943" h="4842905" extrusionOk="0">
                <a:moveTo>
                  <a:pt x="0" y="0"/>
                </a:moveTo>
                <a:lnTo>
                  <a:pt x="6864944" y="0"/>
                </a:lnTo>
                <a:lnTo>
                  <a:pt x="6864944" y="4842906"/>
                </a:lnTo>
                <a:lnTo>
                  <a:pt x="0" y="48429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7" name="Google Shape;130;p14">
            <a:extLst>
              <a:ext uri="{FF2B5EF4-FFF2-40B4-BE49-F238E27FC236}">
                <a16:creationId xmlns:a16="http://schemas.microsoft.com/office/drawing/2014/main" id="{6F19369F-CADB-BAEF-30E5-59504B9E7274}"/>
              </a:ext>
            </a:extLst>
          </p:cNvPr>
          <p:cNvSpPr txBox="1"/>
          <p:nvPr/>
        </p:nvSpPr>
        <p:spPr>
          <a:xfrm>
            <a:off x="1716087" y="8124525"/>
            <a:ext cx="4124325" cy="2107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MX" sz="2800" dirty="0">
                <a:latin typeface="Times New Roman" panose="02020603050405020304" pitchFamily="18" charset="0"/>
              </a:rPr>
              <a:t>¿Estás listo para tu jornada del aprendizaje bíblico? Hoy veremos como compartir el plan de salvación</a:t>
            </a:r>
            <a:endParaRPr lang="es-MX" sz="2800" b="0" dirty="0"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A6ECAD-5B90-A3DA-F8C2-89F400650FC0}"/>
              </a:ext>
            </a:extLst>
          </p:cNvPr>
          <p:cNvSpPr txBox="1"/>
          <p:nvPr/>
        </p:nvSpPr>
        <p:spPr>
          <a:xfrm>
            <a:off x="1905654" y="989321"/>
            <a:ext cx="49327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u="none" strike="noStrike" dirty="0">
                <a:solidFill>
                  <a:schemeClr val="tx2"/>
                </a:solidFill>
                <a:latin typeface="Baskerville Old Face" panose="02020602080505020303" pitchFamily="18" charset="0"/>
                <a:ea typeface="STXingkai" panose="020B0503020204020204" pitchFamily="2" charset="-122"/>
              </a:rPr>
              <a:t>DR. DANIEL DEIDA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83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951"/>
    </mc:Choice>
    <mc:Fallback xmlns="">
      <p:transition spd="slow" advTm="6095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D367107-7D66-432E-2AEE-0BABB933EF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098"/>
          <a:stretch/>
        </p:blipFill>
        <p:spPr bwMode="auto">
          <a:xfrm>
            <a:off x="35590" y="6186604"/>
            <a:ext cx="7448205" cy="43901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78FE17-B164-F9C7-5EF6-5A40D4B357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703" t="11325" b="63013"/>
          <a:stretch/>
        </p:blipFill>
        <p:spPr>
          <a:xfrm>
            <a:off x="-3500" y="118005"/>
            <a:ext cx="7560000" cy="2093495"/>
          </a:xfrm>
          <a:prstGeom prst="rect">
            <a:avLst/>
          </a:prstGeom>
        </p:spPr>
      </p:pic>
      <p:grpSp>
        <p:nvGrpSpPr>
          <p:cNvPr id="86" name="Google Shape;86;p13"/>
          <p:cNvGrpSpPr/>
          <p:nvPr/>
        </p:nvGrpSpPr>
        <p:grpSpPr>
          <a:xfrm>
            <a:off x="-3500" y="-23484"/>
            <a:ext cx="7560000" cy="10675423"/>
            <a:chOff x="0" y="-28575"/>
            <a:chExt cx="2709333" cy="3871065"/>
          </a:xfrm>
          <a:noFill/>
        </p:grpSpPr>
        <p:sp>
          <p:nvSpPr>
            <p:cNvPr id="87" name="Google Shape;87;p13"/>
            <p:cNvSpPr/>
            <p:nvPr/>
          </p:nvSpPr>
          <p:spPr>
            <a:xfrm>
              <a:off x="0" y="0"/>
              <a:ext cx="2709333" cy="3842490"/>
            </a:xfrm>
            <a:custGeom>
              <a:avLst/>
              <a:gdLst/>
              <a:ahLst/>
              <a:cxnLst/>
              <a:rect l="l" t="t" r="r" b="b"/>
              <a:pathLst>
                <a:path w="2709333" h="3842490" extrusionOk="0">
                  <a:moveTo>
                    <a:pt x="0" y="0"/>
                  </a:moveTo>
                  <a:lnTo>
                    <a:pt x="2709333" y="0"/>
                  </a:lnTo>
                  <a:lnTo>
                    <a:pt x="2709333" y="3842490"/>
                  </a:lnTo>
                  <a:lnTo>
                    <a:pt x="0" y="3842490"/>
                  </a:lnTo>
                  <a:close/>
                </a:path>
              </a:pathLst>
            </a:custGeom>
            <a:grpFill/>
            <a:ln w="142875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Google Shape;88;p13"/>
            <p:cNvSpPr txBox="1"/>
            <p:nvPr/>
          </p:nvSpPr>
          <p:spPr>
            <a:xfrm>
              <a:off x="0" y="-28575"/>
              <a:ext cx="2709333" cy="3871065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B81E25C0-152F-8DF6-9842-984B0EBCF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6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7B0FE91-BEFB-94D3-7870-F98E16C5B21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 bwMode="auto">
          <a:xfrm>
            <a:off x="35590" y="2595018"/>
            <a:ext cx="7520910" cy="36001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A white speech bubble with a black background&#10;&#10;Description automatically generated">
            <a:extLst>
              <a:ext uri="{FF2B5EF4-FFF2-40B4-BE49-F238E27FC236}">
                <a16:creationId xmlns:a16="http://schemas.microsoft.com/office/drawing/2014/main" id="{770BBDCD-6070-649A-1044-CC2AAAFD1C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 bwMode="auto">
          <a:xfrm rot="16200000">
            <a:off x="1600203" y="3790504"/>
            <a:ext cx="2498649" cy="37639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Google Shape;95;p13">
            <a:extLst>
              <a:ext uri="{FF2B5EF4-FFF2-40B4-BE49-F238E27FC236}">
                <a16:creationId xmlns:a16="http://schemas.microsoft.com/office/drawing/2014/main" id="{B8077273-50E7-E7FA-94AF-0790BB5266A4}"/>
              </a:ext>
            </a:extLst>
          </p:cNvPr>
          <p:cNvSpPr txBox="1"/>
          <p:nvPr/>
        </p:nvSpPr>
        <p:spPr>
          <a:xfrm>
            <a:off x="1297172" y="4776340"/>
            <a:ext cx="2062716" cy="1911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s-MX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Eso es! Solo recuerda que lo más importante es el amor que pongas al compartir, y que Dios va contigo en todo momento.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white speech bubble with a black background&#10;&#10;Description automatically generated">
            <a:extLst>
              <a:ext uri="{FF2B5EF4-FFF2-40B4-BE49-F238E27FC236}">
                <a16:creationId xmlns:a16="http://schemas.microsoft.com/office/drawing/2014/main" id="{24CDE0B0-7062-F2D1-44E0-D79F717366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 bwMode="auto">
          <a:xfrm rot="5400000">
            <a:off x="2971973" y="42723"/>
            <a:ext cx="2405028" cy="4495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Google Shape;95;p13">
            <a:extLst>
              <a:ext uri="{FF2B5EF4-FFF2-40B4-BE49-F238E27FC236}">
                <a16:creationId xmlns:a16="http://schemas.microsoft.com/office/drawing/2014/main" id="{FF468EDB-3DF3-E569-C502-32706A60FBD8}"/>
              </a:ext>
            </a:extLst>
          </p:cNvPr>
          <p:cNvSpPr txBox="1"/>
          <p:nvPr/>
        </p:nvSpPr>
        <p:spPr>
          <a:xfrm>
            <a:off x="3627429" y="1155870"/>
            <a:ext cx="2466754" cy="1911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s-MX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Bueno, creo que con eso tengo más claro cómo hacerlo. Voy a intentar con alguien de mi lista, orando primero y usando ARCOS. Ya veremos cómo va.  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white speech bubble with a black background&#10;&#10;Description automatically generated">
            <a:extLst>
              <a:ext uri="{FF2B5EF4-FFF2-40B4-BE49-F238E27FC236}">
                <a16:creationId xmlns:a16="http://schemas.microsoft.com/office/drawing/2014/main" id="{FA8091B7-DDAB-CF5B-F93E-680721ED4A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 bwMode="auto">
          <a:xfrm rot="16200000">
            <a:off x="3581456" y="7062535"/>
            <a:ext cx="1186061" cy="37639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Google Shape;95;p13">
            <a:extLst>
              <a:ext uri="{FF2B5EF4-FFF2-40B4-BE49-F238E27FC236}">
                <a16:creationId xmlns:a16="http://schemas.microsoft.com/office/drawing/2014/main" id="{07535E43-6D8A-0FB3-69D5-E81604D7E8A7}"/>
              </a:ext>
            </a:extLst>
          </p:cNvPr>
          <p:cNvSpPr txBox="1"/>
          <p:nvPr/>
        </p:nvSpPr>
        <p:spPr>
          <a:xfrm>
            <a:off x="2668776" y="8461855"/>
            <a:ext cx="2062716" cy="955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s-MX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Exacto, Dios hará su parte si tú haces la tuya.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04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702"/>
    </mc:Choice>
    <mc:Fallback xmlns="">
      <p:transition spd="slow" advTm="53702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3F01A7-8C65-3C1B-A48A-A1F6E56D3C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1169" b="53993"/>
          <a:stretch/>
        </p:blipFill>
        <p:spPr>
          <a:xfrm>
            <a:off x="47229" y="125297"/>
            <a:ext cx="7560000" cy="290029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21A9797-C6B4-899A-D6B3-286CA7E2D41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3025591"/>
            <a:ext cx="7556500" cy="7556500"/>
          </a:xfrm>
          <a:prstGeom prst="rect">
            <a:avLst/>
          </a:prstGeom>
        </p:spPr>
      </p:pic>
      <p:grpSp>
        <p:nvGrpSpPr>
          <p:cNvPr id="86" name="Google Shape;86;p13"/>
          <p:cNvGrpSpPr/>
          <p:nvPr/>
        </p:nvGrpSpPr>
        <p:grpSpPr>
          <a:xfrm>
            <a:off x="-50729" y="-38757"/>
            <a:ext cx="7560000" cy="10675423"/>
            <a:chOff x="0" y="-28575"/>
            <a:chExt cx="2709333" cy="3871065"/>
          </a:xfrm>
          <a:noFill/>
        </p:grpSpPr>
        <p:sp>
          <p:nvSpPr>
            <p:cNvPr id="87" name="Google Shape;87;p13"/>
            <p:cNvSpPr/>
            <p:nvPr/>
          </p:nvSpPr>
          <p:spPr>
            <a:xfrm>
              <a:off x="0" y="0"/>
              <a:ext cx="2709333" cy="3842490"/>
            </a:xfrm>
            <a:custGeom>
              <a:avLst/>
              <a:gdLst/>
              <a:ahLst/>
              <a:cxnLst/>
              <a:rect l="l" t="t" r="r" b="b"/>
              <a:pathLst>
                <a:path w="2709333" h="3842490" extrusionOk="0">
                  <a:moveTo>
                    <a:pt x="0" y="0"/>
                  </a:moveTo>
                  <a:lnTo>
                    <a:pt x="2709333" y="0"/>
                  </a:lnTo>
                  <a:lnTo>
                    <a:pt x="2709333" y="3842490"/>
                  </a:lnTo>
                  <a:lnTo>
                    <a:pt x="0" y="3842490"/>
                  </a:lnTo>
                  <a:close/>
                </a:path>
              </a:pathLst>
            </a:custGeom>
            <a:grpFill/>
            <a:ln w="142875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Google Shape;88;p13"/>
            <p:cNvSpPr txBox="1"/>
            <p:nvPr/>
          </p:nvSpPr>
          <p:spPr>
            <a:xfrm>
              <a:off x="0" y="-28575"/>
              <a:ext cx="2709333" cy="3871065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Google Shape;101;p13">
            <a:extLst>
              <a:ext uri="{FF2B5EF4-FFF2-40B4-BE49-F238E27FC236}">
                <a16:creationId xmlns:a16="http://schemas.microsoft.com/office/drawing/2014/main" id="{7038A62F-942C-2813-352F-4C5795A398DF}"/>
              </a:ext>
            </a:extLst>
          </p:cNvPr>
          <p:cNvSpPr/>
          <p:nvPr/>
        </p:nvSpPr>
        <p:spPr>
          <a:xfrm>
            <a:off x="47229" y="2217753"/>
            <a:ext cx="3081691" cy="2446374"/>
          </a:xfrm>
          <a:custGeom>
            <a:avLst/>
            <a:gdLst/>
            <a:ahLst/>
            <a:cxnLst/>
            <a:rect l="l" t="t" r="r" b="b"/>
            <a:pathLst>
              <a:path w="3485399" h="2300363" extrusionOk="0">
                <a:moveTo>
                  <a:pt x="0" y="0"/>
                </a:moveTo>
                <a:lnTo>
                  <a:pt x="3485398" y="0"/>
                </a:lnTo>
                <a:lnTo>
                  <a:pt x="3485398" y="2300363"/>
                </a:lnTo>
                <a:lnTo>
                  <a:pt x="0" y="23003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Google Shape;95;p13">
            <a:extLst>
              <a:ext uri="{FF2B5EF4-FFF2-40B4-BE49-F238E27FC236}">
                <a16:creationId xmlns:a16="http://schemas.microsoft.com/office/drawing/2014/main" id="{83809940-66ED-286D-D2D0-8C1CF8C4CA64}"/>
              </a:ext>
            </a:extLst>
          </p:cNvPr>
          <p:cNvSpPr txBox="1"/>
          <p:nvPr/>
        </p:nvSpPr>
        <p:spPr>
          <a:xfrm>
            <a:off x="172140" y="2332940"/>
            <a:ext cx="2837069" cy="1592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s-MX" sz="1800" dirty="0">
                <a:latin typeface="Times New Roman" panose="02020603050405020304" pitchFamily="18" charset="0"/>
                <a:ea typeface="Aptos" panose="020B0004020202020204" pitchFamily="34" charset="0"/>
              </a:rPr>
              <a:t>Acuérdate Dios te ama y nosotros también, puedes visitarnos a Sanger </a:t>
            </a:r>
            <a:r>
              <a:rPr lang="es-MX" sz="1800" dirty="0" err="1">
                <a:latin typeface="Times New Roman" panose="02020603050405020304" pitchFamily="18" charset="0"/>
                <a:ea typeface="Aptos" panose="020B0004020202020204" pitchFamily="34" charset="0"/>
              </a:rPr>
              <a:t>Naz</a:t>
            </a:r>
            <a:r>
              <a:rPr lang="es-MX" sz="1800" dirty="0">
                <a:latin typeface="Times New Roman" panose="02020603050405020304" pitchFamily="18" charset="0"/>
                <a:ea typeface="Aptos" panose="020B0004020202020204" pitchFamily="34" charset="0"/>
              </a:rPr>
              <a:t>, Iglesia del Nazareno en el 815 Jensen, Sanger, California</a:t>
            </a:r>
            <a:r>
              <a:rPr lang="es-MX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endParaRPr lang="es-MX" sz="18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 descr="A white speech bubble with a black background&#10;&#10;Description automatically generated">
            <a:extLst>
              <a:ext uri="{FF2B5EF4-FFF2-40B4-BE49-F238E27FC236}">
                <a16:creationId xmlns:a16="http://schemas.microsoft.com/office/drawing/2014/main" id="{AF3A0ACC-B48C-716C-42B1-42BD794165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 bwMode="auto">
          <a:xfrm>
            <a:off x="3318063" y="1807535"/>
            <a:ext cx="2951749" cy="31162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Google Shape;130;p14">
            <a:extLst>
              <a:ext uri="{FF2B5EF4-FFF2-40B4-BE49-F238E27FC236}">
                <a16:creationId xmlns:a16="http://schemas.microsoft.com/office/drawing/2014/main" id="{B37819C7-B7DF-64FA-D9AB-BEF27BA4B225}"/>
              </a:ext>
            </a:extLst>
          </p:cNvPr>
          <p:cNvSpPr txBox="1"/>
          <p:nvPr/>
        </p:nvSpPr>
        <p:spPr>
          <a:xfrm>
            <a:off x="3432865" y="1983939"/>
            <a:ext cx="2425674" cy="156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algn="ctr"/>
            <a:r>
              <a:rPr lang="es-MX" sz="18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Además, puedes buscarnos en el Facebook bajo Sanger </a:t>
            </a:r>
            <a:r>
              <a:rPr lang="es-MX" sz="1800" kern="1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Naz</a:t>
            </a:r>
            <a:r>
              <a:rPr lang="es-MX" sz="18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o puedes llamarnos </a:t>
            </a:r>
          </a:p>
          <a:p>
            <a:pPr algn="ctr"/>
            <a:r>
              <a:rPr lang="es-MX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(559) 349-2590  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Google Shape;89;p13">
            <a:extLst>
              <a:ext uri="{FF2B5EF4-FFF2-40B4-BE49-F238E27FC236}">
                <a16:creationId xmlns:a16="http://schemas.microsoft.com/office/drawing/2014/main" id="{D570E3B4-5FE9-D2AB-EE09-E947D6B925D3}"/>
              </a:ext>
            </a:extLst>
          </p:cNvPr>
          <p:cNvSpPr/>
          <p:nvPr/>
        </p:nvSpPr>
        <p:spPr>
          <a:xfrm>
            <a:off x="240274" y="7131463"/>
            <a:ext cx="7362336" cy="3566485"/>
          </a:xfrm>
          <a:custGeom>
            <a:avLst/>
            <a:gdLst/>
            <a:ahLst/>
            <a:cxnLst/>
            <a:rect l="l" t="t" r="r" b="b"/>
            <a:pathLst>
              <a:path w="6864943" h="4842905" extrusionOk="0">
                <a:moveTo>
                  <a:pt x="0" y="0"/>
                </a:moveTo>
                <a:lnTo>
                  <a:pt x="6864944" y="0"/>
                </a:lnTo>
                <a:lnTo>
                  <a:pt x="6864944" y="4842906"/>
                </a:lnTo>
                <a:lnTo>
                  <a:pt x="0" y="48429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4" name="Google Shape;130;p14">
            <a:extLst>
              <a:ext uri="{FF2B5EF4-FFF2-40B4-BE49-F238E27FC236}">
                <a16:creationId xmlns:a16="http://schemas.microsoft.com/office/drawing/2014/main" id="{51AC2825-A9BA-5A9A-5419-05852EE89F7C}"/>
              </a:ext>
            </a:extLst>
          </p:cNvPr>
          <p:cNvSpPr txBox="1"/>
          <p:nvPr/>
        </p:nvSpPr>
        <p:spPr>
          <a:xfrm>
            <a:off x="1465139" y="7736434"/>
            <a:ext cx="4124325" cy="2107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s-MX" sz="32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No se les olvide ver otros estudios en los Diálogos Bíblicos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MX" sz="3200" dirty="0">
                <a:latin typeface="Times New Roman" panose="02020603050405020304" pitchFamily="18" charset="0"/>
                <a:ea typeface="Aptos" panose="020B0004020202020204" pitchFamily="34" charset="0"/>
              </a:rPr>
              <a:t>www.SangreNaz.com</a:t>
            </a:r>
            <a:r>
              <a:rPr lang="en-US" sz="32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endParaRPr lang="en-US" sz="32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8758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34"/>
    </mc:Choice>
    <mc:Fallback xmlns="">
      <p:transition spd="slow" advTm="1523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E18D93-F17F-6838-E036-0756A5A130E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20" b="2420"/>
          <a:stretch/>
        </p:blipFill>
        <p:spPr bwMode="auto">
          <a:xfrm>
            <a:off x="86346" y="1"/>
            <a:ext cx="7404100" cy="4629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DF7827-C76D-FEBF-CCA1-494CFC7208D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074" r="9074"/>
          <a:stretch/>
        </p:blipFill>
        <p:spPr>
          <a:xfrm>
            <a:off x="43907" y="4634319"/>
            <a:ext cx="7488979" cy="6059081"/>
          </a:xfrm>
          <a:prstGeom prst="rect">
            <a:avLst/>
          </a:prstGeom>
        </p:spPr>
      </p:pic>
      <p:sp>
        <p:nvSpPr>
          <p:cNvPr id="87" name="Google Shape;87;p13"/>
          <p:cNvSpPr/>
          <p:nvPr/>
        </p:nvSpPr>
        <p:spPr>
          <a:xfrm>
            <a:off x="43907" y="-87776"/>
            <a:ext cx="7560000" cy="10721908"/>
          </a:xfrm>
          <a:custGeom>
            <a:avLst/>
            <a:gdLst/>
            <a:ahLst/>
            <a:cxnLst/>
            <a:rect l="l" t="t" r="r" b="b"/>
            <a:pathLst>
              <a:path w="2709333" h="3842490" extrusionOk="0">
                <a:moveTo>
                  <a:pt x="0" y="0"/>
                </a:moveTo>
                <a:lnTo>
                  <a:pt x="2709333" y="0"/>
                </a:lnTo>
                <a:lnTo>
                  <a:pt x="2709333" y="3842490"/>
                </a:lnTo>
                <a:lnTo>
                  <a:pt x="0" y="384249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42875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101" name="Google Shape;101;p13"/>
          <p:cNvSpPr/>
          <p:nvPr/>
        </p:nvSpPr>
        <p:spPr>
          <a:xfrm>
            <a:off x="3843196" y="3866940"/>
            <a:ext cx="3594842" cy="2287278"/>
          </a:xfrm>
          <a:custGeom>
            <a:avLst/>
            <a:gdLst/>
            <a:ahLst/>
            <a:cxnLst/>
            <a:rect l="l" t="t" r="r" b="b"/>
            <a:pathLst>
              <a:path w="3485399" h="2300363" extrusionOk="0">
                <a:moveTo>
                  <a:pt x="0" y="0"/>
                </a:moveTo>
                <a:lnTo>
                  <a:pt x="3485398" y="0"/>
                </a:lnTo>
                <a:lnTo>
                  <a:pt x="3485398" y="2300363"/>
                </a:lnTo>
                <a:lnTo>
                  <a:pt x="0" y="23003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s-MX" sz="18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s-MX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Claro, a mí también. A veces parece que uno tiene tanto que decir que no sabe ni por dónde empezar. Y cuando te das cuenta, el momento ya pasó. Es frustrante, ¿no? </a:t>
            </a:r>
            <a:r>
              <a:rPr lang="es-MX" sz="18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white speech bubble with a black background&#10;&#10;Description automatically generated">
            <a:extLst>
              <a:ext uri="{FF2B5EF4-FFF2-40B4-BE49-F238E27FC236}">
                <a16:creationId xmlns:a16="http://schemas.microsoft.com/office/drawing/2014/main" id="{67589007-E8E1-2E8D-9B81-33E43CA0E1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 bwMode="auto">
          <a:xfrm>
            <a:off x="269374" y="1191543"/>
            <a:ext cx="3407954" cy="46292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Google Shape;95;p13">
            <a:extLst>
              <a:ext uri="{FF2B5EF4-FFF2-40B4-BE49-F238E27FC236}">
                <a16:creationId xmlns:a16="http://schemas.microsoft.com/office/drawing/2014/main" id="{2060B3E7-EBFD-F075-716C-66BB0874220B}"/>
              </a:ext>
            </a:extLst>
          </p:cNvPr>
          <p:cNvSpPr txBox="1"/>
          <p:nvPr/>
        </p:nvSpPr>
        <p:spPr>
          <a:xfrm>
            <a:off x="556228" y="1638736"/>
            <a:ext cx="2644172" cy="2548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s-MX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Oigan, el otro día estaba hablando con un compañero de trabajo y sentí que era el momento de decirle algo sobre Jesús. Pero, no sé, me quedé sin palabras. No supe cómo empezar ni qué decir. ¿Les ha pasado algo </a:t>
            </a:r>
            <a:r>
              <a:rPr lang="es-MX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asi</a:t>
            </a:r>
            <a:r>
              <a:rPr lang="es-MX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05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951"/>
    </mc:Choice>
    <mc:Fallback xmlns="">
      <p:transition spd="slow" advTm="6095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D367107-7D66-432E-2AEE-0BABB933EF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652"/>
          <a:stretch/>
        </p:blipFill>
        <p:spPr bwMode="auto">
          <a:xfrm>
            <a:off x="35590" y="6195159"/>
            <a:ext cx="7448205" cy="43802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78FE17-B164-F9C7-5EF6-5A40D4B357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703" t="11325" b="63013"/>
          <a:stretch/>
        </p:blipFill>
        <p:spPr>
          <a:xfrm>
            <a:off x="-3500" y="118005"/>
            <a:ext cx="7560000" cy="2093495"/>
          </a:xfrm>
          <a:prstGeom prst="rect">
            <a:avLst/>
          </a:prstGeom>
        </p:spPr>
      </p:pic>
      <p:grpSp>
        <p:nvGrpSpPr>
          <p:cNvPr id="86" name="Google Shape;86;p13"/>
          <p:cNvGrpSpPr/>
          <p:nvPr/>
        </p:nvGrpSpPr>
        <p:grpSpPr>
          <a:xfrm>
            <a:off x="-3500" y="-23484"/>
            <a:ext cx="7560000" cy="10675423"/>
            <a:chOff x="0" y="-28575"/>
            <a:chExt cx="2709333" cy="3871065"/>
          </a:xfrm>
          <a:noFill/>
        </p:grpSpPr>
        <p:sp>
          <p:nvSpPr>
            <p:cNvPr id="87" name="Google Shape;87;p13"/>
            <p:cNvSpPr/>
            <p:nvPr/>
          </p:nvSpPr>
          <p:spPr>
            <a:xfrm>
              <a:off x="0" y="0"/>
              <a:ext cx="2709333" cy="3842490"/>
            </a:xfrm>
            <a:custGeom>
              <a:avLst/>
              <a:gdLst/>
              <a:ahLst/>
              <a:cxnLst/>
              <a:rect l="l" t="t" r="r" b="b"/>
              <a:pathLst>
                <a:path w="2709333" h="3842490" extrusionOk="0">
                  <a:moveTo>
                    <a:pt x="0" y="0"/>
                  </a:moveTo>
                  <a:lnTo>
                    <a:pt x="2709333" y="0"/>
                  </a:lnTo>
                  <a:lnTo>
                    <a:pt x="2709333" y="3842490"/>
                  </a:lnTo>
                  <a:lnTo>
                    <a:pt x="0" y="3842490"/>
                  </a:lnTo>
                  <a:close/>
                </a:path>
              </a:pathLst>
            </a:custGeom>
            <a:grpFill/>
            <a:ln w="142875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Google Shape;88;p13"/>
            <p:cNvSpPr txBox="1"/>
            <p:nvPr/>
          </p:nvSpPr>
          <p:spPr>
            <a:xfrm>
              <a:off x="0" y="-28575"/>
              <a:ext cx="2709333" cy="3871065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B81E25C0-152F-8DF6-9842-984B0EBCF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6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7B0FE91-BEFB-94D3-7870-F98E16C5B21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 bwMode="auto">
          <a:xfrm>
            <a:off x="35590" y="2595018"/>
            <a:ext cx="7520910" cy="36001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A white speech bubble with a black background&#10;&#10;Description automatically generated">
            <a:extLst>
              <a:ext uri="{FF2B5EF4-FFF2-40B4-BE49-F238E27FC236}">
                <a16:creationId xmlns:a16="http://schemas.microsoft.com/office/drawing/2014/main" id="{A4EF9456-6736-F699-0B4B-BD88F362C4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 bwMode="auto">
          <a:xfrm>
            <a:off x="428523" y="481891"/>
            <a:ext cx="6923466" cy="30829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Google Shape;95;p13">
            <a:extLst>
              <a:ext uri="{FF2B5EF4-FFF2-40B4-BE49-F238E27FC236}">
                <a16:creationId xmlns:a16="http://schemas.microsoft.com/office/drawing/2014/main" id="{5C7D7236-7846-8988-90FA-A7845639EB2D}"/>
              </a:ext>
            </a:extLst>
          </p:cNvPr>
          <p:cNvSpPr txBox="1"/>
          <p:nvPr/>
        </p:nvSpPr>
        <p:spPr>
          <a:xfrm>
            <a:off x="952716" y="722005"/>
            <a:ext cx="5479982" cy="1592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s-MX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Sí, y creo que a veces nos complicamos. Pero, mira, algo que siempre me ha ayudado es empezar con una oración antes de hablar. Pedirle a Dios que me guíe, que me dé las palabras correctas. Incluso, oro para que Él me muestre quién está listo para escuchar el mensaje.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white speech bubble with a black background&#10;&#10;Description automatically generated">
            <a:extLst>
              <a:ext uri="{FF2B5EF4-FFF2-40B4-BE49-F238E27FC236}">
                <a16:creationId xmlns:a16="http://schemas.microsoft.com/office/drawing/2014/main" id="{AFED715D-288A-072F-263E-1CF4884050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 bwMode="auto">
          <a:xfrm rot="10800000">
            <a:off x="2121299" y="4395089"/>
            <a:ext cx="3349487" cy="20803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EFE63A5C-9F25-477F-CFB2-2E04B4D6F3C7}"/>
              </a:ext>
            </a:extLst>
          </p:cNvPr>
          <p:cNvSpPr txBox="1"/>
          <p:nvPr/>
        </p:nvSpPr>
        <p:spPr>
          <a:xfrm>
            <a:off x="2568427" y="5239514"/>
            <a:ext cx="2623388" cy="955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s-MX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¿Y cómo haces eso? ¿Tienes una lista de personas por las que oras o cómo?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 white speech bubble with a black background&#10;&#10;Description automatically generated">
            <a:extLst>
              <a:ext uri="{FF2B5EF4-FFF2-40B4-BE49-F238E27FC236}">
                <a16:creationId xmlns:a16="http://schemas.microsoft.com/office/drawing/2014/main" id="{770BBDCD-6070-649A-1044-CC2AAAFD1C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 bwMode="auto">
          <a:xfrm rot="16200000">
            <a:off x="2550469" y="5496655"/>
            <a:ext cx="2600975" cy="75565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Google Shape;95;p13">
            <a:extLst>
              <a:ext uri="{FF2B5EF4-FFF2-40B4-BE49-F238E27FC236}">
                <a16:creationId xmlns:a16="http://schemas.microsoft.com/office/drawing/2014/main" id="{B8077273-50E7-E7FA-94AF-0790BB5266A4}"/>
              </a:ext>
            </a:extLst>
          </p:cNvPr>
          <p:cNvSpPr txBox="1"/>
          <p:nvPr/>
        </p:nvSpPr>
        <p:spPr>
          <a:xfrm>
            <a:off x="867655" y="8212839"/>
            <a:ext cx="3991424" cy="222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s-MX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¿Sí, algo así. Tengo una libretita donde anoto los nombres de las personas que siento que necesitan escuchar de Jesús. Oro por ellas, para que Dios prepare sus corazones, y también oro por mí, para estar listo cuando llegue el momento de hablarles.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702"/>
    </mc:Choice>
    <mc:Fallback xmlns="">
      <p:transition spd="slow" advTm="5370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9C4A991-A895-5BE2-6A23-5C5314E54EA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4298"/>
          <a:stretch/>
        </p:blipFill>
        <p:spPr>
          <a:xfrm>
            <a:off x="-3500" y="7953153"/>
            <a:ext cx="7556499" cy="265326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34E0932-D685-D7CB-E2BF-BCB04EC3CB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150" b="9725"/>
          <a:stretch/>
        </p:blipFill>
        <p:spPr>
          <a:xfrm>
            <a:off x="64020" y="2859928"/>
            <a:ext cx="7556499" cy="57394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F7D9E9-A661-6A83-81FD-740E4D2479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2371"/>
          <a:stretch/>
        </p:blipFill>
        <p:spPr>
          <a:xfrm>
            <a:off x="-71020" y="78805"/>
            <a:ext cx="7556500" cy="2823884"/>
          </a:xfrm>
          <a:prstGeom prst="rect">
            <a:avLst/>
          </a:prstGeom>
        </p:spPr>
      </p:pic>
      <p:grpSp>
        <p:nvGrpSpPr>
          <p:cNvPr id="86" name="Google Shape;86;p13"/>
          <p:cNvGrpSpPr/>
          <p:nvPr/>
        </p:nvGrpSpPr>
        <p:grpSpPr>
          <a:xfrm>
            <a:off x="-3500" y="-23484"/>
            <a:ext cx="7560000" cy="10675423"/>
            <a:chOff x="0" y="-28575"/>
            <a:chExt cx="2709333" cy="3871065"/>
          </a:xfrm>
          <a:noFill/>
        </p:grpSpPr>
        <p:sp>
          <p:nvSpPr>
            <p:cNvPr id="87" name="Google Shape;87;p13"/>
            <p:cNvSpPr/>
            <p:nvPr/>
          </p:nvSpPr>
          <p:spPr>
            <a:xfrm>
              <a:off x="0" y="0"/>
              <a:ext cx="2709333" cy="3842490"/>
            </a:xfrm>
            <a:custGeom>
              <a:avLst/>
              <a:gdLst/>
              <a:ahLst/>
              <a:cxnLst/>
              <a:rect l="l" t="t" r="r" b="b"/>
              <a:pathLst>
                <a:path w="2709333" h="3842490" extrusionOk="0">
                  <a:moveTo>
                    <a:pt x="0" y="0"/>
                  </a:moveTo>
                  <a:lnTo>
                    <a:pt x="2709333" y="0"/>
                  </a:lnTo>
                  <a:lnTo>
                    <a:pt x="2709333" y="3842490"/>
                  </a:lnTo>
                  <a:lnTo>
                    <a:pt x="0" y="3842490"/>
                  </a:lnTo>
                  <a:close/>
                </a:path>
              </a:pathLst>
            </a:custGeom>
            <a:grpFill/>
            <a:ln w="142875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Google Shape;88;p13"/>
            <p:cNvSpPr txBox="1"/>
            <p:nvPr/>
          </p:nvSpPr>
          <p:spPr>
            <a:xfrm>
              <a:off x="0" y="-28575"/>
              <a:ext cx="2709333" cy="3871065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B81E25C0-152F-8DF6-9842-984B0EBCF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6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" name="Picture 13" descr="A white speech bubble with a black background&#10;&#10;Description automatically generated">
            <a:extLst>
              <a:ext uri="{FF2B5EF4-FFF2-40B4-BE49-F238E27FC236}">
                <a16:creationId xmlns:a16="http://schemas.microsoft.com/office/drawing/2014/main" id="{77B0FE91-BEFB-94D3-7870-F98E16C5B2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 bwMode="auto">
          <a:xfrm>
            <a:off x="360842" y="1017250"/>
            <a:ext cx="5827307" cy="30893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Google Shape;130;p14">
            <a:extLst>
              <a:ext uri="{FF2B5EF4-FFF2-40B4-BE49-F238E27FC236}">
                <a16:creationId xmlns:a16="http://schemas.microsoft.com/office/drawing/2014/main" id="{14378560-A5B9-5BB4-7FD8-254C4FEDA9E6}"/>
              </a:ext>
            </a:extLst>
          </p:cNvPr>
          <p:cNvSpPr txBox="1"/>
          <p:nvPr/>
        </p:nvSpPr>
        <p:spPr>
          <a:xfrm>
            <a:off x="663376" y="1243296"/>
            <a:ext cx="4839641" cy="1735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r>
              <a:rPr lang="es-MX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¡Eso es muy buena idea! Y mientras oras, también puedes pedir por valor y por cualquier debilidad en tu vida, para que estés completamente enfocado en lo que Dios quiere hacer a través de ti. Yo trato de orar por eso cada día.  </a:t>
            </a:r>
            <a:endParaRPr lang="es-MX" sz="2000" dirty="0"/>
          </a:p>
        </p:txBody>
      </p:sp>
      <p:pic>
        <p:nvPicPr>
          <p:cNvPr id="9" name="Picture 8" descr="A white speech bubble with a black background&#10;&#10;Description automatically generated">
            <a:extLst>
              <a:ext uri="{FF2B5EF4-FFF2-40B4-BE49-F238E27FC236}">
                <a16:creationId xmlns:a16="http://schemas.microsoft.com/office/drawing/2014/main" id="{3C3035BA-A0B8-A600-1F0F-64A2AF962C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 bwMode="auto">
          <a:xfrm rot="10800000">
            <a:off x="552893" y="5667153"/>
            <a:ext cx="3009054" cy="48378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Google Shape;95;p13">
            <a:extLst>
              <a:ext uri="{FF2B5EF4-FFF2-40B4-BE49-F238E27FC236}">
                <a16:creationId xmlns:a16="http://schemas.microsoft.com/office/drawing/2014/main" id="{2B334D16-2106-1909-4DE0-76059056B0AE}"/>
              </a:ext>
            </a:extLst>
          </p:cNvPr>
          <p:cNvSpPr txBox="1"/>
          <p:nvPr/>
        </p:nvSpPr>
        <p:spPr>
          <a:xfrm>
            <a:off x="1045752" y="7528575"/>
            <a:ext cx="2330653" cy="2548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s-MX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Suena bien. Pero, ¿qué digo cuando ya estoy frente a la persona? A veces quiero compartir mi historia, pero me da miedo que no se interesen o que se me acabe el tiempo.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A white speech bubble with a black background&#10;&#10;Description automatically generated">
            <a:extLst>
              <a:ext uri="{FF2B5EF4-FFF2-40B4-BE49-F238E27FC236}">
                <a16:creationId xmlns:a16="http://schemas.microsoft.com/office/drawing/2014/main" id="{1D0065F4-1F3F-2C26-999A-6D20A6C972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 bwMode="auto">
          <a:xfrm rot="16200000">
            <a:off x="4391485" y="6098002"/>
            <a:ext cx="2310097" cy="39945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7DB7F1B-6EEE-BDDE-2CDF-0745617B9F5F}"/>
              </a:ext>
            </a:extLst>
          </p:cNvPr>
          <p:cNvSpPr txBox="1"/>
          <p:nvPr/>
        </p:nvSpPr>
        <p:spPr>
          <a:xfrm>
            <a:off x="3869264" y="7146458"/>
            <a:ext cx="2223191" cy="1985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s-MX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Bueno, siempre me gusta pensar en lo que aprendí hace tiempo: ARCOS. Es una forma sencilla de guiarte. ¿Te explico?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79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383"/>
    </mc:Choice>
    <mc:Fallback xmlns="">
      <p:transition spd="slow" advTm="3838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D367107-7D66-432E-2AEE-0BABB933EF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52397" y="6169841"/>
            <a:ext cx="7448205" cy="43802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78FE17-B164-F9C7-5EF6-5A40D4B357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703" t="11325" b="63013"/>
          <a:stretch/>
        </p:blipFill>
        <p:spPr>
          <a:xfrm>
            <a:off x="-3500" y="118005"/>
            <a:ext cx="7560000" cy="2093495"/>
          </a:xfrm>
          <a:prstGeom prst="rect">
            <a:avLst/>
          </a:prstGeom>
        </p:spPr>
      </p:pic>
      <p:grpSp>
        <p:nvGrpSpPr>
          <p:cNvPr id="86" name="Google Shape;86;p13"/>
          <p:cNvGrpSpPr/>
          <p:nvPr/>
        </p:nvGrpSpPr>
        <p:grpSpPr>
          <a:xfrm>
            <a:off x="-3500" y="-23484"/>
            <a:ext cx="7560000" cy="10675423"/>
            <a:chOff x="0" y="-28575"/>
            <a:chExt cx="2709333" cy="3871065"/>
          </a:xfrm>
          <a:noFill/>
        </p:grpSpPr>
        <p:sp>
          <p:nvSpPr>
            <p:cNvPr id="87" name="Google Shape;87;p13"/>
            <p:cNvSpPr/>
            <p:nvPr/>
          </p:nvSpPr>
          <p:spPr>
            <a:xfrm>
              <a:off x="0" y="0"/>
              <a:ext cx="2709333" cy="3842490"/>
            </a:xfrm>
            <a:custGeom>
              <a:avLst/>
              <a:gdLst/>
              <a:ahLst/>
              <a:cxnLst/>
              <a:rect l="l" t="t" r="r" b="b"/>
              <a:pathLst>
                <a:path w="2709333" h="3842490" extrusionOk="0">
                  <a:moveTo>
                    <a:pt x="0" y="0"/>
                  </a:moveTo>
                  <a:lnTo>
                    <a:pt x="2709333" y="0"/>
                  </a:lnTo>
                  <a:lnTo>
                    <a:pt x="2709333" y="3842490"/>
                  </a:lnTo>
                  <a:lnTo>
                    <a:pt x="0" y="3842490"/>
                  </a:lnTo>
                  <a:close/>
                </a:path>
              </a:pathLst>
            </a:custGeom>
            <a:grpFill/>
            <a:ln w="142875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Google Shape;88;p13"/>
            <p:cNvSpPr txBox="1"/>
            <p:nvPr/>
          </p:nvSpPr>
          <p:spPr>
            <a:xfrm>
              <a:off x="0" y="-28575"/>
              <a:ext cx="2709333" cy="3871065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B81E25C0-152F-8DF6-9842-984B0EBCF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6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7B0FE91-BEFB-94D3-7870-F98E16C5B21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 bwMode="auto">
          <a:xfrm>
            <a:off x="35590" y="2595018"/>
            <a:ext cx="7520910" cy="36001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A white speech bubble with a black background&#10;&#10;Description automatically generated">
            <a:extLst>
              <a:ext uri="{FF2B5EF4-FFF2-40B4-BE49-F238E27FC236}">
                <a16:creationId xmlns:a16="http://schemas.microsoft.com/office/drawing/2014/main" id="{A4EF9456-6736-F699-0B4B-BD88F362C4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 bwMode="auto">
          <a:xfrm>
            <a:off x="1991981" y="2262776"/>
            <a:ext cx="2718243" cy="11862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Google Shape;95;p13">
            <a:extLst>
              <a:ext uri="{FF2B5EF4-FFF2-40B4-BE49-F238E27FC236}">
                <a16:creationId xmlns:a16="http://schemas.microsoft.com/office/drawing/2014/main" id="{5C7D7236-7846-8988-90FA-A7845639EB2D}"/>
              </a:ext>
            </a:extLst>
          </p:cNvPr>
          <p:cNvSpPr txBox="1"/>
          <p:nvPr/>
        </p:nvSpPr>
        <p:spPr>
          <a:xfrm>
            <a:off x="2121298" y="2496387"/>
            <a:ext cx="1890902" cy="31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s-MX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¡Claro! Cuéntanos.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white speech bubble with a black background&#10;&#10;Description automatically generated">
            <a:extLst>
              <a:ext uri="{FF2B5EF4-FFF2-40B4-BE49-F238E27FC236}">
                <a16:creationId xmlns:a16="http://schemas.microsoft.com/office/drawing/2014/main" id="{AFED715D-288A-072F-263E-1CF4884050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 bwMode="auto">
          <a:xfrm rot="10800000">
            <a:off x="1350333" y="4395089"/>
            <a:ext cx="5092996" cy="20803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EFE63A5C-9F25-477F-CFB2-2E04B4D6F3C7}"/>
              </a:ext>
            </a:extLst>
          </p:cNvPr>
          <p:cNvSpPr txBox="1"/>
          <p:nvPr/>
        </p:nvSpPr>
        <p:spPr>
          <a:xfrm>
            <a:off x="2010220" y="5114114"/>
            <a:ext cx="4068577" cy="127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s-MX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¿Primero, la "A" es de </a:t>
            </a:r>
            <a:r>
              <a:rPr lang="es-MX" sz="1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Amar</a:t>
            </a:r>
            <a:r>
              <a:rPr lang="es-MX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Si amas a la persona, tu motivación será genuina. Llama a la persona, reúnanse, hablen. Hazlo natural, como una charla entre amigos.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 white speech bubble with a black background&#10;&#10;Description automatically generated">
            <a:extLst>
              <a:ext uri="{FF2B5EF4-FFF2-40B4-BE49-F238E27FC236}">
                <a16:creationId xmlns:a16="http://schemas.microsoft.com/office/drawing/2014/main" id="{770BBDCD-6070-649A-1044-CC2AAAFD1C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 bwMode="auto">
          <a:xfrm rot="16200000">
            <a:off x="3184027" y="7252714"/>
            <a:ext cx="1656348" cy="45466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Google Shape;95;p13">
            <a:extLst>
              <a:ext uri="{FF2B5EF4-FFF2-40B4-BE49-F238E27FC236}">
                <a16:creationId xmlns:a16="http://schemas.microsoft.com/office/drawing/2014/main" id="{B8077273-50E7-E7FA-94AF-0790BB5266A4}"/>
              </a:ext>
            </a:extLst>
          </p:cNvPr>
          <p:cNvSpPr txBox="1"/>
          <p:nvPr/>
        </p:nvSpPr>
        <p:spPr>
          <a:xfrm>
            <a:off x="2121298" y="9207511"/>
            <a:ext cx="2353521" cy="637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s-MX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¿Sí, eso lo puedo hacer, y después?  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01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702"/>
    </mc:Choice>
    <mc:Fallback xmlns="">
      <p:transition spd="slow" advTm="5370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D367107-7D66-432E-2AEE-0BABB933EF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098"/>
          <a:stretch/>
        </p:blipFill>
        <p:spPr bwMode="auto">
          <a:xfrm>
            <a:off x="52397" y="6185257"/>
            <a:ext cx="7448205" cy="43901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78FE17-B164-F9C7-5EF6-5A40D4B357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703" t="11325" b="63013"/>
          <a:stretch/>
        </p:blipFill>
        <p:spPr>
          <a:xfrm>
            <a:off x="-3500" y="118005"/>
            <a:ext cx="7560000" cy="2093495"/>
          </a:xfrm>
          <a:prstGeom prst="rect">
            <a:avLst/>
          </a:prstGeom>
        </p:spPr>
      </p:pic>
      <p:grpSp>
        <p:nvGrpSpPr>
          <p:cNvPr id="86" name="Google Shape;86;p13"/>
          <p:cNvGrpSpPr/>
          <p:nvPr/>
        </p:nvGrpSpPr>
        <p:grpSpPr>
          <a:xfrm>
            <a:off x="-3500" y="-23484"/>
            <a:ext cx="7560000" cy="10675423"/>
            <a:chOff x="0" y="-28575"/>
            <a:chExt cx="2709333" cy="3871065"/>
          </a:xfrm>
          <a:noFill/>
        </p:grpSpPr>
        <p:sp>
          <p:nvSpPr>
            <p:cNvPr id="87" name="Google Shape;87;p13"/>
            <p:cNvSpPr/>
            <p:nvPr/>
          </p:nvSpPr>
          <p:spPr>
            <a:xfrm>
              <a:off x="0" y="0"/>
              <a:ext cx="2709333" cy="3842490"/>
            </a:xfrm>
            <a:custGeom>
              <a:avLst/>
              <a:gdLst/>
              <a:ahLst/>
              <a:cxnLst/>
              <a:rect l="l" t="t" r="r" b="b"/>
              <a:pathLst>
                <a:path w="2709333" h="3842490" extrusionOk="0">
                  <a:moveTo>
                    <a:pt x="0" y="0"/>
                  </a:moveTo>
                  <a:lnTo>
                    <a:pt x="2709333" y="0"/>
                  </a:lnTo>
                  <a:lnTo>
                    <a:pt x="2709333" y="3842490"/>
                  </a:lnTo>
                  <a:lnTo>
                    <a:pt x="0" y="3842490"/>
                  </a:lnTo>
                  <a:close/>
                </a:path>
              </a:pathLst>
            </a:custGeom>
            <a:grpFill/>
            <a:ln w="142875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Google Shape;88;p13"/>
            <p:cNvSpPr txBox="1"/>
            <p:nvPr/>
          </p:nvSpPr>
          <p:spPr>
            <a:xfrm>
              <a:off x="0" y="-28575"/>
              <a:ext cx="2709333" cy="3871065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B81E25C0-152F-8DF6-9842-984B0EBCF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6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7B0FE91-BEFB-94D3-7870-F98E16C5B21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 bwMode="auto">
          <a:xfrm>
            <a:off x="35590" y="2595018"/>
            <a:ext cx="7520910" cy="36001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Google Shape;95;p13">
            <a:extLst>
              <a:ext uri="{FF2B5EF4-FFF2-40B4-BE49-F238E27FC236}">
                <a16:creationId xmlns:a16="http://schemas.microsoft.com/office/drawing/2014/main" id="{5C7D7236-7846-8988-90FA-A7845639EB2D}"/>
              </a:ext>
            </a:extLst>
          </p:cNvPr>
          <p:cNvSpPr txBox="1"/>
          <p:nvPr/>
        </p:nvSpPr>
        <p:spPr>
          <a:xfrm>
            <a:off x="2121298" y="2496387"/>
            <a:ext cx="1890902" cy="31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s-MX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¡.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white speech bubble with a black background&#10;&#10;Description automatically generated">
            <a:extLst>
              <a:ext uri="{FF2B5EF4-FFF2-40B4-BE49-F238E27FC236}">
                <a16:creationId xmlns:a16="http://schemas.microsoft.com/office/drawing/2014/main" id="{AFED715D-288A-072F-263E-1CF4884050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 bwMode="auto">
          <a:xfrm>
            <a:off x="2690037" y="143323"/>
            <a:ext cx="4723354" cy="31494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EFE63A5C-9F25-477F-CFB2-2E04B4D6F3C7}"/>
              </a:ext>
            </a:extLst>
          </p:cNvPr>
          <p:cNvSpPr txBox="1"/>
          <p:nvPr/>
        </p:nvSpPr>
        <p:spPr>
          <a:xfrm>
            <a:off x="2955630" y="415220"/>
            <a:ext cx="3913004" cy="1592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s-MX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La "R" es de </a:t>
            </a:r>
            <a:r>
              <a:rPr lang="es-MX" sz="1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Relacionarse</a:t>
            </a:r>
            <a:r>
              <a:rPr lang="es-MX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Pregúntales cómo les va, qué está pasando en su vida. De verdad escucha, porque todos tienen algo en lo que están lidiando. No tienes que saltar de inmediato a hablar de Jesús. 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 white speech bubble with a black background&#10;&#10;Description automatically generated">
            <a:extLst>
              <a:ext uri="{FF2B5EF4-FFF2-40B4-BE49-F238E27FC236}">
                <a16:creationId xmlns:a16="http://schemas.microsoft.com/office/drawing/2014/main" id="{770BBDCD-6070-649A-1044-CC2AAAFD1C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 bwMode="auto">
          <a:xfrm rot="16200000">
            <a:off x="2737886" y="5204640"/>
            <a:ext cx="2243468" cy="77192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Google Shape;95;p13">
            <a:extLst>
              <a:ext uri="{FF2B5EF4-FFF2-40B4-BE49-F238E27FC236}">
                <a16:creationId xmlns:a16="http://schemas.microsoft.com/office/drawing/2014/main" id="{B8077273-50E7-E7FA-94AF-0790BB5266A4}"/>
              </a:ext>
            </a:extLst>
          </p:cNvPr>
          <p:cNvSpPr txBox="1"/>
          <p:nvPr/>
        </p:nvSpPr>
        <p:spPr>
          <a:xfrm>
            <a:off x="662672" y="8179713"/>
            <a:ext cx="4249460" cy="1911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s-MX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Exacto. Luego, la "C" es de </a:t>
            </a:r>
            <a:r>
              <a:rPr lang="es-MX" sz="1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Compartir</a:t>
            </a:r>
            <a:r>
              <a:rPr lang="es-MX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Ahí es donde introduces a Jesús, pero sin hacerlo complicado. Puedes decir algo como: “Jesús ha sido importante en mi vida y quiero contarte por qué.” Habla de cómo Él ha cambiado tu vida, de manera simple y sincera.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white speech bubble with a black background&#10;&#10;Description automatically generated">
            <a:extLst>
              <a:ext uri="{FF2B5EF4-FFF2-40B4-BE49-F238E27FC236}">
                <a16:creationId xmlns:a16="http://schemas.microsoft.com/office/drawing/2014/main" id="{24CDE0B0-7062-F2D1-44E0-D79F717366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 bwMode="auto">
          <a:xfrm>
            <a:off x="297713" y="2262776"/>
            <a:ext cx="4412512" cy="15583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Google Shape;95;p13">
            <a:extLst>
              <a:ext uri="{FF2B5EF4-FFF2-40B4-BE49-F238E27FC236}">
                <a16:creationId xmlns:a16="http://schemas.microsoft.com/office/drawing/2014/main" id="{FF468EDB-3DF3-E569-C502-32706A60FBD8}"/>
              </a:ext>
            </a:extLst>
          </p:cNvPr>
          <p:cNvSpPr txBox="1"/>
          <p:nvPr/>
        </p:nvSpPr>
        <p:spPr>
          <a:xfrm>
            <a:off x="588354" y="2337113"/>
            <a:ext cx="3508778" cy="955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s-MX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¡Eso me gusta, porque la gente necesita sentirse escuchada antes de hablar de cosas más profundas.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42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702"/>
    </mc:Choice>
    <mc:Fallback xmlns="">
      <p:transition spd="slow" advTm="5370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D367107-7D66-432E-2AEE-0BABB933EF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098"/>
          <a:stretch/>
        </p:blipFill>
        <p:spPr bwMode="auto">
          <a:xfrm>
            <a:off x="52397" y="6185257"/>
            <a:ext cx="7448205" cy="43901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78FE17-B164-F9C7-5EF6-5A40D4B357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703" t="11325" b="63013"/>
          <a:stretch/>
        </p:blipFill>
        <p:spPr>
          <a:xfrm>
            <a:off x="-59398" y="63969"/>
            <a:ext cx="7560000" cy="2093495"/>
          </a:xfrm>
          <a:prstGeom prst="rect">
            <a:avLst/>
          </a:prstGeom>
        </p:spPr>
      </p:pic>
      <p:grpSp>
        <p:nvGrpSpPr>
          <p:cNvPr id="86" name="Google Shape;86;p13"/>
          <p:cNvGrpSpPr/>
          <p:nvPr/>
        </p:nvGrpSpPr>
        <p:grpSpPr>
          <a:xfrm>
            <a:off x="-3500" y="-23484"/>
            <a:ext cx="7560000" cy="10675423"/>
            <a:chOff x="0" y="-28575"/>
            <a:chExt cx="2709333" cy="3871065"/>
          </a:xfrm>
          <a:noFill/>
        </p:grpSpPr>
        <p:sp>
          <p:nvSpPr>
            <p:cNvPr id="87" name="Google Shape;87;p13"/>
            <p:cNvSpPr/>
            <p:nvPr/>
          </p:nvSpPr>
          <p:spPr>
            <a:xfrm>
              <a:off x="0" y="0"/>
              <a:ext cx="2709333" cy="3842490"/>
            </a:xfrm>
            <a:custGeom>
              <a:avLst/>
              <a:gdLst/>
              <a:ahLst/>
              <a:cxnLst/>
              <a:rect l="l" t="t" r="r" b="b"/>
              <a:pathLst>
                <a:path w="2709333" h="3842490" extrusionOk="0">
                  <a:moveTo>
                    <a:pt x="0" y="0"/>
                  </a:moveTo>
                  <a:lnTo>
                    <a:pt x="2709333" y="0"/>
                  </a:lnTo>
                  <a:lnTo>
                    <a:pt x="2709333" y="3842490"/>
                  </a:lnTo>
                  <a:lnTo>
                    <a:pt x="0" y="3842490"/>
                  </a:lnTo>
                  <a:close/>
                </a:path>
              </a:pathLst>
            </a:custGeom>
            <a:grpFill/>
            <a:ln w="142875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Google Shape;88;p13"/>
            <p:cNvSpPr txBox="1"/>
            <p:nvPr/>
          </p:nvSpPr>
          <p:spPr>
            <a:xfrm>
              <a:off x="0" y="-28575"/>
              <a:ext cx="2709333" cy="3871065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B81E25C0-152F-8DF6-9842-984B0EBCF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6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7B0FE91-BEFB-94D3-7870-F98E16C5B21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 bwMode="auto">
          <a:xfrm>
            <a:off x="35590" y="2595018"/>
            <a:ext cx="7520910" cy="36001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A white speech bubble with a black background&#10;&#10;Description automatically generated">
            <a:extLst>
              <a:ext uri="{FF2B5EF4-FFF2-40B4-BE49-F238E27FC236}">
                <a16:creationId xmlns:a16="http://schemas.microsoft.com/office/drawing/2014/main" id="{AFED715D-288A-072F-263E-1CF4884050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 bwMode="auto">
          <a:xfrm>
            <a:off x="3115340" y="383520"/>
            <a:ext cx="3763925" cy="30852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A white speech bubble with a black background&#10;&#10;Description automatically generated">
            <a:extLst>
              <a:ext uri="{FF2B5EF4-FFF2-40B4-BE49-F238E27FC236}">
                <a16:creationId xmlns:a16="http://schemas.microsoft.com/office/drawing/2014/main" id="{770BBDCD-6070-649A-1044-CC2AAAFD1C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 bwMode="auto">
          <a:xfrm rot="16200000">
            <a:off x="1334334" y="6608192"/>
            <a:ext cx="2243468" cy="49121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Google Shape;95;p13">
            <a:extLst>
              <a:ext uri="{FF2B5EF4-FFF2-40B4-BE49-F238E27FC236}">
                <a16:creationId xmlns:a16="http://schemas.microsoft.com/office/drawing/2014/main" id="{B8077273-50E7-E7FA-94AF-0790BB5266A4}"/>
              </a:ext>
            </a:extLst>
          </p:cNvPr>
          <p:cNvSpPr txBox="1"/>
          <p:nvPr/>
        </p:nvSpPr>
        <p:spPr>
          <a:xfrm>
            <a:off x="662672" y="8179713"/>
            <a:ext cx="2378240" cy="1911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s-MX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Sí, creo que las historias personales siempre conectan con la gente. Cuando ven que algo te ha ayudado, les da curiosidad.  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white speech bubble with a black background&#10;&#10;Description automatically generated">
            <a:extLst>
              <a:ext uri="{FF2B5EF4-FFF2-40B4-BE49-F238E27FC236}">
                <a16:creationId xmlns:a16="http://schemas.microsoft.com/office/drawing/2014/main" id="{24CDE0B0-7062-F2D1-44E0-D79F717366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 bwMode="auto">
          <a:xfrm>
            <a:off x="129315" y="847656"/>
            <a:ext cx="2023626" cy="24697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Google Shape;95;p13">
            <a:extLst>
              <a:ext uri="{FF2B5EF4-FFF2-40B4-BE49-F238E27FC236}">
                <a16:creationId xmlns:a16="http://schemas.microsoft.com/office/drawing/2014/main" id="{FF468EDB-3DF3-E569-C502-32706A60FBD8}"/>
              </a:ext>
            </a:extLst>
          </p:cNvPr>
          <p:cNvSpPr txBox="1"/>
          <p:nvPr/>
        </p:nvSpPr>
        <p:spPr>
          <a:xfrm>
            <a:off x="3316091" y="644318"/>
            <a:ext cx="3020913" cy="1592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s-MX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¡Sí, luego la "O" es de </a:t>
            </a:r>
            <a:r>
              <a:rPr lang="es-MX" sz="1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Ofrecer</a:t>
            </a:r>
            <a:r>
              <a:rPr lang="es-MX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tu testimonio personal. Cuenta tu historia, cómo conociste a Jesús. No tiene que ser perfecta, solo tiene que ser honesta.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A31A0F-DDF3-A64E-5256-E13BC6515523}"/>
              </a:ext>
            </a:extLst>
          </p:cNvPr>
          <p:cNvSpPr txBox="1"/>
          <p:nvPr/>
        </p:nvSpPr>
        <p:spPr>
          <a:xfrm>
            <a:off x="303883" y="1098980"/>
            <a:ext cx="1552354" cy="1030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s-MX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Ok, eso suena más fácil de lo que pensaba.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89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702"/>
    </mc:Choice>
    <mc:Fallback xmlns="">
      <p:transition spd="slow" advTm="5370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D367107-7D66-432E-2AEE-0BABB933EF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098"/>
          <a:stretch/>
        </p:blipFill>
        <p:spPr bwMode="auto">
          <a:xfrm>
            <a:off x="35590" y="6179989"/>
            <a:ext cx="7448205" cy="43901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78FE17-B164-F9C7-5EF6-5A40D4B357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703" t="11325" b="63013"/>
          <a:stretch/>
        </p:blipFill>
        <p:spPr>
          <a:xfrm>
            <a:off x="-3500" y="118005"/>
            <a:ext cx="7560000" cy="2093495"/>
          </a:xfrm>
          <a:prstGeom prst="rect">
            <a:avLst/>
          </a:prstGeom>
        </p:spPr>
      </p:pic>
      <p:grpSp>
        <p:nvGrpSpPr>
          <p:cNvPr id="86" name="Google Shape;86;p13"/>
          <p:cNvGrpSpPr/>
          <p:nvPr/>
        </p:nvGrpSpPr>
        <p:grpSpPr>
          <a:xfrm>
            <a:off x="-3500" y="-23484"/>
            <a:ext cx="7560000" cy="10675423"/>
            <a:chOff x="0" y="-28575"/>
            <a:chExt cx="2709333" cy="3871065"/>
          </a:xfrm>
          <a:noFill/>
        </p:grpSpPr>
        <p:sp>
          <p:nvSpPr>
            <p:cNvPr id="87" name="Google Shape;87;p13"/>
            <p:cNvSpPr/>
            <p:nvPr/>
          </p:nvSpPr>
          <p:spPr>
            <a:xfrm>
              <a:off x="0" y="0"/>
              <a:ext cx="2709333" cy="3842490"/>
            </a:xfrm>
            <a:custGeom>
              <a:avLst/>
              <a:gdLst/>
              <a:ahLst/>
              <a:cxnLst/>
              <a:rect l="l" t="t" r="r" b="b"/>
              <a:pathLst>
                <a:path w="2709333" h="3842490" extrusionOk="0">
                  <a:moveTo>
                    <a:pt x="0" y="0"/>
                  </a:moveTo>
                  <a:lnTo>
                    <a:pt x="2709333" y="0"/>
                  </a:lnTo>
                  <a:lnTo>
                    <a:pt x="2709333" y="3842490"/>
                  </a:lnTo>
                  <a:lnTo>
                    <a:pt x="0" y="3842490"/>
                  </a:lnTo>
                  <a:close/>
                </a:path>
              </a:pathLst>
            </a:custGeom>
            <a:grpFill/>
            <a:ln w="142875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Google Shape;88;p13"/>
            <p:cNvSpPr txBox="1"/>
            <p:nvPr/>
          </p:nvSpPr>
          <p:spPr>
            <a:xfrm>
              <a:off x="0" y="-28575"/>
              <a:ext cx="2709333" cy="3871065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B81E25C0-152F-8DF6-9842-984B0EBCF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6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7B0FE91-BEFB-94D3-7870-F98E16C5B21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 bwMode="auto">
          <a:xfrm>
            <a:off x="35590" y="2595018"/>
            <a:ext cx="7520910" cy="36001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A white speech bubble with a black background&#10;&#10;Description automatically generated">
            <a:extLst>
              <a:ext uri="{FF2B5EF4-FFF2-40B4-BE49-F238E27FC236}">
                <a16:creationId xmlns:a16="http://schemas.microsoft.com/office/drawing/2014/main" id="{770BBDCD-6070-649A-1044-CC2AAAFD1C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 bwMode="auto">
          <a:xfrm rot="16200000">
            <a:off x="3784324" y="3091592"/>
            <a:ext cx="1047068" cy="49121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Google Shape;95;p13">
            <a:extLst>
              <a:ext uri="{FF2B5EF4-FFF2-40B4-BE49-F238E27FC236}">
                <a16:creationId xmlns:a16="http://schemas.microsoft.com/office/drawing/2014/main" id="{B8077273-50E7-E7FA-94AF-0790BB5266A4}"/>
              </a:ext>
            </a:extLst>
          </p:cNvPr>
          <p:cNvSpPr txBox="1"/>
          <p:nvPr/>
        </p:nvSpPr>
        <p:spPr>
          <a:xfrm>
            <a:off x="2438309" y="5253423"/>
            <a:ext cx="2378240" cy="637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s-MX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Eso me gusta. Es simple, pero te hace reflexionar.</a:t>
            </a:r>
            <a:r>
              <a:rPr lang="es-MX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white speech bubble with a black background&#10;&#10;Description automatically generated">
            <a:extLst>
              <a:ext uri="{FF2B5EF4-FFF2-40B4-BE49-F238E27FC236}">
                <a16:creationId xmlns:a16="http://schemas.microsoft.com/office/drawing/2014/main" id="{24CDE0B0-7062-F2D1-44E0-D79F717366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 bwMode="auto">
          <a:xfrm rot="5400000">
            <a:off x="2854572" y="-1444917"/>
            <a:ext cx="3178094" cy="63039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Google Shape;95;p13">
            <a:extLst>
              <a:ext uri="{FF2B5EF4-FFF2-40B4-BE49-F238E27FC236}">
                <a16:creationId xmlns:a16="http://schemas.microsoft.com/office/drawing/2014/main" id="{FF468EDB-3DF3-E569-C502-32706A60FBD8}"/>
              </a:ext>
            </a:extLst>
          </p:cNvPr>
          <p:cNvSpPr txBox="1"/>
          <p:nvPr/>
        </p:nvSpPr>
        <p:spPr>
          <a:xfrm>
            <a:off x="3476845" y="317122"/>
            <a:ext cx="3819508" cy="2548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s-MX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¡Y por último, la "S" es de </a:t>
            </a:r>
            <a:r>
              <a:rPr lang="es-MX" sz="1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Secuencia de preguntas</a:t>
            </a:r>
            <a:r>
              <a:rPr lang="es-MX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Aquí es donde puedes preguntar cosas como: “En tu opinión, ¿cuál ha sido tu mayor necesidad espiritual?” o “En una escala del 1 al 10, ¿dónde te encuentras en tu jornada espiritual?”. Es una manera de hacerles pensar sobre dónde están en su vida.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white speech bubble with a black background&#10;&#10;Description automatically generated">
            <a:extLst>
              <a:ext uri="{FF2B5EF4-FFF2-40B4-BE49-F238E27FC236}">
                <a16:creationId xmlns:a16="http://schemas.microsoft.com/office/drawing/2014/main" id="{2475F633-47E2-9457-A12E-52A7043971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 bwMode="auto">
          <a:xfrm rot="16200000">
            <a:off x="1173949" y="7140312"/>
            <a:ext cx="2135797" cy="44125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Google Shape;130;p14">
            <a:extLst>
              <a:ext uri="{FF2B5EF4-FFF2-40B4-BE49-F238E27FC236}">
                <a16:creationId xmlns:a16="http://schemas.microsoft.com/office/drawing/2014/main" id="{C3B2A015-FC07-9D57-89B4-F93132034554}"/>
              </a:ext>
            </a:extLst>
          </p:cNvPr>
          <p:cNvSpPr txBox="1"/>
          <p:nvPr/>
        </p:nvSpPr>
        <p:spPr>
          <a:xfrm>
            <a:off x="471612" y="8572216"/>
            <a:ext cx="2462974" cy="158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r>
              <a:rPr lang="es-MX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 algo muy importante es que, al final, no se trata de obligar a nadie. Solo compartimos el mensaje y dejamos que Dios haga el resto. 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91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702"/>
    </mc:Choice>
    <mc:Fallback xmlns="">
      <p:transition spd="slow" advTm="5370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D367107-7D66-432E-2AEE-0BABB933EF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098"/>
          <a:stretch/>
        </p:blipFill>
        <p:spPr bwMode="auto">
          <a:xfrm>
            <a:off x="35590" y="6179989"/>
            <a:ext cx="7448205" cy="43901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78FE17-B164-F9C7-5EF6-5A40D4B357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703" t="11325" b="63013"/>
          <a:stretch/>
        </p:blipFill>
        <p:spPr>
          <a:xfrm>
            <a:off x="-3500" y="118005"/>
            <a:ext cx="7560000" cy="2093495"/>
          </a:xfrm>
          <a:prstGeom prst="rect">
            <a:avLst/>
          </a:prstGeom>
        </p:spPr>
      </p:pic>
      <p:grpSp>
        <p:nvGrpSpPr>
          <p:cNvPr id="86" name="Google Shape;86;p13"/>
          <p:cNvGrpSpPr/>
          <p:nvPr/>
        </p:nvGrpSpPr>
        <p:grpSpPr>
          <a:xfrm>
            <a:off x="-3500" y="-23484"/>
            <a:ext cx="7560000" cy="10675423"/>
            <a:chOff x="0" y="-28575"/>
            <a:chExt cx="2709333" cy="3871065"/>
          </a:xfrm>
          <a:noFill/>
        </p:grpSpPr>
        <p:sp>
          <p:nvSpPr>
            <p:cNvPr id="87" name="Google Shape;87;p13"/>
            <p:cNvSpPr/>
            <p:nvPr/>
          </p:nvSpPr>
          <p:spPr>
            <a:xfrm>
              <a:off x="0" y="0"/>
              <a:ext cx="2709333" cy="3842490"/>
            </a:xfrm>
            <a:custGeom>
              <a:avLst/>
              <a:gdLst/>
              <a:ahLst/>
              <a:cxnLst/>
              <a:rect l="l" t="t" r="r" b="b"/>
              <a:pathLst>
                <a:path w="2709333" h="3842490" extrusionOk="0">
                  <a:moveTo>
                    <a:pt x="0" y="0"/>
                  </a:moveTo>
                  <a:lnTo>
                    <a:pt x="2709333" y="0"/>
                  </a:lnTo>
                  <a:lnTo>
                    <a:pt x="2709333" y="3842490"/>
                  </a:lnTo>
                  <a:lnTo>
                    <a:pt x="0" y="3842490"/>
                  </a:lnTo>
                  <a:close/>
                </a:path>
              </a:pathLst>
            </a:custGeom>
            <a:grpFill/>
            <a:ln w="142875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Google Shape;88;p13"/>
            <p:cNvSpPr txBox="1"/>
            <p:nvPr/>
          </p:nvSpPr>
          <p:spPr>
            <a:xfrm>
              <a:off x="0" y="-28575"/>
              <a:ext cx="2709333" cy="3871065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B81E25C0-152F-8DF6-9842-984B0EBCF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6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7B0FE91-BEFB-94D3-7870-F98E16C5B21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 bwMode="auto">
          <a:xfrm>
            <a:off x="35590" y="2595018"/>
            <a:ext cx="7520910" cy="36001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A white speech bubble with a black background&#10;&#10;Description automatically generated">
            <a:extLst>
              <a:ext uri="{FF2B5EF4-FFF2-40B4-BE49-F238E27FC236}">
                <a16:creationId xmlns:a16="http://schemas.microsoft.com/office/drawing/2014/main" id="{770BBDCD-6070-649A-1044-CC2AAAFD1C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 bwMode="auto">
          <a:xfrm rot="16200000">
            <a:off x="3359022" y="3516893"/>
            <a:ext cx="1897673" cy="49121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Google Shape;95;p13">
            <a:extLst>
              <a:ext uri="{FF2B5EF4-FFF2-40B4-BE49-F238E27FC236}">
                <a16:creationId xmlns:a16="http://schemas.microsoft.com/office/drawing/2014/main" id="{B8077273-50E7-E7FA-94AF-0790BB5266A4}"/>
              </a:ext>
            </a:extLst>
          </p:cNvPr>
          <p:cNvSpPr txBox="1"/>
          <p:nvPr/>
        </p:nvSpPr>
        <p:spPr>
          <a:xfrm>
            <a:off x="2438309" y="5253423"/>
            <a:ext cx="2378240" cy="1911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s-MX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Exactamente, El fracaso sería no intentarlo. Pero si tomamos la iniciativa, Dios se encarga de los resultados.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s-MX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 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white speech bubble with a black background&#10;&#10;Description automatically generated">
            <a:extLst>
              <a:ext uri="{FF2B5EF4-FFF2-40B4-BE49-F238E27FC236}">
                <a16:creationId xmlns:a16="http://schemas.microsoft.com/office/drawing/2014/main" id="{24CDE0B0-7062-F2D1-44E0-D79F717366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 bwMode="auto">
          <a:xfrm>
            <a:off x="471612" y="118005"/>
            <a:ext cx="4344937" cy="38160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Google Shape;95;p13">
            <a:extLst>
              <a:ext uri="{FF2B5EF4-FFF2-40B4-BE49-F238E27FC236}">
                <a16:creationId xmlns:a16="http://schemas.microsoft.com/office/drawing/2014/main" id="{FF468EDB-3DF3-E569-C502-32706A60FBD8}"/>
              </a:ext>
            </a:extLst>
          </p:cNvPr>
          <p:cNvSpPr txBox="1"/>
          <p:nvPr/>
        </p:nvSpPr>
        <p:spPr>
          <a:xfrm>
            <a:off x="734326" y="539072"/>
            <a:ext cx="3539962" cy="1592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s-MX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¡Si no quieren tomar una decisión en ese momento, está bien. El éxito no está en convencer a alguien, sino en compartir el mensaje con amor y en el poder del Espíritu Santo. 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10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702"/>
    </mc:Choice>
    <mc:Fallback xmlns="">
      <p:transition spd="slow" advTm="53702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2107</TotalTime>
  <Words>964</Words>
  <Application>Microsoft Office PowerPoint</Application>
  <PresentationFormat>Custom</PresentationFormat>
  <Paragraphs>37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Aptos</vt:lpstr>
      <vt:lpstr>Times New Roman</vt:lpstr>
      <vt:lpstr>Baskerville Old Face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Daniel Deida</dc:creator>
  <cp:lastModifiedBy>Daniel Deida</cp:lastModifiedBy>
  <cp:revision>81</cp:revision>
  <cp:lastPrinted>2024-08-22T01:15:00Z</cp:lastPrinted>
  <dcterms:modified xsi:type="dcterms:W3CDTF">2024-09-11T23:21:40Z</dcterms:modified>
</cp:coreProperties>
</file>