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68" r:id="rId2"/>
    <p:sldId id="266" r:id="rId3"/>
    <p:sldId id="280" r:id="rId4"/>
    <p:sldId id="256" r:id="rId5"/>
    <p:sldId id="275" r:id="rId6"/>
    <p:sldId id="267" r:id="rId7"/>
    <p:sldId id="276" r:id="rId8"/>
    <p:sldId id="270" r:id="rId9"/>
    <p:sldId id="277" r:id="rId10"/>
    <p:sldId id="278" r:id="rId11"/>
    <p:sldId id="279" r:id="rId12"/>
  </p:sldIdLst>
  <p:sldSz cx="7556500" cy="106934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60"/>
  </p:normalViewPr>
  <p:slideViewPr>
    <p:cSldViewPr snapToGrid="0">
      <p:cViewPr>
        <p:scale>
          <a:sx n="100" d="100"/>
          <a:sy n="100" d="100"/>
        </p:scale>
        <p:origin x="1038" y="-22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84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61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13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42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565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31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310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2.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jpg"/><Relationship Id="rId4" Type="http://schemas.openxmlformats.org/officeDocument/2006/relationships/image" Target="../media/image6.jpg"/><Relationship Id="rId9" Type="http://schemas.openxmlformats.org/officeDocument/2006/relationships/hyperlink" Target="http://www.sangernaz.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hyperlink" Target="https://pixabay.com/fr/vectors/bulle-de-dialogue-ballon-de-discours-14597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0.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6.jpg"/><Relationship Id="rId4" Type="http://schemas.openxmlformats.org/officeDocument/2006/relationships/image" Target="../media/image11.jp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g"/><Relationship Id="rId7"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12.jpg"/><Relationship Id="rId10" Type="http://schemas.openxmlformats.org/officeDocument/2006/relationships/image" Target="../media/image7.png"/><Relationship Id="rId4" Type="http://schemas.openxmlformats.org/officeDocument/2006/relationships/image" Target="../media/image5.jpg"/><Relationship Id="rId9" Type="http://schemas.openxmlformats.org/officeDocument/2006/relationships/hyperlink" Target="https://pixabay.com/fr/vectors/bulle-de-dialogue-ballon-de-discours-145971/"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6.jpg"/><Relationship Id="rId4" Type="http://schemas.openxmlformats.org/officeDocument/2006/relationships/image" Target="../media/image14.jp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image" Target="../media/image5.jpg"/><Relationship Id="rId9"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727DA4C3-8042-C805-6827-E3CB3EA5E06B}"/>
              </a:ext>
            </a:extLst>
          </p:cNvPr>
          <p:cNvPicPr>
            <a:picLocks noChangeAspect="1"/>
          </p:cNvPicPr>
          <p:nvPr/>
        </p:nvPicPr>
        <p:blipFill>
          <a:blip r:embed="rId3"/>
          <a:srcRect/>
          <a:stretch/>
        </p:blipFill>
        <p:spPr>
          <a:xfrm>
            <a:off x="0" y="5741583"/>
            <a:ext cx="7556500" cy="4601174"/>
          </a:xfrm>
          <a:prstGeom prst="rect">
            <a:avLst/>
          </a:prstGeom>
        </p:spPr>
      </p:pic>
      <p:pic>
        <p:nvPicPr>
          <p:cNvPr id="2" name="Picture 1">
            <a:extLst>
              <a:ext uri="{FF2B5EF4-FFF2-40B4-BE49-F238E27FC236}">
                <a16:creationId xmlns:a16="http://schemas.microsoft.com/office/drawing/2014/main" id="{201B5B7D-371E-18AA-BF87-5358ABE49C5E}"/>
              </a:ext>
            </a:extLst>
          </p:cNvPr>
          <p:cNvPicPr>
            <a:picLocks noChangeAspect="1"/>
          </p:cNvPicPr>
          <p:nvPr/>
        </p:nvPicPr>
        <p:blipFill>
          <a:blip r:embed="rId4"/>
          <a:srcRect/>
          <a:stretch/>
        </p:blipFill>
        <p:spPr>
          <a:xfrm>
            <a:off x="0" y="0"/>
            <a:ext cx="7556500" cy="4234466"/>
          </a:xfrm>
          <a:prstGeom prst="rect">
            <a:avLst/>
          </a:prstGeom>
        </p:spPr>
      </p:pic>
      <p:sp>
        <p:nvSpPr>
          <p:cNvPr id="9" name="Google Shape;129;p14">
            <a:extLst>
              <a:ext uri="{FF2B5EF4-FFF2-40B4-BE49-F238E27FC236}">
                <a16:creationId xmlns:a16="http://schemas.microsoft.com/office/drawing/2014/main" id="{4D181F2D-B992-57ED-2114-40DBC790E25D}"/>
              </a:ext>
            </a:extLst>
          </p:cNvPr>
          <p:cNvSpPr/>
          <p:nvPr/>
        </p:nvSpPr>
        <p:spPr>
          <a:xfrm>
            <a:off x="0" y="4215814"/>
            <a:ext cx="7493320" cy="152576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s-MX" sz="4800" dirty="0">
                <a:latin typeface="Times New Roman" panose="02020603050405020304" pitchFamily="18" charset="0"/>
                <a:cs typeface="Times New Roman" panose="02020603050405020304" pitchFamily="18" charset="0"/>
              </a:rPr>
              <a:t>THINKING ON MARRIAGE</a:t>
            </a:r>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267236" y="8963822"/>
            <a:ext cx="7022027" cy="1378935"/>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solidFill>
                  <a:schemeClr val="bg1">
                    <a:lumMod val="95000"/>
                  </a:schemeClr>
                </a:solidFill>
                <a:latin typeface="Times New Roman" panose="02020603050405020304" pitchFamily="18" charset="0"/>
              </a:rPr>
              <a:t> </a:t>
            </a:r>
            <a:r>
              <a:rPr lang="es-MX" sz="2800" dirty="0">
                <a:solidFill>
                  <a:schemeClr val="bg1">
                    <a:lumMod val="95000"/>
                  </a:schemeClr>
                </a:solidFill>
                <a:latin typeface="Times New Roman" panose="02020603050405020304" pitchFamily="18" charset="0"/>
              </a:rPr>
              <a:t>BIBLICAL DIALOGUE BY</a:t>
            </a:r>
          </a:p>
          <a:p>
            <a:pPr algn="ctr" rtl="0">
              <a:spcBef>
                <a:spcPts val="0"/>
              </a:spcBef>
              <a:spcAft>
                <a:spcPts val="0"/>
              </a:spcAft>
            </a:pPr>
            <a:r>
              <a:rPr lang="es-MX" sz="2800" b="0" dirty="0">
                <a:solidFill>
                  <a:schemeClr val="bg1">
                    <a:lumMod val="95000"/>
                  </a:schemeClr>
                </a:solidFill>
                <a:effectLst/>
                <a:latin typeface="Times New Roman" panose="02020603050405020304" pitchFamily="18" charset="0"/>
              </a:rPr>
              <a:t>DR. DANIEL DEIDA</a:t>
            </a:r>
          </a:p>
          <a:p>
            <a:pPr algn="ctr" rtl="0">
              <a:spcBef>
                <a:spcPts val="0"/>
              </a:spcBef>
              <a:spcAft>
                <a:spcPts val="0"/>
              </a:spcAft>
            </a:pPr>
            <a:r>
              <a:rPr lang="es-MX" sz="2800" dirty="0">
                <a:solidFill>
                  <a:schemeClr val="bg1">
                    <a:lumMod val="95000"/>
                  </a:schemeClr>
                </a:solidFill>
                <a:latin typeface="Times New Roman" panose="02020603050405020304" pitchFamily="18" charset="0"/>
              </a:rPr>
              <a:t>WWW.SANGERNAZ.COM</a:t>
            </a:r>
            <a:endParaRPr lang="es-MX" sz="2800" b="0" dirty="0">
              <a:solidFill>
                <a:schemeClr val="bg1">
                  <a:lumMod val="95000"/>
                </a:schemeClr>
              </a:solidFill>
              <a:effectLst/>
            </a:endParaRPr>
          </a:p>
        </p:txBody>
      </p:sp>
    </p:spTree>
    <p:extLst>
      <p:ext uri="{BB962C8B-B14F-4D97-AF65-F5344CB8AC3E}">
        <p14:creationId xmlns:p14="http://schemas.microsoft.com/office/powerpoint/2010/main" val="3668837696"/>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9" name="Picture 8">
            <a:extLst>
              <a:ext uri="{FF2B5EF4-FFF2-40B4-BE49-F238E27FC236}">
                <a16:creationId xmlns:a16="http://schemas.microsoft.com/office/drawing/2014/main" id="{B1DEC9FD-5BE7-6817-DA90-F282A03F8B2E}"/>
              </a:ext>
            </a:extLst>
          </p:cNvPr>
          <p:cNvPicPr>
            <a:picLocks noChangeAspect="1"/>
          </p:cNvPicPr>
          <p:nvPr/>
        </p:nvPicPr>
        <p:blipFill>
          <a:blip r:embed="rId3"/>
          <a:srcRect l="44372" t="27618" r="35781" b="29249"/>
          <a:stretch/>
        </p:blipFill>
        <p:spPr>
          <a:xfrm>
            <a:off x="4767118" y="55320"/>
            <a:ext cx="2713723" cy="3558773"/>
          </a:xfrm>
          <a:prstGeom prst="rect">
            <a:avLst/>
          </a:prstGeom>
        </p:spPr>
      </p:pic>
      <p:pic>
        <p:nvPicPr>
          <p:cNvPr id="8" name="Picture 7" descr="A person and person sitting at a table&#10;&#10;Description automatically generated">
            <a:extLst>
              <a:ext uri="{FF2B5EF4-FFF2-40B4-BE49-F238E27FC236}">
                <a16:creationId xmlns:a16="http://schemas.microsoft.com/office/drawing/2014/main" id="{5980E9C4-33F0-53E7-0DA7-FFD5AB2D2DB2}"/>
              </a:ext>
            </a:extLst>
          </p:cNvPr>
          <p:cNvPicPr>
            <a:picLocks noChangeAspect="1"/>
          </p:cNvPicPr>
          <p:nvPr/>
        </p:nvPicPr>
        <p:blipFill>
          <a:blip r:embed="rId4"/>
          <a:srcRect l="10900" t="13643" r="49049"/>
          <a:stretch/>
        </p:blipFill>
        <p:spPr>
          <a:xfrm>
            <a:off x="75659" y="3224516"/>
            <a:ext cx="3357552" cy="3153768"/>
          </a:xfrm>
          <a:prstGeom prst="rect">
            <a:avLst/>
          </a:prstGeom>
        </p:spPr>
      </p:pic>
      <p:pic>
        <p:nvPicPr>
          <p:cNvPr id="2" name="Picture 1">
            <a:extLst>
              <a:ext uri="{FF2B5EF4-FFF2-40B4-BE49-F238E27FC236}">
                <a16:creationId xmlns:a16="http://schemas.microsoft.com/office/drawing/2014/main" id="{D0057A76-FD6E-FDF5-3AEF-509F619BE605}"/>
              </a:ext>
            </a:extLst>
          </p:cNvPr>
          <p:cNvPicPr>
            <a:picLocks noChangeAspect="1"/>
          </p:cNvPicPr>
          <p:nvPr/>
        </p:nvPicPr>
        <p:blipFill>
          <a:blip r:embed="rId5"/>
          <a:srcRect t="9245" b="9245"/>
          <a:stretch/>
        </p:blipFill>
        <p:spPr>
          <a:xfrm>
            <a:off x="3368973" y="3265317"/>
            <a:ext cx="4111868" cy="3137909"/>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5"/>
          <a:srcRect t="9245" b="9245"/>
          <a:stretch/>
        </p:blipFill>
        <p:spPr>
          <a:xfrm>
            <a:off x="0" y="78804"/>
            <a:ext cx="5243047" cy="2478173"/>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Google Shape;101;p13">
            <a:extLst>
              <a:ext uri="{FF2B5EF4-FFF2-40B4-BE49-F238E27FC236}">
                <a16:creationId xmlns:a16="http://schemas.microsoft.com/office/drawing/2014/main" id="{BAC18261-D065-CBD3-ABB9-433857DEC989}"/>
              </a:ext>
            </a:extLst>
          </p:cNvPr>
          <p:cNvSpPr/>
          <p:nvPr/>
        </p:nvSpPr>
        <p:spPr>
          <a:xfrm rot="10800000">
            <a:off x="-6" y="1891632"/>
            <a:ext cx="5243051" cy="141990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10" name="Google Shape;95;p13">
            <a:extLst>
              <a:ext uri="{FF2B5EF4-FFF2-40B4-BE49-F238E27FC236}">
                <a16:creationId xmlns:a16="http://schemas.microsoft.com/office/drawing/2014/main" id="{7CC5DD91-FBB7-69AA-E7A8-0F3F4ED67380}"/>
              </a:ext>
            </a:extLst>
          </p:cNvPr>
          <p:cNvSpPr txBox="1"/>
          <p:nvPr/>
        </p:nvSpPr>
        <p:spPr>
          <a:xfrm>
            <a:off x="237766" y="2360939"/>
            <a:ext cx="4853936" cy="830997"/>
          </a:xfrm>
          <a:prstGeom prst="rect">
            <a:avLst/>
          </a:prstGeom>
          <a:noFill/>
          <a:ln>
            <a:noFill/>
          </a:ln>
        </p:spPr>
        <p:txBody>
          <a:bodyPr spcFirstLastPara="1" wrap="square" lIns="0" tIns="0" rIns="0" bIns="0" anchor="t" anchorCtr="0">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As we continue, we’ll talk about the importance of forgiveness in more detail and how to communicate better to handle conflicts without hurting each other.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29;p14">
            <a:extLst>
              <a:ext uri="{FF2B5EF4-FFF2-40B4-BE49-F238E27FC236}">
                <a16:creationId xmlns:a16="http://schemas.microsoft.com/office/drawing/2014/main" id="{201B8BB7-1535-7774-050A-7B13537A2CCD}"/>
              </a:ext>
            </a:extLst>
          </p:cNvPr>
          <p:cNvSpPr/>
          <p:nvPr/>
        </p:nvSpPr>
        <p:spPr>
          <a:xfrm>
            <a:off x="106818" y="7993728"/>
            <a:ext cx="7469421" cy="117503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a:effectLst/>
                <a:latin typeface="Times New Roman" panose="02020603050405020304" pitchFamily="18" charset="0"/>
                <a:ea typeface="Aptos" panose="020B0004020202020204" pitchFamily="34" charset="0"/>
                <a:cs typeface="Times New Roman" panose="02020603050405020304" pitchFamily="18" charset="0"/>
              </a:rPr>
              <a:t>Like many couples, Norma and Manuel have encountered challenges in their marriage, but with guidance, patience, and a commitment to healing, they are beginning the journey to restore their relationship and live in peace and unity as God intended.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white speech bubble with a black background&#10;&#10;Description automatically generated">
            <a:extLst>
              <a:ext uri="{FF2B5EF4-FFF2-40B4-BE49-F238E27FC236}">
                <a16:creationId xmlns:a16="http://schemas.microsoft.com/office/drawing/2014/main" id="{4630A76D-7E0C-C00A-B392-62DB188E871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986589" y="4852121"/>
            <a:ext cx="2211886" cy="1335240"/>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0F5FB8EB-0E4E-3E34-D229-25BC27E7A1F6}"/>
              </a:ext>
            </a:extLst>
          </p:cNvPr>
          <p:cNvSpPr txBox="1"/>
          <p:nvPr/>
        </p:nvSpPr>
        <p:spPr>
          <a:xfrm>
            <a:off x="1285363" y="5400334"/>
            <a:ext cx="1967033" cy="646331"/>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I like that, thank you</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Picture 14" descr="A white speech bubble with a black background&#10;&#10;Description automatically generated">
            <a:extLst>
              <a:ext uri="{FF2B5EF4-FFF2-40B4-BE49-F238E27FC236}">
                <a16:creationId xmlns:a16="http://schemas.microsoft.com/office/drawing/2014/main" id="{FD6A8451-3A20-94C1-29DA-075F09BAD12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5091703" y="8042751"/>
            <a:ext cx="2178246" cy="1872774"/>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C501CD27-DA78-7A97-6CAF-ABB5635D8504}"/>
              </a:ext>
            </a:extLst>
          </p:cNvPr>
          <p:cNvSpPr txBox="1"/>
          <p:nvPr/>
        </p:nvSpPr>
        <p:spPr>
          <a:xfrm>
            <a:off x="5302916" y="8808397"/>
            <a:ext cx="1967033" cy="307777"/>
          </a:xfrm>
          <a:prstGeom prst="rect">
            <a:avLst/>
          </a:prstGeom>
          <a:noFill/>
        </p:spPr>
        <p:txBody>
          <a:bodyPr wrap="square">
            <a:spAutoFit/>
          </a:bodyPr>
          <a:lstStyle/>
          <a:p>
            <a:r>
              <a:rPr lang="en-US" sz="1400" dirty="0">
                <a:effectLst/>
                <a:latin typeface="Times New Roman" panose="02020603050405020304" pitchFamily="18" charset="0"/>
                <a:ea typeface="Aptos" panose="020B0004020202020204" pitchFamily="34" charset="0"/>
              </a:rPr>
              <a:t>Pastor. Thank you.</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7" name="Picture 16" descr="A white speech bubble with a black background&#10;&#10;Description automatically generated">
            <a:extLst>
              <a:ext uri="{FF2B5EF4-FFF2-40B4-BE49-F238E27FC236}">
                <a16:creationId xmlns:a16="http://schemas.microsoft.com/office/drawing/2014/main" id="{31A90E82-AB8C-5D4A-2DB9-151D5030726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1171573" y="8302329"/>
            <a:ext cx="3305175" cy="1984671"/>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E3FBD4F5-354D-7283-E91D-0D67A3B3769E}"/>
              </a:ext>
            </a:extLst>
          </p:cNvPr>
          <p:cNvSpPr txBox="1"/>
          <p:nvPr/>
        </p:nvSpPr>
        <p:spPr>
          <a:xfrm>
            <a:off x="1596564" y="9056892"/>
            <a:ext cx="2765886" cy="369332"/>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6613398"/>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14" name="Picture 13">
            <a:extLst>
              <a:ext uri="{FF2B5EF4-FFF2-40B4-BE49-F238E27FC236}">
                <a16:creationId xmlns:a16="http://schemas.microsoft.com/office/drawing/2014/main" id="{47A9C9CA-5EB3-DE9E-876F-12C7CD65CF32}"/>
              </a:ext>
            </a:extLst>
          </p:cNvPr>
          <p:cNvPicPr>
            <a:picLocks noChangeAspect="1"/>
          </p:cNvPicPr>
          <p:nvPr/>
        </p:nvPicPr>
        <p:blipFill>
          <a:blip r:embed="rId3"/>
          <a:srcRect/>
          <a:stretch/>
        </p:blipFill>
        <p:spPr>
          <a:xfrm>
            <a:off x="43539" y="5954822"/>
            <a:ext cx="7556500" cy="4659774"/>
          </a:xfrm>
          <a:prstGeom prst="rect">
            <a:avLst/>
          </a:prstGeom>
        </p:spPr>
      </p:pic>
      <p:pic>
        <p:nvPicPr>
          <p:cNvPr id="9" name="Picture 8">
            <a:extLst>
              <a:ext uri="{FF2B5EF4-FFF2-40B4-BE49-F238E27FC236}">
                <a16:creationId xmlns:a16="http://schemas.microsoft.com/office/drawing/2014/main" id="{B1DEC9FD-5BE7-6817-DA90-F282A03F8B2E}"/>
              </a:ext>
            </a:extLst>
          </p:cNvPr>
          <p:cNvPicPr>
            <a:picLocks noChangeAspect="1"/>
          </p:cNvPicPr>
          <p:nvPr/>
        </p:nvPicPr>
        <p:blipFill>
          <a:blip r:embed="rId4"/>
          <a:srcRect l="44372" t="27618" r="35781" b="29249"/>
          <a:stretch/>
        </p:blipFill>
        <p:spPr>
          <a:xfrm>
            <a:off x="4767118" y="55319"/>
            <a:ext cx="2713723" cy="4762253"/>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5"/>
          <a:srcRect t="9245" b="9245"/>
          <a:stretch/>
        </p:blipFill>
        <p:spPr>
          <a:xfrm>
            <a:off x="0" y="78804"/>
            <a:ext cx="5243047" cy="2478173"/>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Google Shape;101;p13">
            <a:extLst>
              <a:ext uri="{FF2B5EF4-FFF2-40B4-BE49-F238E27FC236}">
                <a16:creationId xmlns:a16="http://schemas.microsoft.com/office/drawing/2014/main" id="{BAC18261-D065-CBD3-ABB9-433857DEC989}"/>
              </a:ext>
            </a:extLst>
          </p:cNvPr>
          <p:cNvSpPr/>
          <p:nvPr/>
        </p:nvSpPr>
        <p:spPr>
          <a:xfrm rot="10800000">
            <a:off x="-4" y="1891632"/>
            <a:ext cx="5243051" cy="290245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10" name="Google Shape;95;p13">
            <a:extLst>
              <a:ext uri="{FF2B5EF4-FFF2-40B4-BE49-F238E27FC236}">
                <a16:creationId xmlns:a16="http://schemas.microsoft.com/office/drawing/2014/main" id="{7CC5DD91-FBB7-69AA-E7A8-0F3F4ED67380}"/>
              </a:ext>
            </a:extLst>
          </p:cNvPr>
          <p:cNvSpPr txBox="1"/>
          <p:nvPr/>
        </p:nvSpPr>
        <p:spPr>
          <a:xfrm>
            <a:off x="237767" y="2635780"/>
            <a:ext cx="4853936" cy="1107996"/>
          </a:xfrm>
          <a:prstGeom prst="rect">
            <a:avLst/>
          </a:prstGeom>
          <a:noFill/>
          <a:ln>
            <a:noFill/>
          </a:ln>
        </p:spPr>
        <p:txBody>
          <a:bodyPr spcFirstLastPara="1" wrap="square" lIns="0" tIns="0" rIns="0" bIns="0" anchor="t" anchorCtr="0">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We’ll also discuss the expectations you bring into the marriage, which are often shaped by our upbringing and can cause friction if not understood. Does that sound like a good plan?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29;p14">
            <a:extLst>
              <a:ext uri="{FF2B5EF4-FFF2-40B4-BE49-F238E27FC236}">
                <a16:creationId xmlns:a16="http://schemas.microsoft.com/office/drawing/2014/main" id="{201B8BB7-1535-7774-050A-7B13537A2CCD}"/>
              </a:ext>
            </a:extLst>
          </p:cNvPr>
          <p:cNvSpPr/>
          <p:nvPr/>
        </p:nvSpPr>
        <p:spPr>
          <a:xfrm>
            <a:off x="0" y="4779789"/>
            <a:ext cx="7469421" cy="117503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Like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white speech bubble with a black background&#10;&#10;Description automatically generated">
            <a:extLst>
              <a:ext uri="{FF2B5EF4-FFF2-40B4-BE49-F238E27FC236}">
                <a16:creationId xmlns:a16="http://schemas.microsoft.com/office/drawing/2014/main" id="{4630A76D-7E0C-C00A-B392-62DB188E871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5453939" y="3311087"/>
            <a:ext cx="2026902" cy="1335240"/>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0F5FB8EB-0E4E-3E34-D229-25BC27E7A1F6}"/>
              </a:ext>
            </a:extLst>
          </p:cNvPr>
          <p:cNvSpPr txBox="1"/>
          <p:nvPr/>
        </p:nvSpPr>
        <p:spPr>
          <a:xfrm>
            <a:off x="5551637" y="3733306"/>
            <a:ext cx="1967033" cy="369332"/>
          </a:xfrm>
          <a:prstGeom prst="rect">
            <a:avLst/>
          </a:prstGeom>
          <a:noFill/>
        </p:spPr>
        <p:txBody>
          <a:bodyPr wrap="square">
            <a:spAutoFit/>
          </a:bodyPr>
          <a:lstStyle/>
          <a:p>
            <a:r>
              <a:rPr lang="en-US" sz="1800" dirty="0">
                <a:effectLst/>
                <a:latin typeface="Times New Roman" panose="02020603050405020304" pitchFamily="18" charset="0"/>
                <a:ea typeface="Aptos" panose="020B0004020202020204" pitchFamily="34" charset="0"/>
              </a:rPr>
              <a:t>Yes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Picture 14" descr="A white speech bubble with a black background&#10;&#10;Description automatically generated">
            <a:extLst>
              <a:ext uri="{FF2B5EF4-FFF2-40B4-BE49-F238E27FC236}">
                <a16:creationId xmlns:a16="http://schemas.microsoft.com/office/drawing/2014/main" id="{FD6A8451-3A20-94C1-29DA-075F09BAD12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5091703" y="8042751"/>
            <a:ext cx="2178246" cy="1872774"/>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C501CD27-DA78-7A97-6CAF-ABB5635D8504}"/>
              </a:ext>
            </a:extLst>
          </p:cNvPr>
          <p:cNvSpPr txBox="1"/>
          <p:nvPr/>
        </p:nvSpPr>
        <p:spPr>
          <a:xfrm>
            <a:off x="5302916" y="8808397"/>
            <a:ext cx="1967033" cy="923330"/>
          </a:xfrm>
          <a:prstGeom prst="rect">
            <a:avLst/>
          </a:prstGeom>
          <a:noFill/>
        </p:spPr>
        <p:txBody>
          <a:bodyPr wrap="square">
            <a:sp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Visit Sanger Naz 815 Jensen Ave. Sanger, CA. 93657</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7" name="Picture 16" descr="A white speech bubble with a black background&#10;&#10;Description automatically generated">
            <a:extLst>
              <a:ext uri="{FF2B5EF4-FFF2-40B4-BE49-F238E27FC236}">
                <a16:creationId xmlns:a16="http://schemas.microsoft.com/office/drawing/2014/main" id="{31A90E82-AB8C-5D4A-2DB9-151D5030726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1171573" y="8302329"/>
            <a:ext cx="3305175" cy="1984671"/>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E3FBD4F5-354D-7283-E91D-0D67A3B3769E}"/>
              </a:ext>
            </a:extLst>
          </p:cNvPr>
          <p:cNvSpPr txBox="1"/>
          <p:nvPr/>
        </p:nvSpPr>
        <p:spPr>
          <a:xfrm>
            <a:off x="1596564" y="9056892"/>
            <a:ext cx="2765886" cy="923330"/>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More dialogues </a:t>
            </a:r>
          </a:p>
          <a:p>
            <a:r>
              <a:rPr lang="en-US" sz="1800" kern="100" dirty="0">
                <a:latin typeface="Times New Roman" panose="02020603050405020304" pitchFamily="18" charset="0"/>
                <a:ea typeface="Aptos" panose="020B0004020202020204" pitchFamily="34" charset="0"/>
                <a:cs typeface="Times New Roman" panose="02020603050405020304" pitchFamily="18" charset="0"/>
                <a:hlinkClick r:id="rId9"/>
              </a:rPr>
              <a:t>www.sangernaz.com</a:t>
            </a:r>
            <a:endParaRPr lang="en-US" sz="1800" kern="100" dirty="0">
              <a:latin typeface="Times New Roman" panose="02020603050405020304" pitchFamily="18" charset="0"/>
              <a:ea typeface="Aptos" panose="020B0004020202020204" pitchFamily="34" charset="0"/>
              <a:cs typeface="Times New Roman" panose="02020603050405020304" pitchFamily="18" charset="0"/>
            </a:endParaRPr>
          </a:p>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Call us: (55</a:t>
            </a:r>
            <a:r>
              <a:rPr lang="en-US" sz="1800" kern="100" dirty="0">
                <a:latin typeface="Times New Roman" panose="02020603050405020304" pitchFamily="18" charset="0"/>
                <a:ea typeface="Aptos" panose="020B0004020202020204" pitchFamily="34" charset="0"/>
                <a:cs typeface="Times New Roman" panose="02020603050405020304" pitchFamily="18" charset="0"/>
              </a:rPr>
              <a:t>9) 349-2590</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3825128"/>
      </p:ext>
    </p:extLst>
  </p:cSld>
  <p:clrMapOvr>
    <a:masterClrMapping/>
  </p:clrMapOvr>
  <mc:AlternateContent xmlns:mc="http://schemas.openxmlformats.org/markup-compatibility/2006">
    <mc:Choice xmlns:p14="http://schemas.microsoft.com/office/powerpoint/2010/main" Requires="p14">
      <p:transition spd="slow" p14:dur="2000" advTm="53702"/>
    </mc:Choice>
    <mc:Fallback>
      <p:transition spd="slow" advTm="537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7" name="Picture 16" descr="A person in a yellow shirt&#10;&#10;Description automatically generated">
            <a:extLst>
              <a:ext uri="{FF2B5EF4-FFF2-40B4-BE49-F238E27FC236}">
                <a16:creationId xmlns:a16="http://schemas.microsoft.com/office/drawing/2014/main" id="{B49EDB4D-320C-444E-DD5E-1612F69C05F2}"/>
              </a:ext>
            </a:extLst>
          </p:cNvPr>
          <p:cNvPicPr>
            <a:picLocks noChangeAspect="1"/>
          </p:cNvPicPr>
          <p:nvPr/>
        </p:nvPicPr>
        <p:blipFill>
          <a:blip r:embed="rId3"/>
          <a:stretch>
            <a:fillRect/>
          </a:stretch>
        </p:blipFill>
        <p:spPr>
          <a:xfrm>
            <a:off x="-17105" y="0"/>
            <a:ext cx="7556500" cy="4245793"/>
          </a:xfrm>
          <a:prstGeom prst="rect">
            <a:avLst/>
          </a:prstGeom>
        </p:spPr>
      </p:pic>
      <p:pic>
        <p:nvPicPr>
          <p:cNvPr id="5" name="Picture 4">
            <a:extLst>
              <a:ext uri="{FF2B5EF4-FFF2-40B4-BE49-F238E27FC236}">
                <a16:creationId xmlns:a16="http://schemas.microsoft.com/office/drawing/2014/main" id="{ABA6441A-4053-D7D8-AEC3-791D3C1EA875}"/>
              </a:ext>
            </a:extLst>
          </p:cNvPr>
          <p:cNvPicPr>
            <a:picLocks noChangeAspect="1"/>
          </p:cNvPicPr>
          <p:nvPr/>
        </p:nvPicPr>
        <p:blipFill>
          <a:blip r:embed="rId4"/>
          <a:srcRect l="75081" t="25535" b="35194"/>
          <a:stretch/>
        </p:blipFill>
        <p:spPr>
          <a:xfrm>
            <a:off x="0" y="6898603"/>
            <a:ext cx="1699499" cy="4188421"/>
          </a:xfrm>
          <a:prstGeom prst="rect">
            <a:avLst/>
          </a:prstGeom>
        </p:spPr>
      </p:pic>
      <p:pic>
        <p:nvPicPr>
          <p:cNvPr id="7" name="Picture 6">
            <a:extLst>
              <a:ext uri="{FF2B5EF4-FFF2-40B4-BE49-F238E27FC236}">
                <a16:creationId xmlns:a16="http://schemas.microsoft.com/office/drawing/2014/main" id="{9E721EE5-4523-8218-532F-8693741418EB}"/>
              </a:ext>
            </a:extLst>
          </p:cNvPr>
          <p:cNvPicPr>
            <a:picLocks noChangeAspect="1"/>
          </p:cNvPicPr>
          <p:nvPr/>
        </p:nvPicPr>
        <p:blipFill>
          <a:blip r:embed="rId5"/>
          <a:srcRect/>
          <a:stretch/>
        </p:blipFill>
        <p:spPr>
          <a:xfrm>
            <a:off x="1669896" y="6926628"/>
            <a:ext cx="5858542" cy="4207854"/>
          </a:xfrm>
          <a:prstGeom prst="rect">
            <a:avLst/>
          </a:prstGeom>
        </p:spPr>
      </p:pic>
      <p:pic>
        <p:nvPicPr>
          <p:cNvPr id="12" name="Picture 11">
            <a:extLst>
              <a:ext uri="{FF2B5EF4-FFF2-40B4-BE49-F238E27FC236}">
                <a16:creationId xmlns:a16="http://schemas.microsoft.com/office/drawing/2014/main" id="{F8DF7827-C76D-FEBF-CCA1-494CFC7208DD}"/>
              </a:ext>
            </a:extLst>
          </p:cNvPr>
          <p:cNvPicPr>
            <a:picLocks noChangeAspect="1"/>
          </p:cNvPicPr>
          <p:nvPr/>
        </p:nvPicPr>
        <p:blipFill>
          <a:blip r:embed="rId6"/>
          <a:srcRect l="15238" r="15238"/>
          <a:stretch/>
        </p:blipFill>
        <p:spPr>
          <a:xfrm>
            <a:off x="-16252" y="4236077"/>
            <a:ext cx="7556501" cy="2690551"/>
          </a:xfrm>
          <a:prstGeom prst="rect">
            <a:avLst/>
          </a:prstGeom>
        </p:spPr>
      </p:pic>
      <p:sp>
        <p:nvSpPr>
          <p:cNvPr id="101" name="Google Shape;101;p13"/>
          <p:cNvSpPr/>
          <p:nvPr/>
        </p:nvSpPr>
        <p:spPr>
          <a:xfrm rot="5400000">
            <a:off x="4794446" y="4650135"/>
            <a:ext cx="2595039" cy="292906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white speech bubble with a black background&#10;&#10;Description automatically generated">
            <a:extLst>
              <a:ext uri="{FF2B5EF4-FFF2-40B4-BE49-F238E27FC236}">
                <a16:creationId xmlns:a16="http://schemas.microsoft.com/office/drawing/2014/main" id="{67589007-E8E1-2E8D-9B81-33E43CA0E160}"/>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rot="10800000">
            <a:off x="3524552" y="1263889"/>
            <a:ext cx="3482819" cy="2325308"/>
          </a:xfrm>
          <a:prstGeom prst="rect">
            <a:avLst/>
          </a:prstGeom>
          <a:ln>
            <a:noFill/>
          </a:ln>
          <a:extLst>
            <a:ext uri="{53640926-AAD7-44D8-BBD7-CCE9431645EC}">
              <a14:shadowObscured xmlns:a14="http://schemas.microsoft.com/office/drawing/2010/main"/>
            </a:ext>
          </a:extLst>
        </p:spPr>
      </p:pic>
      <p:pic>
        <p:nvPicPr>
          <p:cNvPr id="2" name="Picture 1" descr="A white speech bubble with a black background&#10;&#10;Description automatically generated">
            <a:extLst>
              <a:ext uri="{FF2B5EF4-FFF2-40B4-BE49-F238E27FC236}">
                <a16:creationId xmlns:a16="http://schemas.microsoft.com/office/drawing/2014/main" id="{CBE27041-262D-1098-CD97-E1D3370AF04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rot="10800000">
            <a:off x="220903" y="5085744"/>
            <a:ext cx="2929067" cy="3697100"/>
          </a:xfrm>
          <a:prstGeom prst="rect">
            <a:avLst/>
          </a:prstGeom>
          <a:ln>
            <a:noFill/>
          </a:ln>
          <a:extLst>
            <a:ext uri="{53640926-AAD7-44D8-BBD7-CCE9431645EC}">
              <a14:shadowObscured xmlns:a14="http://schemas.microsoft.com/office/drawing/2010/main"/>
            </a:ext>
          </a:extLst>
        </p:spPr>
      </p:pic>
      <p:sp>
        <p:nvSpPr>
          <p:cNvPr id="6" name="Google Shape;95;p13">
            <a:extLst>
              <a:ext uri="{FF2B5EF4-FFF2-40B4-BE49-F238E27FC236}">
                <a16:creationId xmlns:a16="http://schemas.microsoft.com/office/drawing/2014/main" id="{631A7DE8-F7CD-7864-D25E-2071770D581A}"/>
              </a:ext>
            </a:extLst>
          </p:cNvPr>
          <p:cNvSpPr txBox="1"/>
          <p:nvPr/>
        </p:nvSpPr>
        <p:spPr>
          <a:xfrm>
            <a:off x="707081" y="6565993"/>
            <a:ext cx="2093269" cy="1911292"/>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Yeah, it's been tough. Sometimes I think our problems are too big to fix. We want to make it work, but we don’t know how.</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DD2B402-F9E0-FE49-96F7-810E2360A69D}"/>
              </a:ext>
            </a:extLst>
          </p:cNvPr>
          <p:cNvSpPr txBox="1"/>
          <p:nvPr/>
        </p:nvSpPr>
        <p:spPr>
          <a:xfrm>
            <a:off x="3879853" y="2082099"/>
            <a:ext cx="2918444"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Welcome, I understand you're here for help with your marriage. How can I support you today?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Google Shape;101;p13">
            <a:extLst>
              <a:ext uri="{FF2B5EF4-FFF2-40B4-BE49-F238E27FC236}">
                <a16:creationId xmlns:a16="http://schemas.microsoft.com/office/drawing/2014/main" id="{F5E08ED5-6336-282A-03AF-D9401A534B55}"/>
              </a:ext>
            </a:extLst>
          </p:cNvPr>
          <p:cNvSpPr/>
          <p:nvPr/>
        </p:nvSpPr>
        <p:spPr>
          <a:xfrm rot="10800000">
            <a:off x="5505" y="9471631"/>
            <a:ext cx="7285777" cy="153822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CC21ED6-8AA5-DC28-9B13-D9869C861D37}"/>
              </a:ext>
            </a:extLst>
          </p:cNvPr>
          <p:cNvSpPr txBox="1"/>
          <p:nvPr/>
        </p:nvSpPr>
        <p:spPr>
          <a:xfrm>
            <a:off x="355145" y="9809529"/>
            <a:ext cx="6846208"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appreciate you both for coming. The fact that you’re here shows that you’re willing to work on your marriage, and that’s a great start. You see, marriage is a beautiful relationship, but it also requires preparation and understanding of its purpose.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3A512EF-9FB7-337E-569E-5E671A09AAD2}"/>
              </a:ext>
            </a:extLst>
          </p:cNvPr>
          <p:cNvSpPr txBox="1"/>
          <p:nvPr/>
        </p:nvSpPr>
        <p:spPr>
          <a:xfrm>
            <a:off x="5256212" y="4826865"/>
            <a:ext cx="2187823" cy="2585323"/>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Pastor, we're really struggling. We love each other, but lately, it feels like we're drifting apart. We fight more often, and it just seems like we don't understand each other anymore.</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1" name="Picture 10" descr="A person in a yellow shirt and tie&#10;&#10;Description automatically generated">
            <a:extLst>
              <a:ext uri="{FF2B5EF4-FFF2-40B4-BE49-F238E27FC236}">
                <a16:creationId xmlns:a16="http://schemas.microsoft.com/office/drawing/2014/main" id="{943D5ACE-B694-3A6B-23E9-0993863D1857}"/>
              </a:ext>
            </a:extLst>
          </p:cNvPr>
          <p:cNvPicPr>
            <a:picLocks noChangeAspect="1"/>
          </p:cNvPicPr>
          <p:nvPr/>
        </p:nvPicPr>
        <p:blipFill>
          <a:blip r:embed="rId3"/>
          <a:srcRect l="25336" r="19832"/>
          <a:stretch/>
        </p:blipFill>
        <p:spPr>
          <a:xfrm>
            <a:off x="3379361" y="3211596"/>
            <a:ext cx="4143375" cy="3139321"/>
          </a:xfrm>
          <a:prstGeom prst="rect">
            <a:avLst/>
          </a:prstGeom>
        </p:spPr>
      </p:pic>
      <p:pic>
        <p:nvPicPr>
          <p:cNvPr id="8" name="Picture 7">
            <a:extLst>
              <a:ext uri="{FF2B5EF4-FFF2-40B4-BE49-F238E27FC236}">
                <a16:creationId xmlns:a16="http://schemas.microsoft.com/office/drawing/2014/main" id="{71F6B24B-BB35-F7DC-7C52-5B378B5BF44E}"/>
              </a:ext>
            </a:extLst>
          </p:cNvPr>
          <p:cNvPicPr>
            <a:picLocks noChangeAspect="1"/>
          </p:cNvPicPr>
          <p:nvPr/>
        </p:nvPicPr>
        <p:blipFill>
          <a:blip r:embed="rId4"/>
          <a:srcRect l="75081" t="25535" b="35194"/>
          <a:stretch/>
        </p:blipFill>
        <p:spPr>
          <a:xfrm>
            <a:off x="4401879" y="136405"/>
            <a:ext cx="3100482" cy="3107546"/>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5"/>
          <a:srcRect l="20623" t="1157" b="12621"/>
          <a:stretch/>
        </p:blipFill>
        <p:spPr bwMode="auto">
          <a:xfrm>
            <a:off x="33764" y="104630"/>
            <a:ext cx="4368115" cy="3139321"/>
          </a:xfrm>
          <a:prstGeom prst="rect">
            <a:avLst/>
          </a:prstGeom>
          <a:ln>
            <a:noFill/>
          </a:ln>
          <a:extLst>
            <a:ext uri="{53640926-AAD7-44D8-BBD7-CCE9431645EC}">
              <a14:shadowObscured xmlns:a14="http://schemas.microsoft.com/office/drawing/2010/main"/>
            </a:ext>
          </a:extLst>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Google Shape;101;p13">
            <a:extLst>
              <a:ext uri="{FF2B5EF4-FFF2-40B4-BE49-F238E27FC236}">
                <a16:creationId xmlns:a16="http://schemas.microsoft.com/office/drawing/2014/main" id="{76F1A5A1-5855-4A44-96BE-B4F7900C17FF}"/>
              </a:ext>
            </a:extLst>
          </p:cNvPr>
          <p:cNvSpPr/>
          <p:nvPr/>
        </p:nvSpPr>
        <p:spPr>
          <a:xfrm rot="10800000">
            <a:off x="1773819" y="7939702"/>
            <a:ext cx="5782681" cy="218222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72E487F-98FC-2AA1-B86B-E463402C08A9}"/>
              </a:ext>
            </a:extLst>
          </p:cNvPr>
          <p:cNvSpPr txBox="1"/>
          <p:nvPr/>
        </p:nvSpPr>
        <p:spPr>
          <a:xfrm>
            <a:off x="2003097" y="8463606"/>
            <a:ext cx="5532341" cy="1477328"/>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think a lot of my issues come from my childhood. I didn’t have a good relationship with my father. He made me feel worthless, and I married Manuel because I wanted to escape from that. But now, it feels like those old wounds are affecting our marriage.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101;p13">
            <a:extLst>
              <a:ext uri="{FF2B5EF4-FFF2-40B4-BE49-F238E27FC236}">
                <a16:creationId xmlns:a16="http://schemas.microsoft.com/office/drawing/2014/main" id="{B1F8A3B1-B08E-EA1E-23AC-D71CF62C5E04}"/>
              </a:ext>
            </a:extLst>
          </p:cNvPr>
          <p:cNvSpPr/>
          <p:nvPr/>
        </p:nvSpPr>
        <p:spPr>
          <a:xfrm rot="5400000">
            <a:off x="4184422" y="-1444632"/>
            <a:ext cx="1620308" cy="48824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9819E4B-75CE-493B-0FBD-E4BF66CFFA4B}"/>
              </a:ext>
            </a:extLst>
          </p:cNvPr>
          <p:cNvSpPr txBox="1"/>
          <p:nvPr/>
        </p:nvSpPr>
        <p:spPr>
          <a:xfrm>
            <a:off x="3770967" y="212649"/>
            <a:ext cx="3457106" cy="1477328"/>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Marriage was designed for two people who love each other to come together, face life's challenges, and enjoy the good moments together.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A97C6FDA-4641-E253-FD1A-4A8F5B4ECAE3}"/>
              </a:ext>
            </a:extLst>
          </p:cNvPr>
          <p:cNvSpPr/>
          <p:nvPr/>
        </p:nvSpPr>
        <p:spPr>
          <a:xfrm rot="10800000">
            <a:off x="3688730" y="4401971"/>
            <a:ext cx="3490870" cy="278402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847AAFB-327D-761F-7BDB-27E8C9EB7520}"/>
              </a:ext>
            </a:extLst>
          </p:cNvPr>
          <p:cNvSpPr txBox="1"/>
          <p:nvPr/>
        </p:nvSpPr>
        <p:spPr>
          <a:xfrm>
            <a:off x="3739376" y="5073301"/>
            <a:ext cx="3457106" cy="2031325"/>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But many couples, like you, enter marriage without fully understanding the principles that make it work. That's why it's not uncommon to experience difficulties, especially if past wounds remain unresolved.</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3041368"/>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71F6B24B-BB35-F7DC-7C52-5B378B5BF44E}"/>
              </a:ext>
            </a:extLst>
          </p:cNvPr>
          <p:cNvPicPr>
            <a:picLocks noChangeAspect="1"/>
          </p:cNvPicPr>
          <p:nvPr/>
        </p:nvPicPr>
        <p:blipFill>
          <a:blip r:embed="rId3"/>
          <a:srcRect l="75081" t="25535" b="35194"/>
          <a:stretch/>
        </p:blipFill>
        <p:spPr>
          <a:xfrm>
            <a:off x="4401879" y="78804"/>
            <a:ext cx="3100482" cy="3649452"/>
          </a:xfrm>
          <a:prstGeom prst="rect">
            <a:avLst/>
          </a:prstGeom>
        </p:spPr>
      </p:pic>
      <p:pic>
        <p:nvPicPr>
          <p:cNvPr id="2" name="Picture 1">
            <a:extLst>
              <a:ext uri="{FF2B5EF4-FFF2-40B4-BE49-F238E27FC236}">
                <a16:creationId xmlns:a16="http://schemas.microsoft.com/office/drawing/2014/main" id="{A4EF9456-6736-F699-0B4B-BD88F362C484}"/>
              </a:ext>
            </a:extLst>
          </p:cNvPr>
          <p:cNvPicPr>
            <a:picLocks noChangeAspect="1"/>
          </p:cNvPicPr>
          <p:nvPr/>
        </p:nvPicPr>
        <p:blipFill>
          <a:blip r:embed="rId4"/>
          <a:srcRect l="20623" t="1157" b="12621"/>
          <a:stretch/>
        </p:blipFill>
        <p:spPr bwMode="auto">
          <a:xfrm>
            <a:off x="33764" y="104630"/>
            <a:ext cx="4368115" cy="3139321"/>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9C288EC-702A-107F-D757-85A14625E1AA}"/>
              </a:ext>
            </a:extLst>
          </p:cNvPr>
          <p:cNvPicPr>
            <a:picLocks noChangeAspect="1"/>
          </p:cNvPicPr>
          <p:nvPr/>
        </p:nvPicPr>
        <p:blipFill>
          <a:blip r:embed="rId5"/>
          <a:srcRect l="15238" t="12428" r="29681" b="15784"/>
          <a:stretch/>
        </p:blipFill>
        <p:spPr>
          <a:xfrm>
            <a:off x="42959" y="3243951"/>
            <a:ext cx="7446020" cy="7344819"/>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Google Shape;101;p13">
            <a:extLst>
              <a:ext uri="{FF2B5EF4-FFF2-40B4-BE49-F238E27FC236}">
                <a16:creationId xmlns:a16="http://schemas.microsoft.com/office/drawing/2014/main" id="{76F1A5A1-5855-4A44-96BE-B4F7900C17FF}"/>
              </a:ext>
            </a:extLst>
          </p:cNvPr>
          <p:cNvSpPr/>
          <p:nvPr/>
        </p:nvSpPr>
        <p:spPr>
          <a:xfrm rot="10800000">
            <a:off x="1773819" y="7939702"/>
            <a:ext cx="5782681" cy="218222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72E487F-98FC-2AA1-B86B-E463402C08A9}"/>
              </a:ext>
            </a:extLst>
          </p:cNvPr>
          <p:cNvSpPr txBox="1"/>
          <p:nvPr/>
        </p:nvSpPr>
        <p:spPr>
          <a:xfrm>
            <a:off x="2003097" y="8463606"/>
            <a:ext cx="5532341" cy="1477328"/>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think a lot of my issues come from my childhood. I didn’t have a good relationship with my father. He made me feel worthless, and I married Manuel because I wanted to escape from that. But now, it feels like those old wounds are affecting our marriage.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101;p13">
            <a:extLst>
              <a:ext uri="{FF2B5EF4-FFF2-40B4-BE49-F238E27FC236}">
                <a16:creationId xmlns:a16="http://schemas.microsoft.com/office/drawing/2014/main" id="{B1F8A3B1-B08E-EA1E-23AC-D71CF62C5E04}"/>
              </a:ext>
            </a:extLst>
          </p:cNvPr>
          <p:cNvSpPr/>
          <p:nvPr/>
        </p:nvSpPr>
        <p:spPr>
          <a:xfrm rot="5400000">
            <a:off x="3320368" y="-524759"/>
            <a:ext cx="3623623" cy="488240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9819E4B-75CE-493B-0FBD-E4BF66CFFA4B}"/>
              </a:ext>
            </a:extLst>
          </p:cNvPr>
          <p:cNvSpPr txBox="1"/>
          <p:nvPr/>
        </p:nvSpPr>
        <p:spPr>
          <a:xfrm>
            <a:off x="3776500" y="322521"/>
            <a:ext cx="3457106" cy="3139321"/>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Marriage was designed for two people who love each other to come together, face life's challenges, and enjoy the good moments together. But many couples, like you, enter marriage without fully understanding the principles that make it work. That's why it's not uncommon to experience difficulties, especially if past wounds remain unresolved.</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BD6F94DB-4B80-816A-290C-C713C3D8ACAD}"/>
              </a:ext>
            </a:extLst>
          </p:cNvPr>
          <p:cNvPicPr>
            <a:picLocks noChangeAspect="1"/>
          </p:cNvPicPr>
          <p:nvPr/>
        </p:nvPicPr>
        <p:blipFill>
          <a:blip r:embed="rId3"/>
          <a:srcRect l="26926" r="26926"/>
          <a:stretch/>
        </p:blipFill>
        <p:spPr>
          <a:xfrm>
            <a:off x="4048971" y="5293675"/>
            <a:ext cx="3457382" cy="3881044"/>
          </a:xfrm>
          <a:prstGeom prst="rect">
            <a:avLst/>
          </a:prstGeom>
        </p:spPr>
      </p:pic>
      <p:pic>
        <p:nvPicPr>
          <p:cNvPr id="5" name="Picture 4" descr="A person sitting at a table with a cup of coffee&#10;&#10;Description automatically generated">
            <a:extLst>
              <a:ext uri="{FF2B5EF4-FFF2-40B4-BE49-F238E27FC236}">
                <a16:creationId xmlns:a16="http://schemas.microsoft.com/office/drawing/2014/main" id="{3EBECA10-9158-9349-3920-CECE62878BB5}"/>
              </a:ext>
            </a:extLst>
          </p:cNvPr>
          <p:cNvPicPr>
            <a:picLocks noChangeAspect="1"/>
          </p:cNvPicPr>
          <p:nvPr/>
        </p:nvPicPr>
        <p:blipFill>
          <a:blip r:embed="rId4"/>
          <a:srcRect l="20261" t="4560" r="23773"/>
          <a:stretch/>
        </p:blipFill>
        <p:spPr>
          <a:xfrm>
            <a:off x="50147" y="5039194"/>
            <a:ext cx="3998824" cy="4056721"/>
          </a:xfrm>
          <a:prstGeom prst="rect">
            <a:avLst/>
          </a:prstGeom>
        </p:spPr>
      </p:pic>
      <p:pic>
        <p:nvPicPr>
          <p:cNvPr id="13" name="Picture 12">
            <a:extLst>
              <a:ext uri="{FF2B5EF4-FFF2-40B4-BE49-F238E27FC236}">
                <a16:creationId xmlns:a16="http://schemas.microsoft.com/office/drawing/2014/main" id="{BB8D2F30-50F8-5FEB-651A-BCAD4A8F85C1}"/>
              </a:ext>
            </a:extLst>
          </p:cNvPr>
          <p:cNvPicPr>
            <a:picLocks noChangeAspect="1"/>
          </p:cNvPicPr>
          <p:nvPr/>
        </p:nvPicPr>
        <p:blipFill>
          <a:blip r:embed="rId5"/>
          <a:srcRect l="44372" t="27619" r="29681" b="15784"/>
          <a:stretch/>
        </p:blipFill>
        <p:spPr>
          <a:xfrm>
            <a:off x="4048971" y="128164"/>
            <a:ext cx="3507529" cy="5218536"/>
          </a:xfrm>
          <a:prstGeom prst="rect">
            <a:avLst/>
          </a:prstGeom>
        </p:spPr>
      </p:pic>
      <p:pic>
        <p:nvPicPr>
          <p:cNvPr id="3" name="Picture 2">
            <a:extLst>
              <a:ext uri="{FF2B5EF4-FFF2-40B4-BE49-F238E27FC236}">
                <a16:creationId xmlns:a16="http://schemas.microsoft.com/office/drawing/2014/main" id="{738E15B3-8F17-97F0-6D33-C57445CB1FD8}"/>
              </a:ext>
            </a:extLst>
          </p:cNvPr>
          <p:cNvPicPr>
            <a:picLocks noChangeAspect="1"/>
          </p:cNvPicPr>
          <p:nvPr/>
        </p:nvPicPr>
        <p:blipFill>
          <a:blip r:embed="rId6"/>
          <a:srcRect l="27529" r="27529"/>
          <a:stretch/>
        </p:blipFill>
        <p:spPr>
          <a:xfrm>
            <a:off x="50147" y="128163"/>
            <a:ext cx="3998824" cy="5167992"/>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white speech bubble with a black background&#10;&#10;Description automatically generated">
            <a:extLst>
              <a:ext uri="{FF2B5EF4-FFF2-40B4-BE49-F238E27FC236}">
                <a16:creationId xmlns:a16="http://schemas.microsoft.com/office/drawing/2014/main" id="{05A9475B-8F0D-3432-2139-C14B8E2EE06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2473892" y="1728653"/>
            <a:ext cx="4305472" cy="3718955"/>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E0A7999-6DEF-5291-8C66-5AEEEA1E4A91}"/>
              </a:ext>
            </a:extLst>
          </p:cNvPr>
          <p:cNvSpPr txBox="1"/>
          <p:nvPr/>
        </p:nvSpPr>
        <p:spPr>
          <a:xfrm>
            <a:off x="2924175" y="3135984"/>
            <a:ext cx="3781425" cy="1985736"/>
          </a:xfrm>
          <a:prstGeom prst="rect">
            <a:avLst/>
          </a:prstGeom>
          <a:noFill/>
        </p:spPr>
        <p:txBody>
          <a:bodyPr wrap="square">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Thank you for sharing that, Norma. It’s important to recognize how past experiences can affect our present relationships. Many people, like yourself, come into marriage with emotional wounds. </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76F1A5A1-5855-4A44-96BE-B4F7900C17FF}"/>
              </a:ext>
            </a:extLst>
          </p:cNvPr>
          <p:cNvSpPr/>
          <p:nvPr/>
        </p:nvSpPr>
        <p:spPr>
          <a:xfrm rot="10800000">
            <a:off x="0" y="8694586"/>
            <a:ext cx="7509852" cy="198083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9">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84C522C-6726-F192-8D4A-736BB1E59896}"/>
              </a:ext>
            </a:extLst>
          </p:cNvPr>
          <p:cNvSpPr txBox="1"/>
          <p:nvPr/>
        </p:nvSpPr>
        <p:spPr>
          <a:xfrm>
            <a:off x="239974" y="9095915"/>
            <a:ext cx="6827798" cy="1477328"/>
          </a:xfrm>
          <a:prstGeom prst="rect">
            <a:avLst/>
          </a:prstGeom>
          <a:noFill/>
        </p:spPr>
        <p:txBody>
          <a:bodyPr wrap="square">
            <a:spAutoFit/>
          </a:bodyPr>
          <a:lstStyle/>
          <a:p>
            <a:pPr marL="0" marR="0">
              <a:spcBef>
                <a:spcPts val="0"/>
              </a:spcBef>
              <a:spcAft>
                <a:spcPts val="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If those wounds are not healed, they can create tension and hurt within the marriage.</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What often happens is that we project the pain from our past onto our spouse, even though they’re not the ones who caused it. This can lead to misunderstandings and distance, which is what I sense is happening between you and Manuel.</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8652247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03CE1EA0-DCA2-D35F-B558-D02E3C38C640}"/>
              </a:ext>
            </a:extLst>
          </p:cNvPr>
          <p:cNvPicPr>
            <a:picLocks noChangeAspect="1"/>
          </p:cNvPicPr>
          <p:nvPr/>
        </p:nvPicPr>
        <p:blipFill>
          <a:blip r:embed="rId3"/>
          <a:srcRect r="80420"/>
          <a:stretch/>
        </p:blipFill>
        <p:spPr bwMode="auto">
          <a:xfrm>
            <a:off x="41790" y="3951187"/>
            <a:ext cx="4003505" cy="3324459"/>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19EABA41-43A5-CE62-49BF-B73563675AD5}"/>
              </a:ext>
            </a:extLst>
          </p:cNvPr>
          <p:cNvPicPr>
            <a:picLocks noChangeAspect="1"/>
          </p:cNvPicPr>
          <p:nvPr/>
        </p:nvPicPr>
        <p:blipFill>
          <a:blip r:embed="rId4"/>
          <a:srcRect l="15238" t="12428" r="29681" b="36218"/>
          <a:stretch/>
        </p:blipFill>
        <p:spPr>
          <a:xfrm>
            <a:off x="84172" y="6146765"/>
            <a:ext cx="7446020" cy="4536207"/>
          </a:xfrm>
          <a:prstGeom prst="rect">
            <a:avLst/>
          </a:prstGeom>
        </p:spPr>
      </p:pic>
      <p:pic>
        <p:nvPicPr>
          <p:cNvPr id="2" name="Picture 1">
            <a:extLst>
              <a:ext uri="{FF2B5EF4-FFF2-40B4-BE49-F238E27FC236}">
                <a16:creationId xmlns:a16="http://schemas.microsoft.com/office/drawing/2014/main" id="{15AFC5C7-7157-D3D6-0029-A5AE7171E716}"/>
              </a:ext>
            </a:extLst>
          </p:cNvPr>
          <p:cNvPicPr>
            <a:picLocks noChangeAspect="1"/>
          </p:cNvPicPr>
          <p:nvPr/>
        </p:nvPicPr>
        <p:blipFill>
          <a:blip r:embed="rId3"/>
          <a:srcRect r="11689"/>
          <a:stretch/>
        </p:blipFill>
        <p:spPr bwMode="auto">
          <a:xfrm>
            <a:off x="4051460" y="3851854"/>
            <a:ext cx="3453585" cy="2294911"/>
          </a:xfrm>
          <a:prstGeom prst="rect">
            <a:avLst/>
          </a:prstGeom>
          <a:ln>
            <a:noFill/>
          </a:ln>
          <a:extLst>
            <a:ext uri="{53640926-AAD7-44D8-BBD7-CCE9431645EC}">
              <a14:shadowObscured xmlns:a14="http://schemas.microsoft.com/office/drawing/2010/main"/>
            </a:ext>
          </a:extLst>
        </p:spPr>
      </p:pic>
      <p:pic>
        <p:nvPicPr>
          <p:cNvPr id="8" name="Picture 7" descr="A person sitting at a table with a mug&#10;&#10;Description automatically generated">
            <a:extLst>
              <a:ext uri="{FF2B5EF4-FFF2-40B4-BE49-F238E27FC236}">
                <a16:creationId xmlns:a16="http://schemas.microsoft.com/office/drawing/2014/main" id="{14286D08-193C-A408-85C5-41EC30973E1B}"/>
              </a:ext>
            </a:extLst>
          </p:cNvPr>
          <p:cNvPicPr>
            <a:picLocks noChangeAspect="1"/>
          </p:cNvPicPr>
          <p:nvPr/>
        </p:nvPicPr>
        <p:blipFill>
          <a:blip r:embed="rId5"/>
          <a:stretch>
            <a:fillRect/>
          </a:stretch>
        </p:blipFill>
        <p:spPr>
          <a:xfrm>
            <a:off x="41790" y="86352"/>
            <a:ext cx="7469420" cy="3773050"/>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0800000">
            <a:off x="3883711" y="638175"/>
            <a:ext cx="3453585" cy="3134875"/>
          </a:xfrm>
          <a:prstGeom prst="rect">
            <a:avLst/>
          </a:prstGeom>
          <a:ln>
            <a:noFill/>
          </a:ln>
          <a:extLst>
            <a:ext uri="{53640926-AAD7-44D8-BBD7-CCE9431645EC}">
              <a14:shadowObscured xmlns:a14="http://schemas.microsoft.com/office/drawing/2010/main"/>
            </a:ext>
          </a:extLst>
        </p:spPr>
      </p:pic>
      <p:sp>
        <p:nvSpPr>
          <p:cNvPr id="5" name="Google Shape;130;p14">
            <a:extLst>
              <a:ext uri="{FF2B5EF4-FFF2-40B4-BE49-F238E27FC236}">
                <a16:creationId xmlns:a16="http://schemas.microsoft.com/office/drawing/2014/main" id="{14378560-A5B9-5BB4-7FD8-254C4FEDA9E6}"/>
              </a:ext>
            </a:extLst>
          </p:cNvPr>
          <p:cNvSpPr txBox="1"/>
          <p:nvPr/>
        </p:nvSpPr>
        <p:spPr>
          <a:xfrm>
            <a:off x="4295775" y="1832182"/>
            <a:ext cx="2964956" cy="1605555"/>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exactly how I feel, Pastor. Sometimes I don’t even know what I did wrong. I just feel like there’s always something between us, and I don’t know how to fix it.</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descr="A white speech bubble with a black background&#10;&#10;Description automatically generated">
            <a:extLst>
              <a:ext uri="{FF2B5EF4-FFF2-40B4-BE49-F238E27FC236}">
                <a16:creationId xmlns:a16="http://schemas.microsoft.com/office/drawing/2014/main" id="{1D0065F4-1F3F-2C26-999A-6D20A6C97298}"/>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1892850" y="1721976"/>
            <a:ext cx="2436655" cy="6229352"/>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B7DB7F1B-6EEE-BDDE-2CDF-0745617B9F5F}"/>
              </a:ext>
            </a:extLst>
          </p:cNvPr>
          <p:cNvSpPr txBox="1"/>
          <p:nvPr/>
        </p:nvSpPr>
        <p:spPr>
          <a:xfrm>
            <a:off x="470715" y="3909209"/>
            <a:ext cx="3453585" cy="1985736"/>
          </a:xfrm>
          <a:prstGeom prst="rect">
            <a:avLst/>
          </a:prstGeom>
          <a:noFill/>
        </p:spPr>
        <p:txBody>
          <a:bodyPr wrap="square">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a common feeling, Manuel, especially when unresolved emotional pain is involved. The key to healing is first acknowledging those wounds and then working together to heal them.</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29;p14">
            <a:extLst>
              <a:ext uri="{FF2B5EF4-FFF2-40B4-BE49-F238E27FC236}">
                <a16:creationId xmlns:a16="http://schemas.microsoft.com/office/drawing/2014/main" id="{8253E0FC-F865-8B58-5C52-3C8834D6FE6C}"/>
              </a:ext>
            </a:extLst>
          </p:cNvPr>
          <p:cNvSpPr/>
          <p:nvPr/>
        </p:nvSpPr>
        <p:spPr>
          <a:xfrm>
            <a:off x="67521" y="9181900"/>
            <a:ext cx="7493320" cy="142514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It’s normal for two people in such an intimate relationship to have conflicts. What’s important is learning how to handle those conflicts in a way that builds understanding rather than tearing each other down. In this case, it sounds like they need to focus on emotional healing for Norma and support from you, Manuel, in understanding her journey.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38796634"/>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83"/>
        <p:cNvGrpSpPr/>
        <p:nvPr/>
      </p:nvGrpSpPr>
      <p:grpSpPr>
        <a:xfrm>
          <a:off x="0" y="0"/>
          <a:ext cx="0" cy="0"/>
          <a:chOff x="0" y="0"/>
          <a:chExt cx="0" cy="0"/>
        </a:xfrm>
      </p:grpSpPr>
      <p:pic>
        <p:nvPicPr>
          <p:cNvPr id="15" name="Picture 14">
            <a:extLst>
              <a:ext uri="{FF2B5EF4-FFF2-40B4-BE49-F238E27FC236}">
                <a16:creationId xmlns:a16="http://schemas.microsoft.com/office/drawing/2014/main" id="{D3C94625-F027-7FA9-36E0-13A9328A712C}"/>
              </a:ext>
            </a:extLst>
          </p:cNvPr>
          <p:cNvPicPr>
            <a:picLocks noChangeAspect="1"/>
          </p:cNvPicPr>
          <p:nvPr/>
        </p:nvPicPr>
        <p:blipFill>
          <a:blip r:embed="rId3"/>
          <a:srcRect r="57411" b="39453"/>
          <a:stretch/>
        </p:blipFill>
        <p:spPr bwMode="auto">
          <a:xfrm>
            <a:off x="87079" y="3531774"/>
            <a:ext cx="3961892" cy="3363653"/>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AAAC37E0-FD9D-DAD4-BD7C-4360FACFF706}"/>
              </a:ext>
            </a:extLst>
          </p:cNvPr>
          <p:cNvPicPr>
            <a:picLocks noChangeAspect="1"/>
          </p:cNvPicPr>
          <p:nvPr/>
        </p:nvPicPr>
        <p:blipFill>
          <a:blip r:embed="rId4"/>
          <a:srcRect l="17413" r="25141"/>
          <a:stretch/>
        </p:blipFill>
        <p:spPr>
          <a:xfrm>
            <a:off x="96896" y="6312776"/>
            <a:ext cx="4302115" cy="3683665"/>
          </a:xfrm>
          <a:prstGeom prst="rect">
            <a:avLst/>
          </a:prstGeom>
        </p:spPr>
      </p:pic>
      <p:pic>
        <p:nvPicPr>
          <p:cNvPr id="17" name="Picture 16" descr="A person sitting at a table with a mug&#10;&#10;Description automatically generated">
            <a:extLst>
              <a:ext uri="{FF2B5EF4-FFF2-40B4-BE49-F238E27FC236}">
                <a16:creationId xmlns:a16="http://schemas.microsoft.com/office/drawing/2014/main" id="{39F43ACB-E066-3415-BE2F-EDBFBEBB43D8}"/>
              </a:ext>
            </a:extLst>
          </p:cNvPr>
          <p:cNvPicPr>
            <a:picLocks noChangeAspect="1"/>
          </p:cNvPicPr>
          <p:nvPr/>
        </p:nvPicPr>
        <p:blipFill>
          <a:blip r:embed="rId5"/>
          <a:srcRect l="31184" r="27972"/>
          <a:stretch/>
        </p:blipFill>
        <p:spPr>
          <a:xfrm>
            <a:off x="4408828" y="6298918"/>
            <a:ext cx="3050776" cy="4339163"/>
          </a:xfrm>
          <a:prstGeom prst="rect">
            <a:avLst/>
          </a:prstGeom>
        </p:spPr>
      </p:pic>
      <p:pic>
        <p:nvPicPr>
          <p:cNvPr id="12" name="Picture 11">
            <a:extLst>
              <a:ext uri="{FF2B5EF4-FFF2-40B4-BE49-F238E27FC236}">
                <a16:creationId xmlns:a16="http://schemas.microsoft.com/office/drawing/2014/main" id="{16CFF9A9-F5A3-8F9E-7E5F-5544BCBDC188}"/>
              </a:ext>
            </a:extLst>
          </p:cNvPr>
          <p:cNvPicPr>
            <a:picLocks noChangeAspect="1"/>
          </p:cNvPicPr>
          <p:nvPr/>
        </p:nvPicPr>
        <p:blipFill>
          <a:blip r:embed="rId3"/>
          <a:srcRect r="11689"/>
          <a:stretch/>
        </p:blipFill>
        <p:spPr bwMode="auto">
          <a:xfrm>
            <a:off x="4017530" y="3531773"/>
            <a:ext cx="3453585" cy="278100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5F6F0B0-BB96-D1A0-3DFC-D5F9A17BC309}"/>
              </a:ext>
            </a:extLst>
          </p:cNvPr>
          <p:cNvPicPr>
            <a:picLocks noChangeAspect="1"/>
          </p:cNvPicPr>
          <p:nvPr/>
        </p:nvPicPr>
        <p:blipFill>
          <a:blip r:embed="rId6"/>
          <a:srcRect l="44372" t="27618" r="29681" b="29249"/>
          <a:stretch/>
        </p:blipFill>
        <p:spPr>
          <a:xfrm>
            <a:off x="4048971" y="128165"/>
            <a:ext cx="3507529" cy="3423480"/>
          </a:xfrm>
          <a:prstGeom prst="rect">
            <a:avLst/>
          </a:prstGeom>
        </p:spPr>
      </p:pic>
      <p:pic>
        <p:nvPicPr>
          <p:cNvPr id="24" name="Picture 23">
            <a:extLst>
              <a:ext uri="{FF2B5EF4-FFF2-40B4-BE49-F238E27FC236}">
                <a16:creationId xmlns:a16="http://schemas.microsoft.com/office/drawing/2014/main" id="{334E0932-D685-D7CB-E2BF-BCB04EC3CB1D}"/>
              </a:ext>
            </a:extLst>
          </p:cNvPr>
          <p:cNvPicPr>
            <a:picLocks noChangeAspect="1"/>
          </p:cNvPicPr>
          <p:nvPr/>
        </p:nvPicPr>
        <p:blipFill>
          <a:blip r:embed="rId7"/>
          <a:srcRect l="18303" t="8855" b="8855"/>
          <a:stretch/>
        </p:blipFill>
        <p:spPr>
          <a:xfrm>
            <a:off x="87079" y="128164"/>
            <a:ext cx="4302115" cy="3423480"/>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dirty="0"/>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rot="16200000">
            <a:off x="2381385" y="-47760"/>
            <a:ext cx="1122999" cy="5885768"/>
          </a:xfrm>
          <a:prstGeom prst="rect">
            <a:avLst/>
          </a:prstGeom>
          <a:ln>
            <a:noFill/>
          </a:ln>
          <a:extLst>
            <a:ext uri="{53640926-AAD7-44D8-BBD7-CCE9431645EC}">
              <a14:shadowObscured xmlns:a14="http://schemas.microsoft.com/office/drawing/2010/main"/>
            </a:ext>
          </a:extLst>
        </p:spPr>
      </p:pic>
      <p:sp>
        <p:nvSpPr>
          <p:cNvPr id="5" name="Google Shape;130;p14">
            <a:extLst>
              <a:ext uri="{FF2B5EF4-FFF2-40B4-BE49-F238E27FC236}">
                <a16:creationId xmlns:a16="http://schemas.microsoft.com/office/drawing/2014/main" id="{14378560-A5B9-5BB4-7FD8-254C4FEDA9E6}"/>
              </a:ext>
            </a:extLst>
          </p:cNvPr>
          <p:cNvSpPr txBox="1"/>
          <p:nvPr/>
        </p:nvSpPr>
        <p:spPr>
          <a:xfrm>
            <a:off x="375021" y="2488831"/>
            <a:ext cx="3731884" cy="777406"/>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know I’ve been carrying a lot of bitterness, and sometimes I don’t even realize I’m taking it out on Manuel.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77AC016-B819-F292-402D-77B7C7B97340}"/>
              </a:ext>
            </a:extLst>
          </p:cNvPr>
          <p:cNvSpPr txBox="1"/>
          <p:nvPr/>
        </p:nvSpPr>
        <p:spPr>
          <a:xfrm>
            <a:off x="501848" y="8247759"/>
            <a:ext cx="2708077" cy="392993"/>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descr="A white speech bubble with a black background&#10;&#10;Description automatically generated">
            <a:extLst>
              <a:ext uri="{FF2B5EF4-FFF2-40B4-BE49-F238E27FC236}">
                <a16:creationId xmlns:a16="http://schemas.microsoft.com/office/drawing/2014/main" id="{68040806-4CCB-50A2-DCA9-DEDC780C84E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rot="16200000">
            <a:off x="1803478" y="1564120"/>
            <a:ext cx="3004567" cy="6618523"/>
          </a:xfrm>
          <a:prstGeom prst="rect">
            <a:avLst/>
          </a:prstGeom>
          <a:ln>
            <a:noFill/>
          </a:ln>
          <a:extLst>
            <a:ext uri="{53640926-AAD7-44D8-BBD7-CCE9431645EC}">
              <a14:shadowObscured xmlns:a14="http://schemas.microsoft.com/office/drawing/2010/main"/>
            </a:ext>
          </a:extLst>
        </p:spPr>
      </p:pic>
      <p:sp>
        <p:nvSpPr>
          <p:cNvPr id="9" name="Google Shape;130;p14">
            <a:extLst>
              <a:ext uri="{FF2B5EF4-FFF2-40B4-BE49-F238E27FC236}">
                <a16:creationId xmlns:a16="http://schemas.microsoft.com/office/drawing/2014/main" id="{9D12FC4E-D764-C34C-CBEF-9B06D7FBC856}"/>
              </a:ext>
            </a:extLst>
          </p:cNvPr>
          <p:cNvSpPr txBox="1"/>
          <p:nvPr/>
        </p:nvSpPr>
        <p:spPr>
          <a:xfrm>
            <a:off x="493143" y="3574940"/>
            <a:ext cx="3983873" cy="2724836"/>
          </a:xfrm>
          <a:prstGeom prst="rect">
            <a:avLst/>
          </a:prstGeom>
          <a:noFill/>
          <a:ln>
            <a:noFill/>
          </a:ln>
        </p:spPr>
        <p:txBody>
          <a:bodyPr spcFirstLastPara="1" wrap="square" lIns="50800" tIns="50800" rIns="50800" bIns="50800" anchor="ctr" anchorCtr="0">
            <a:no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very insightful, Norma. Recognizing bitterness is the first step toward healing. The next step is working on forgiveness—both for the people who hurt you in the past and for yourself. Forgiveness doesn’t mean forgetting what happened, but it’s about letting go of the hold that pain has on you so that you can experience peace.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Google Shape;101;p13">
            <a:extLst>
              <a:ext uri="{FF2B5EF4-FFF2-40B4-BE49-F238E27FC236}">
                <a16:creationId xmlns:a16="http://schemas.microsoft.com/office/drawing/2014/main" id="{E532DD8B-22CC-5DCB-16EC-DB12137EA70E}"/>
              </a:ext>
            </a:extLst>
          </p:cNvPr>
          <p:cNvSpPr/>
          <p:nvPr/>
        </p:nvSpPr>
        <p:spPr>
          <a:xfrm rot="10800000">
            <a:off x="81141" y="9001124"/>
            <a:ext cx="6124966" cy="147654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10">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163D5BCC-9502-E4E9-5F36-559BB09D4AD8}"/>
              </a:ext>
            </a:extLst>
          </p:cNvPr>
          <p:cNvSpPr txBox="1"/>
          <p:nvPr/>
        </p:nvSpPr>
        <p:spPr>
          <a:xfrm>
            <a:off x="178037" y="9277345"/>
            <a:ext cx="5832238"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Manuel, it’s also important for you to understand that healing is a process, and it will require patience and love on your part. Being there for Norma, even when it’s difficult, will make a huge difference in restoring your relationship.</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47395726"/>
      </p:ext>
    </p:extLst>
  </p:cSld>
  <p:clrMapOvr>
    <a:masterClrMapping/>
  </p:clrMapOvr>
  <mc:AlternateContent xmlns:mc="http://schemas.openxmlformats.org/markup-compatibility/2006" xmlns:p14="http://schemas.microsoft.com/office/powerpoint/2010/main">
    <mc:Choice Requires="p14">
      <p:transition spd="slow" p14:dur="2000" advTm="38383"/>
    </mc:Choice>
    <mc:Fallback xmlns="">
      <p:transition spd="slow" advTm="3838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16" name="Picture 15" descr="A carpet in a room&#10;&#10;Description automatically generated">
            <a:extLst>
              <a:ext uri="{FF2B5EF4-FFF2-40B4-BE49-F238E27FC236}">
                <a16:creationId xmlns:a16="http://schemas.microsoft.com/office/drawing/2014/main" id="{27685E9D-79B3-9D0C-A5F6-A001CF4693A3}"/>
              </a:ext>
            </a:extLst>
          </p:cNvPr>
          <p:cNvPicPr>
            <a:picLocks noChangeAspect="1"/>
          </p:cNvPicPr>
          <p:nvPr/>
        </p:nvPicPr>
        <p:blipFill>
          <a:blip r:embed="rId3"/>
          <a:srcRect b="63049"/>
          <a:stretch/>
        </p:blipFill>
        <p:spPr>
          <a:xfrm>
            <a:off x="41789" y="6954610"/>
            <a:ext cx="7556500" cy="2886920"/>
          </a:xfrm>
          <a:prstGeom prst="rect">
            <a:avLst/>
          </a:prstGeom>
        </p:spPr>
      </p:pic>
      <p:pic>
        <p:nvPicPr>
          <p:cNvPr id="14" name="Picture 13" descr="A person and person sitting at a table&#10;&#10;Description automatically generated">
            <a:extLst>
              <a:ext uri="{FF2B5EF4-FFF2-40B4-BE49-F238E27FC236}">
                <a16:creationId xmlns:a16="http://schemas.microsoft.com/office/drawing/2014/main" id="{6FD391A8-4299-7B74-392F-3CD081332FA8}"/>
              </a:ext>
            </a:extLst>
          </p:cNvPr>
          <p:cNvPicPr>
            <a:picLocks noChangeAspect="1"/>
          </p:cNvPicPr>
          <p:nvPr/>
        </p:nvPicPr>
        <p:blipFill>
          <a:blip r:embed="rId4"/>
          <a:srcRect l="10900" t="13643" r="49049"/>
          <a:stretch/>
        </p:blipFill>
        <p:spPr>
          <a:xfrm>
            <a:off x="41789" y="3538542"/>
            <a:ext cx="3357552" cy="3413346"/>
          </a:xfrm>
          <a:prstGeom prst="rect">
            <a:avLst/>
          </a:prstGeom>
        </p:spPr>
      </p:pic>
      <p:pic>
        <p:nvPicPr>
          <p:cNvPr id="9" name="Picture 8">
            <a:extLst>
              <a:ext uri="{FF2B5EF4-FFF2-40B4-BE49-F238E27FC236}">
                <a16:creationId xmlns:a16="http://schemas.microsoft.com/office/drawing/2014/main" id="{B1DEC9FD-5BE7-6817-DA90-F282A03F8B2E}"/>
              </a:ext>
            </a:extLst>
          </p:cNvPr>
          <p:cNvPicPr>
            <a:picLocks noChangeAspect="1"/>
          </p:cNvPicPr>
          <p:nvPr/>
        </p:nvPicPr>
        <p:blipFill>
          <a:blip r:embed="rId5"/>
          <a:srcRect l="44372" t="27618" r="29681" b="29249"/>
          <a:stretch/>
        </p:blipFill>
        <p:spPr>
          <a:xfrm>
            <a:off x="3963533" y="6061136"/>
            <a:ext cx="3547676" cy="3423480"/>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6"/>
          <a:srcRect t="9245" b="9245"/>
          <a:stretch/>
        </p:blipFill>
        <p:spPr>
          <a:xfrm>
            <a:off x="3399341" y="3474216"/>
            <a:ext cx="4111868" cy="2569551"/>
          </a:xfrm>
          <a:prstGeom prst="rect">
            <a:avLst/>
          </a:prstGeom>
        </p:spPr>
      </p:pic>
      <p:pic>
        <p:nvPicPr>
          <p:cNvPr id="11" name="Picture 10" descr="A person and person sitting at a table&#10;&#10;Description automatically generated">
            <a:extLst>
              <a:ext uri="{FF2B5EF4-FFF2-40B4-BE49-F238E27FC236}">
                <a16:creationId xmlns:a16="http://schemas.microsoft.com/office/drawing/2014/main" id="{81AE6DF1-4C94-7CD6-13CC-5F1504FBBE58}"/>
              </a:ext>
            </a:extLst>
          </p:cNvPr>
          <p:cNvPicPr>
            <a:picLocks noChangeAspect="1"/>
          </p:cNvPicPr>
          <p:nvPr/>
        </p:nvPicPr>
        <p:blipFill>
          <a:blip r:embed="rId4"/>
          <a:srcRect l="10900" t="13643"/>
          <a:stretch/>
        </p:blipFill>
        <p:spPr>
          <a:xfrm>
            <a:off x="41790" y="128205"/>
            <a:ext cx="7469420" cy="3413346"/>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descr="A white speech bubble with a black background&#10;&#10;Description automatically generated">
            <a:extLst>
              <a:ext uri="{FF2B5EF4-FFF2-40B4-BE49-F238E27FC236}">
                <a16:creationId xmlns:a16="http://schemas.microsoft.com/office/drawing/2014/main" id="{A4EF9456-6736-F699-0B4B-BD88F362C48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0800000">
            <a:off x="419099" y="1744514"/>
            <a:ext cx="5454237" cy="1351109"/>
          </a:xfrm>
          <a:prstGeom prst="rect">
            <a:avLst/>
          </a:prstGeom>
          <a:ln>
            <a:noFill/>
          </a:ln>
          <a:extLst>
            <a:ext uri="{53640926-AAD7-44D8-BBD7-CCE9431645EC}">
              <a14:shadowObscured xmlns:a14="http://schemas.microsoft.com/office/drawing/2010/main"/>
            </a:ext>
          </a:extLst>
        </p:spPr>
      </p:pic>
      <p:pic>
        <p:nvPicPr>
          <p:cNvPr id="4" name="Picture 3" descr="A white speech bubble with a black background&#10;&#10;Description automatically generated">
            <a:extLst>
              <a:ext uri="{FF2B5EF4-FFF2-40B4-BE49-F238E27FC236}">
                <a16:creationId xmlns:a16="http://schemas.microsoft.com/office/drawing/2014/main" id="{AFED715D-288A-072F-263E-1CF4884050B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6200000">
            <a:off x="1622608" y="3507865"/>
            <a:ext cx="2638901" cy="5891119"/>
          </a:xfrm>
          <a:prstGeom prst="rect">
            <a:avLst/>
          </a:prstGeom>
          <a:ln>
            <a:noFill/>
          </a:ln>
          <a:extLst>
            <a:ext uri="{53640926-AAD7-44D8-BBD7-CCE9431645EC}">
              <a14:shadowObscured xmlns:a14="http://schemas.microsoft.com/office/drawing/2010/main"/>
            </a:ext>
          </a:extLst>
        </p:spPr>
      </p:pic>
      <p:sp>
        <p:nvSpPr>
          <p:cNvPr id="5" name="Google Shape;95;p13">
            <a:extLst>
              <a:ext uri="{FF2B5EF4-FFF2-40B4-BE49-F238E27FC236}">
                <a16:creationId xmlns:a16="http://schemas.microsoft.com/office/drawing/2014/main" id="{EFE63A5C-9F25-477F-CFB2-2E04B4D6F3C7}"/>
              </a:ext>
            </a:extLst>
          </p:cNvPr>
          <p:cNvSpPr txBox="1"/>
          <p:nvPr/>
        </p:nvSpPr>
        <p:spPr>
          <a:xfrm>
            <a:off x="434321" y="5346700"/>
            <a:ext cx="3264911" cy="2229841"/>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Great question, Manuel. One of the most powerful things you can do is listen without trying to fix things right away. Often, when our spouse shares their pain, they just need us to be there, to listen and validate their feelings.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443D695-08CB-F0EA-172C-3B7A06918536}"/>
              </a:ext>
            </a:extLst>
          </p:cNvPr>
          <p:cNvSpPr txBox="1"/>
          <p:nvPr/>
        </p:nvSpPr>
        <p:spPr>
          <a:xfrm>
            <a:off x="1032787" y="2128897"/>
            <a:ext cx="4423144" cy="923330"/>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want to help her, Pastor. I just don’t always know how. What should I do when things get tough?</a:t>
            </a:r>
            <a:r>
              <a:rPr lang="es-MX" sz="1800" dirty="0">
                <a:effectLst/>
                <a:latin typeface="Times New Roman" panose="02020603050405020304" pitchFamily="18" charset="0"/>
                <a:ea typeface="Aptos" panose="020B0004020202020204" pitchFamily="34" charset="0"/>
              </a:rPr>
              <a:t>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67F48073-85D6-8156-85D2-8FA0C41B4336}"/>
              </a:ext>
            </a:extLst>
          </p:cNvPr>
          <p:cNvSpPr/>
          <p:nvPr/>
        </p:nvSpPr>
        <p:spPr>
          <a:xfrm rot="16200000">
            <a:off x="1628300" y="6743895"/>
            <a:ext cx="1536345" cy="364807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9">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D3BD5FD-F614-625F-250F-5F2AE3E34D5F}"/>
              </a:ext>
            </a:extLst>
          </p:cNvPr>
          <p:cNvSpPr txBox="1"/>
          <p:nvPr/>
        </p:nvSpPr>
        <p:spPr>
          <a:xfrm>
            <a:off x="703766" y="7962267"/>
            <a:ext cx="2695575" cy="1200329"/>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 think that would help a lot. Sometimes I just want Manuel to listen instead of trying to solve everything.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29;p14">
            <a:extLst>
              <a:ext uri="{FF2B5EF4-FFF2-40B4-BE49-F238E27FC236}">
                <a16:creationId xmlns:a16="http://schemas.microsoft.com/office/drawing/2014/main" id="{201B8BB7-1535-7774-050A-7B13537A2CCD}"/>
              </a:ext>
            </a:extLst>
          </p:cNvPr>
          <p:cNvSpPr/>
          <p:nvPr/>
        </p:nvSpPr>
        <p:spPr>
          <a:xfrm>
            <a:off x="63180" y="9841530"/>
            <a:ext cx="7493320" cy="67303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Also, reminding each other that you’re a team in this—working together toward healing—can strengthen your bond.</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78012387"/>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9" name="Picture 8">
            <a:extLst>
              <a:ext uri="{FF2B5EF4-FFF2-40B4-BE49-F238E27FC236}">
                <a16:creationId xmlns:a16="http://schemas.microsoft.com/office/drawing/2014/main" id="{B1DEC9FD-5BE7-6817-DA90-F282A03F8B2E}"/>
              </a:ext>
            </a:extLst>
          </p:cNvPr>
          <p:cNvPicPr>
            <a:picLocks noChangeAspect="1"/>
          </p:cNvPicPr>
          <p:nvPr/>
        </p:nvPicPr>
        <p:blipFill>
          <a:blip r:embed="rId3"/>
          <a:srcRect l="44372" t="27618" r="35781" b="29249"/>
          <a:stretch/>
        </p:blipFill>
        <p:spPr>
          <a:xfrm>
            <a:off x="4797487" y="3523211"/>
            <a:ext cx="2713723" cy="4683449"/>
          </a:xfrm>
          <a:prstGeom prst="rect">
            <a:avLst/>
          </a:prstGeom>
        </p:spPr>
      </p:pic>
      <p:pic>
        <p:nvPicPr>
          <p:cNvPr id="3" name="Picture 2">
            <a:extLst>
              <a:ext uri="{FF2B5EF4-FFF2-40B4-BE49-F238E27FC236}">
                <a16:creationId xmlns:a16="http://schemas.microsoft.com/office/drawing/2014/main" id="{ED6DEBFC-94BC-46CF-8C70-12AAF728FC82}"/>
              </a:ext>
            </a:extLst>
          </p:cNvPr>
          <p:cNvPicPr>
            <a:picLocks noChangeAspect="1"/>
          </p:cNvPicPr>
          <p:nvPr/>
        </p:nvPicPr>
        <p:blipFill>
          <a:blip r:embed="rId4"/>
          <a:srcRect t="9245" b="9245"/>
          <a:stretch/>
        </p:blipFill>
        <p:spPr>
          <a:xfrm>
            <a:off x="63180" y="3523212"/>
            <a:ext cx="4994095" cy="2693734"/>
          </a:xfrm>
          <a:prstGeom prst="rect">
            <a:avLst/>
          </a:prstGeom>
        </p:spPr>
      </p:pic>
      <p:pic>
        <p:nvPicPr>
          <p:cNvPr id="11" name="Picture 10" descr="A person and person sitting at a table&#10;&#10;Description automatically generated">
            <a:extLst>
              <a:ext uri="{FF2B5EF4-FFF2-40B4-BE49-F238E27FC236}">
                <a16:creationId xmlns:a16="http://schemas.microsoft.com/office/drawing/2014/main" id="{81AE6DF1-4C94-7CD6-13CC-5F1504FBBE58}"/>
              </a:ext>
            </a:extLst>
          </p:cNvPr>
          <p:cNvPicPr>
            <a:picLocks noChangeAspect="1"/>
          </p:cNvPicPr>
          <p:nvPr/>
        </p:nvPicPr>
        <p:blipFill>
          <a:blip r:embed="rId5"/>
          <a:srcRect l="10900" t="13643"/>
          <a:stretch/>
        </p:blipFill>
        <p:spPr>
          <a:xfrm>
            <a:off x="41790" y="128205"/>
            <a:ext cx="7469420" cy="3413346"/>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descr="A white speech bubble with a black background&#10;&#10;Description automatically generated">
            <a:extLst>
              <a:ext uri="{FF2B5EF4-FFF2-40B4-BE49-F238E27FC236}">
                <a16:creationId xmlns:a16="http://schemas.microsoft.com/office/drawing/2014/main" id="{A4EF9456-6736-F699-0B4B-BD88F362C48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0800000">
            <a:off x="419098" y="1744514"/>
            <a:ext cx="5454237" cy="1151086"/>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C443D695-08CB-F0EA-172C-3B7A06918536}"/>
              </a:ext>
            </a:extLst>
          </p:cNvPr>
          <p:cNvSpPr txBox="1"/>
          <p:nvPr/>
        </p:nvSpPr>
        <p:spPr>
          <a:xfrm>
            <a:off x="1032787" y="2128897"/>
            <a:ext cx="4423144" cy="646331"/>
          </a:xfrm>
          <a:prstGeom prst="rect">
            <a:avLst/>
          </a:prstGeom>
          <a:noFill/>
        </p:spPr>
        <p:txBody>
          <a:bodyPr wrap="square">
            <a:spAutoFit/>
          </a:bodyPr>
          <a:lstStyle/>
          <a:p>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I’ll work on that. I really want us to be happy together.  </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Google Shape;101;p13">
            <a:extLst>
              <a:ext uri="{FF2B5EF4-FFF2-40B4-BE49-F238E27FC236}">
                <a16:creationId xmlns:a16="http://schemas.microsoft.com/office/drawing/2014/main" id="{BAC18261-D065-CBD3-ABB9-433857DEC989}"/>
              </a:ext>
            </a:extLst>
          </p:cNvPr>
          <p:cNvSpPr/>
          <p:nvPr/>
        </p:nvSpPr>
        <p:spPr>
          <a:xfrm rot="10800000">
            <a:off x="-3500" y="5628907"/>
            <a:ext cx="5243051" cy="265722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endParaRPr lang="en-US"/>
          </a:p>
        </p:txBody>
      </p:sp>
      <p:sp>
        <p:nvSpPr>
          <p:cNvPr id="10" name="Google Shape;95;p13">
            <a:extLst>
              <a:ext uri="{FF2B5EF4-FFF2-40B4-BE49-F238E27FC236}">
                <a16:creationId xmlns:a16="http://schemas.microsoft.com/office/drawing/2014/main" id="{7CC5DD91-FBB7-69AA-E7A8-0F3F4ED67380}"/>
              </a:ext>
            </a:extLst>
          </p:cNvPr>
          <p:cNvSpPr txBox="1"/>
          <p:nvPr/>
        </p:nvSpPr>
        <p:spPr>
          <a:xfrm>
            <a:off x="252951" y="6304640"/>
            <a:ext cx="4804324" cy="1911292"/>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That’s the spirit, Manuel. And it is possible for you both to be happy together, no matter how broken things might feel right now. Many couples have been where you are and have found healing and joy in their marriage again. But it takes work, forgiveness, and a willingness to learn.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5" name="Picture 14" descr="A carpet in a room&#10;&#10;Description automatically generated">
            <a:extLst>
              <a:ext uri="{FF2B5EF4-FFF2-40B4-BE49-F238E27FC236}">
                <a16:creationId xmlns:a16="http://schemas.microsoft.com/office/drawing/2014/main" id="{7D0062DB-D37E-4F84-A739-E96E5DBE0259}"/>
              </a:ext>
            </a:extLst>
          </p:cNvPr>
          <p:cNvPicPr>
            <a:picLocks noChangeAspect="1"/>
          </p:cNvPicPr>
          <p:nvPr/>
        </p:nvPicPr>
        <p:blipFill>
          <a:blip r:embed="rId9"/>
          <a:srcRect b="63049"/>
          <a:stretch/>
        </p:blipFill>
        <p:spPr>
          <a:xfrm>
            <a:off x="63180" y="8215933"/>
            <a:ext cx="7556500" cy="2436006"/>
          </a:xfrm>
          <a:prstGeom prst="rect">
            <a:avLst/>
          </a:prstGeom>
        </p:spPr>
      </p:pic>
    </p:spTree>
    <p:extLst>
      <p:ext uri="{BB962C8B-B14F-4D97-AF65-F5344CB8AC3E}">
        <p14:creationId xmlns:p14="http://schemas.microsoft.com/office/powerpoint/2010/main" val="621600284"/>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2896</TotalTime>
  <Words>1089</Words>
  <Application>Microsoft Office PowerPoint</Application>
  <PresentationFormat>Custom</PresentationFormat>
  <Paragraphs>50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117</cp:revision>
  <cp:lastPrinted>2024-09-26T00:44:43Z</cp:lastPrinted>
  <dcterms:modified xsi:type="dcterms:W3CDTF">2024-09-27T23:10:35Z</dcterms:modified>
</cp:coreProperties>
</file>