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
  </p:notesMasterIdLst>
  <p:sldIdLst>
    <p:sldId id="268" r:id="rId2"/>
    <p:sldId id="266" r:id="rId3"/>
    <p:sldId id="280" r:id="rId4"/>
    <p:sldId id="256" r:id="rId5"/>
    <p:sldId id="275" r:id="rId6"/>
    <p:sldId id="270" r:id="rId7"/>
  </p:sldIdLst>
  <p:sldSz cx="7556500" cy="106934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60"/>
  </p:normalViewPr>
  <p:slideViewPr>
    <p:cSldViewPr snapToGrid="0">
      <p:cViewPr>
        <p:scale>
          <a:sx n="90" d="100"/>
          <a:sy n="90" d="100"/>
        </p:scale>
        <p:origin x="1284" y="-15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05" tIns="94205" rIns="94205" bIns="9420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130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34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3312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hyperlink" Target="https://pixabay.com/fr/vectors/bulle-de-dialogue-ballon-de-discours-145971/" TargetMode="External"/><Relationship Id="rId4" Type="http://schemas.openxmlformats.org/officeDocument/2006/relationships/image" Target="../media/image7.jp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pixabay.com/fr/vectors/bulle-de-dialogue-ballon-de-discours-145971/" TargetMode="External"/><Relationship Id="rId5" Type="http://schemas.openxmlformats.org/officeDocument/2006/relationships/image" Target="../media/image6.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www.sangernaz.com/" TargetMode="External"/><Relationship Id="rId5" Type="http://schemas.openxmlformats.org/officeDocument/2006/relationships/image" Target="../media/image5.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5" name="Picture 4">
            <a:extLst>
              <a:ext uri="{FF2B5EF4-FFF2-40B4-BE49-F238E27FC236}">
                <a16:creationId xmlns:a16="http://schemas.microsoft.com/office/drawing/2014/main" id="{727DA4C3-8042-C805-6827-E3CB3EA5E06B}"/>
              </a:ext>
            </a:extLst>
          </p:cNvPr>
          <p:cNvPicPr>
            <a:picLocks noChangeAspect="1"/>
          </p:cNvPicPr>
          <p:nvPr/>
        </p:nvPicPr>
        <p:blipFill>
          <a:blip r:embed="rId3"/>
          <a:srcRect/>
          <a:stretch/>
        </p:blipFill>
        <p:spPr>
          <a:xfrm>
            <a:off x="0" y="5741582"/>
            <a:ext cx="7556500" cy="4951818"/>
          </a:xfrm>
          <a:prstGeom prst="rect">
            <a:avLst/>
          </a:prstGeom>
        </p:spPr>
      </p:pic>
      <p:sp>
        <p:nvSpPr>
          <p:cNvPr id="9" name="Google Shape;129;p14">
            <a:extLst>
              <a:ext uri="{FF2B5EF4-FFF2-40B4-BE49-F238E27FC236}">
                <a16:creationId xmlns:a16="http://schemas.microsoft.com/office/drawing/2014/main" id="{4D181F2D-B992-57ED-2114-40DBC790E25D}"/>
              </a:ext>
            </a:extLst>
          </p:cNvPr>
          <p:cNvSpPr/>
          <p:nvPr/>
        </p:nvSpPr>
        <p:spPr>
          <a:xfrm>
            <a:off x="0" y="4215814"/>
            <a:ext cx="7493320" cy="152576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algn="ctr"/>
            <a:r>
              <a:rPr lang="es-MX" sz="4800" dirty="0">
                <a:latin typeface="Times New Roman" panose="02020603050405020304" pitchFamily="18" charset="0"/>
                <a:cs typeface="Times New Roman" panose="02020603050405020304" pitchFamily="18" charset="0"/>
              </a:rPr>
              <a:t>THREE PILLARS OF MARRIAGE</a:t>
            </a:r>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267236" y="8963822"/>
            <a:ext cx="7022027" cy="1378935"/>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s-MX" sz="2400" dirty="0">
                <a:solidFill>
                  <a:schemeClr val="bg1">
                    <a:lumMod val="95000"/>
                  </a:schemeClr>
                </a:solidFill>
                <a:latin typeface="Times New Roman" panose="02020603050405020304" pitchFamily="18" charset="0"/>
              </a:rPr>
              <a:t> </a:t>
            </a:r>
            <a:r>
              <a:rPr lang="es-MX" sz="2800" dirty="0">
                <a:solidFill>
                  <a:schemeClr val="bg1">
                    <a:lumMod val="95000"/>
                  </a:schemeClr>
                </a:solidFill>
                <a:latin typeface="Times New Roman" panose="02020603050405020304" pitchFamily="18" charset="0"/>
              </a:rPr>
              <a:t>BIBLICAL DIALOGUE BY</a:t>
            </a:r>
          </a:p>
          <a:p>
            <a:pPr algn="ctr" rtl="0">
              <a:spcBef>
                <a:spcPts val="0"/>
              </a:spcBef>
              <a:spcAft>
                <a:spcPts val="0"/>
              </a:spcAft>
            </a:pPr>
            <a:r>
              <a:rPr lang="es-MX" sz="2800" b="0" dirty="0">
                <a:solidFill>
                  <a:schemeClr val="bg1">
                    <a:lumMod val="95000"/>
                  </a:schemeClr>
                </a:solidFill>
                <a:effectLst/>
                <a:latin typeface="Times New Roman" panose="02020603050405020304" pitchFamily="18" charset="0"/>
              </a:rPr>
              <a:t>DR. DANIEL DEIDA</a:t>
            </a:r>
          </a:p>
          <a:p>
            <a:pPr algn="ctr" rtl="0">
              <a:spcBef>
                <a:spcPts val="0"/>
              </a:spcBef>
              <a:spcAft>
                <a:spcPts val="0"/>
              </a:spcAft>
            </a:pPr>
            <a:r>
              <a:rPr lang="es-MX" sz="2800" dirty="0">
                <a:solidFill>
                  <a:schemeClr val="bg1">
                    <a:lumMod val="95000"/>
                  </a:schemeClr>
                </a:solidFill>
                <a:latin typeface="Times New Roman" panose="02020603050405020304" pitchFamily="18" charset="0"/>
              </a:rPr>
              <a:t>WWW.SANGERNAZ.COM</a:t>
            </a:r>
            <a:endParaRPr lang="es-MX" sz="2800" b="0" dirty="0">
              <a:solidFill>
                <a:schemeClr val="bg1">
                  <a:lumMod val="95000"/>
                </a:schemeClr>
              </a:solidFill>
              <a:effectLst/>
            </a:endParaRPr>
          </a:p>
        </p:txBody>
      </p:sp>
      <p:pic>
        <p:nvPicPr>
          <p:cNvPr id="3" name="Picture 2">
            <a:extLst>
              <a:ext uri="{FF2B5EF4-FFF2-40B4-BE49-F238E27FC236}">
                <a16:creationId xmlns:a16="http://schemas.microsoft.com/office/drawing/2014/main" id="{509C0950-3927-FF28-C275-63CF01423F56}"/>
              </a:ext>
            </a:extLst>
          </p:cNvPr>
          <p:cNvPicPr>
            <a:picLocks noChangeAspect="1"/>
          </p:cNvPicPr>
          <p:nvPr/>
        </p:nvPicPr>
        <p:blipFill>
          <a:blip r:embed="rId4"/>
          <a:srcRect l="14576" t="13188" r="13284" b="-225"/>
          <a:stretch/>
        </p:blipFill>
        <p:spPr>
          <a:xfrm>
            <a:off x="0" y="0"/>
            <a:ext cx="7556500" cy="4215814"/>
          </a:xfrm>
          <a:prstGeom prst="rect">
            <a:avLst/>
          </a:prstGeom>
        </p:spPr>
      </p:pic>
    </p:spTree>
    <p:extLst>
      <p:ext uri="{BB962C8B-B14F-4D97-AF65-F5344CB8AC3E}">
        <p14:creationId xmlns:p14="http://schemas.microsoft.com/office/powerpoint/2010/main" val="3668837696"/>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18" name="Picture 17">
            <a:extLst>
              <a:ext uri="{FF2B5EF4-FFF2-40B4-BE49-F238E27FC236}">
                <a16:creationId xmlns:a16="http://schemas.microsoft.com/office/drawing/2014/main" id="{3816952E-AE82-8098-C4D9-C2A64CB6C7D6}"/>
              </a:ext>
            </a:extLst>
          </p:cNvPr>
          <p:cNvPicPr>
            <a:picLocks noChangeAspect="1"/>
          </p:cNvPicPr>
          <p:nvPr/>
        </p:nvPicPr>
        <p:blipFill>
          <a:blip r:embed="rId3"/>
          <a:srcRect l="50233" t="13188" r="28908" b="39942"/>
          <a:stretch/>
        </p:blipFill>
        <p:spPr>
          <a:xfrm>
            <a:off x="3843786" y="-4579"/>
            <a:ext cx="3642112" cy="2830945"/>
          </a:xfrm>
          <a:prstGeom prst="rect">
            <a:avLst/>
          </a:prstGeom>
        </p:spPr>
      </p:pic>
      <p:pic>
        <p:nvPicPr>
          <p:cNvPr id="7" name="Picture 6">
            <a:extLst>
              <a:ext uri="{FF2B5EF4-FFF2-40B4-BE49-F238E27FC236}">
                <a16:creationId xmlns:a16="http://schemas.microsoft.com/office/drawing/2014/main" id="{9E721EE5-4523-8218-532F-8693741418EB}"/>
              </a:ext>
            </a:extLst>
          </p:cNvPr>
          <p:cNvPicPr>
            <a:picLocks noChangeAspect="1"/>
          </p:cNvPicPr>
          <p:nvPr/>
        </p:nvPicPr>
        <p:blipFill>
          <a:blip r:embed="rId4"/>
          <a:srcRect l="11956" t="564" r="22390" b="36725"/>
          <a:stretch/>
        </p:blipFill>
        <p:spPr>
          <a:xfrm>
            <a:off x="3229371" y="2826367"/>
            <a:ext cx="4308874" cy="2557485"/>
          </a:xfrm>
          <a:prstGeom prst="rect">
            <a:avLst/>
          </a:prstGeom>
        </p:spPr>
      </p:pic>
      <p:pic>
        <p:nvPicPr>
          <p:cNvPr id="12" name="Picture 11">
            <a:extLst>
              <a:ext uri="{FF2B5EF4-FFF2-40B4-BE49-F238E27FC236}">
                <a16:creationId xmlns:a16="http://schemas.microsoft.com/office/drawing/2014/main" id="{F8DF7827-C76D-FEBF-CCA1-494CFC7208DD}"/>
              </a:ext>
            </a:extLst>
          </p:cNvPr>
          <p:cNvPicPr>
            <a:picLocks noChangeAspect="1"/>
          </p:cNvPicPr>
          <p:nvPr/>
        </p:nvPicPr>
        <p:blipFill>
          <a:blip r:embed="rId5"/>
          <a:srcRect l="15238" r="55631"/>
          <a:stretch/>
        </p:blipFill>
        <p:spPr>
          <a:xfrm>
            <a:off x="18255" y="2545634"/>
            <a:ext cx="3211116" cy="2950765"/>
          </a:xfrm>
          <a:prstGeom prst="rect">
            <a:avLst/>
          </a:prstGeom>
        </p:spPr>
      </p:pic>
      <p:pic>
        <p:nvPicPr>
          <p:cNvPr id="10" name="Picture 9">
            <a:extLst>
              <a:ext uri="{FF2B5EF4-FFF2-40B4-BE49-F238E27FC236}">
                <a16:creationId xmlns:a16="http://schemas.microsoft.com/office/drawing/2014/main" id="{0BEC9E2A-DF72-23B9-CFC1-5832E25C08B1}"/>
              </a:ext>
            </a:extLst>
          </p:cNvPr>
          <p:cNvPicPr>
            <a:picLocks noChangeAspect="1"/>
          </p:cNvPicPr>
          <p:nvPr/>
        </p:nvPicPr>
        <p:blipFill>
          <a:blip r:embed="rId4"/>
          <a:srcRect l="11956" t="-36725" r="22390" b="36725"/>
          <a:stretch/>
        </p:blipFill>
        <p:spPr>
          <a:xfrm>
            <a:off x="16853" y="-1653885"/>
            <a:ext cx="3846334" cy="4496093"/>
          </a:xfrm>
          <a:prstGeom prst="rect">
            <a:avLst/>
          </a:prstGeom>
        </p:spPr>
      </p:pic>
      <p:pic>
        <p:nvPicPr>
          <p:cNvPr id="8" name="Picture 7">
            <a:extLst>
              <a:ext uri="{FF2B5EF4-FFF2-40B4-BE49-F238E27FC236}">
                <a16:creationId xmlns:a16="http://schemas.microsoft.com/office/drawing/2014/main" id="{4866B923-2BF6-E015-1E3C-95E1D300B937}"/>
              </a:ext>
            </a:extLst>
          </p:cNvPr>
          <p:cNvPicPr>
            <a:picLocks noChangeAspect="1"/>
          </p:cNvPicPr>
          <p:nvPr/>
        </p:nvPicPr>
        <p:blipFill>
          <a:blip r:embed="rId3"/>
          <a:srcRect l="14576" t="13188" r="13284" b="-225"/>
          <a:stretch/>
        </p:blipFill>
        <p:spPr>
          <a:xfrm>
            <a:off x="0" y="6687376"/>
            <a:ext cx="7556500" cy="4006024"/>
          </a:xfrm>
          <a:prstGeom prst="rect">
            <a:avLst/>
          </a:prstGeom>
        </p:spPr>
      </p:pic>
      <p:sp>
        <p:nvSpPr>
          <p:cNvPr id="101" name="Google Shape;101;p13"/>
          <p:cNvSpPr/>
          <p:nvPr/>
        </p:nvSpPr>
        <p:spPr>
          <a:xfrm rot="16200000">
            <a:off x="3490641" y="7893014"/>
            <a:ext cx="2745549" cy="217033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white speech bubble with a black background&#10;&#10;Description automatically generated">
            <a:extLst>
              <a:ext uri="{FF2B5EF4-FFF2-40B4-BE49-F238E27FC236}">
                <a16:creationId xmlns:a16="http://schemas.microsoft.com/office/drawing/2014/main" id="{67589007-E8E1-2E8D-9B81-33E43CA0E16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3084604" y="-1703453"/>
            <a:ext cx="2557485" cy="6349797"/>
          </a:xfrm>
          <a:prstGeom prst="rect">
            <a:avLst/>
          </a:prstGeom>
          <a:ln>
            <a:noFill/>
          </a:ln>
          <a:extLst>
            <a:ext uri="{53640926-AAD7-44D8-BBD7-CCE9431645EC}">
              <a14:shadowObscured xmlns:a14="http://schemas.microsoft.com/office/drawing/2010/main"/>
            </a:ext>
          </a:extLst>
        </p:spPr>
      </p:pic>
      <p:pic>
        <p:nvPicPr>
          <p:cNvPr id="2" name="Picture 1" descr="A white speech bubble with a black background&#10;&#10;Description automatically generated">
            <a:extLst>
              <a:ext uri="{FF2B5EF4-FFF2-40B4-BE49-F238E27FC236}">
                <a16:creationId xmlns:a16="http://schemas.microsoft.com/office/drawing/2014/main" id="{CBE27041-262D-1098-CD97-E1D3370AF047}"/>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793529" y="3294806"/>
            <a:ext cx="2435842" cy="2172163"/>
          </a:xfrm>
          <a:prstGeom prst="rect">
            <a:avLst/>
          </a:prstGeom>
          <a:ln>
            <a:noFill/>
          </a:ln>
          <a:extLst>
            <a:ext uri="{53640926-AAD7-44D8-BBD7-CCE9431645EC}">
              <a14:shadowObscured xmlns:a14="http://schemas.microsoft.com/office/drawing/2010/main"/>
            </a:ext>
          </a:extLst>
        </p:spPr>
      </p:pic>
      <p:sp>
        <p:nvSpPr>
          <p:cNvPr id="6" name="Google Shape;95;p13">
            <a:extLst>
              <a:ext uri="{FF2B5EF4-FFF2-40B4-BE49-F238E27FC236}">
                <a16:creationId xmlns:a16="http://schemas.microsoft.com/office/drawing/2014/main" id="{631A7DE8-F7CD-7864-D25E-2071770D581A}"/>
              </a:ext>
            </a:extLst>
          </p:cNvPr>
          <p:cNvSpPr txBox="1"/>
          <p:nvPr/>
        </p:nvSpPr>
        <p:spPr>
          <a:xfrm>
            <a:off x="1136102" y="4091201"/>
            <a:ext cx="2093269" cy="1107996"/>
          </a:xfrm>
          <a:prstGeom prst="rect">
            <a:avLst/>
          </a:prstGeom>
          <a:noFill/>
          <a:ln>
            <a:noFill/>
          </a:ln>
        </p:spPr>
        <p:txBody>
          <a:bodyPr spcFirstLastPara="1" wrap="square" lIns="0" tIns="0" rIns="0" bIns="0" anchor="t" anchorCtr="0">
            <a:spAutoFit/>
          </a:bodyPr>
          <a:lstStyle/>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Hmm... I'm not sure. Is it because the spiritual part is more important?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DD2B402-F9E0-FE49-96F7-810E2360A69D}"/>
              </a:ext>
            </a:extLst>
          </p:cNvPr>
          <p:cNvSpPr txBox="1"/>
          <p:nvPr/>
        </p:nvSpPr>
        <p:spPr>
          <a:xfrm>
            <a:off x="3434316" y="342444"/>
            <a:ext cx="3965757" cy="2031325"/>
          </a:xfrm>
          <a:prstGeom prst="rect">
            <a:avLst/>
          </a:prstGeom>
          <a:noFill/>
        </p:spPr>
        <p:txBody>
          <a:bodyPr wrap="square">
            <a:spAutoFit/>
          </a:bodyPr>
          <a:lstStyle/>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Alright, today I want to talk with you both about something very important: the foundation of marriage. The Bible teaches us that marriage is built on three basic pillars—spiritual, emotional, and physical. And they need to be in that order. Do you know why?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Google Shape;101;p13">
            <a:extLst>
              <a:ext uri="{FF2B5EF4-FFF2-40B4-BE49-F238E27FC236}">
                <a16:creationId xmlns:a16="http://schemas.microsoft.com/office/drawing/2014/main" id="{F5E08ED5-6336-282A-03AF-D9401A534B55}"/>
              </a:ext>
            </a:extLst>
          </p:cNvPr>
          <p:cNvSpPr/>
          <p:nvPr/>
        </p:nvSpPr>
        <p:spPr>
          <a:xfrm rot="10800000">
            <a:off x="-74428" y="5029588"/>
            <a:ext cx="7699082" cy="166714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CC21ED6-8AA5-DC28-9B13-D9869C861D37}"/>
              </a:ext>
            </a:extLst>
          </p:cNvPr>
          <p:cNvSpPr txBox="1"/>
          <p:nvPr/>
        </p:nvSpPr>
        <p:spPr>
          <a:xfrm>
            <a:off x="214535" y="5496399"/>
            <a:ext cx="7026064" cy="1200329"/>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Exactly. The spiritual part is what holds everything together. If you don’t have a strong spiritual connection, it’s harder to stay together. It’s like having a strong foundation for a building. If you don’t have that, everything else starts to fall apart.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3A512EF-9FB7-337E-569E-5E671A09AAD2}"/>
              </a:ext>
            </a:extLst>
          </p:cNvPr>
          <p:cNvSpPr txBox="1"/>
          <p:nvPr/>
        </p:nvSpPr>
        <p:spPr>
          <a:xfrm>
            <a:off x="3863187" y="7729947"/>
            <a:ext cx="1638944" cy="2308324"/>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So, you’re saying that if we pray together and trust God, it helps our marriage in the other areas?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4" name="Picture 13">
            <a:extLst>
              <a:ext uri="{FF2B5EF4-FFF2-40B4-BE49-F238E27FC236}">
                <a16:creationId xmlns:a16="http://schemas.microsoft.com/office/drawing/2014/main" id="{7A660575-75BC-19C6-A54F-008BCCB8087C}"/>
              </a:ext>
            </a:extLst>
          </p:cNvPr>
          <p:cNvPicPr>
            <a:picLocks noChangeAspect="1"/>
          </p:cNvPicPr>
          <p:nvPr/>
        </p:nvPicPr>
        <p:blipFill>
          <a:blip r:embed="rId3"/>
          <a:srcRect l="50233" t="13188" r="28908" b="39942"/>
          <a:stretch/>
        </p:blipFill>
        <p:spPr>
          <a:xfrm>
            <a:off x="54139" y="6358084"/>
            <a:ext cx="4538339" cy="4227140"/>
          </a:xfrm>
          <a:prstGeom prst="rect">
            <a:avLst/>
          </a:prstGeom>
        </p:spPr>
      </p:pic>
      <p:pic>
        <p:nvPicPr>
          <p:cNvPr id="3" name="Picture 2">
            <a:extLst>
              <a:ext uri="{FF2B5EF4-FFF2-40B4-BE49-F238E27FC236}">
                <a16:creationId xmlns:a16="http://schemas.microsoft.com/office/drawing/2014/main" id="{3E933DB6-74B1-D70D-234E-624A309BF985}"/>
              </a:ext>
            </a:extLst>
          </p:cNvPr>
          <p:cNvPicPr>
            <a:picLocks noChangeAspect="1"/>
          </p:cNvPicPr>
          <p:nvPr/>
        </p:nvPicPr>
        <p:blipFill>
          <a:blip r:embed="rId3"/>
          <a:srcRect l="58602" t="13188" r="13284" b="-225"/>
          <a:stretch/>
        </p:blipFill>
        <p:spPr>
          <a:xfrm>
            <a:off x="4592478" y="6387580"/>
            <a:ext cx="2902600" cy="4201190"/>
          </a:xfrm>
          <a:prstGeom prst="rect">
            <a:avLst/>
          </a:prstGeom>
        </p:spPr>
      </p:pic>
      <p:pic>
        <p:nvPicPr>
          <p:cNvPr id="13" name="Picture 12">
            <a:extLst>
              <a:ext uri="{FF2B5EF4-FFF2-40B4-BE49-F238E27FC236}">
                <a16:creationId xmlns:a16="http://schemas.microsoft.com/office/drawing/2014/main" id="{9D8B423B-F023-F2F1-7FCA-32A6FCCA5990}"/>
              </a:ext>
            </a:extLst>
          </p:cNvPr>
          <p:cNvPicPr>
            <a:picLocks noChangeAspect="1"/>
          </p:cNvPicPr>
          <p:nvPr/>
        </p:nvPicPr>
        <p:blipFill>
          <a:blip r:embed="rId4"/>
          <a:srcRect l="8448" r="8448"/>
          <a:stretch/>
        </p:blipFill>
        <p:spPr>
          <a:xfrm>
            <a:off x="54139" y="3243951"/>
            <a:ext cx="3987722" cy="3156277"/>
          </a:xfrm>
          <a:prstGeom prst="rect">
            <a:avLst/>
          </a:prstGeom>
        </p:spPr>
      </p:pic>
      <p:pic>
        <p:nvPicPr>
          <p:cNvPr id="11" name="Picture 10" descr="A person in a yellow shirt and tie&#10;&#10;Description automatically generated">
            <a:extLst>
              <a:ext uri="{FF2B5EF4-FFF2-40B4-BE49-F238E27FC236}">
                <a16:creationId xmlns:a16="http://schemas.microsoft.com/office/drawing/2014/main" id="{943D5ACE-B694-3A6B-23E9-0993863D1857}"/>
              </a:ext>
            </a:extLst>
          </p:cNvPr>
          <p:cNvPicPr>
            <a:picLocks noChangeAspect="1"/>
          </p:cNvPicPr>
          <p:nvPr/>
        </p:nvPicPr>
        <p:blipFill>
          <a:blip r:embed="rId5"/>
          <a:srcRect l="25336" r="19832"/>
          <a:stretch/>
        </p:blipFill>
        <p:spPr>
          <a:xfrm>
            <a:off x="4031865" y="3211596"/>
            <a:ext cx="3490871" cy="3171676"/>
          </a:xfrm>
          <a:prstGeom prst="rect">
            <a:avLst/>
          </a:prstGeom>
        </p:spPr>
      </p:pic>
      <p:pic>
        <p:nvPicPr>
          <p:cNvPr id="8" name="Picture 7">
            <a:extLst>
              <a:ext uri="{FF2B5EF4-FFF2-40B4-BE49-F238E27FC236}">
                <a16:creationId xmlns:a16="http://schemas.microsoft.com/office/drawing/2014/main" id="{71F6B24B-BB35-F7DC-7C52-5B378B5BF44E}"/>
              </a:ext>
            </a:extLst>
          </p:cNvPr>
          <p:cNvPicPr>
            <a:picLocks noChangeAspect="1"/>
          </p:cNvPicPr>
          <p:nvPr/>
        </p:nvPicPr>
        <p:blipFill>
          <a:blip r:embed="rId6"/>
          <a:srcRect l="75081" t="25535" b="35194"/>
          <a:stretch/>
        </p:blipFill>
        <p:spPr>
          <a:xfrm>
            <a:off x="4401879" y="136405"/>
            <a:ext cx="3100482" cy="3107546"/>
          </a:xfrm>
          <a:prstGeom prst="rect">
            <a:avLst/>
          </a:prstGeom>
        </p:spPr>
      </p:pic>
      <p:pic>
        <p:nvPicPr>
          <p:cNvPr id="2" name="Picture 1">
            <a:extLst>
              <a:ext uri="{FF2B5EF4-FFF2-40B4-BE49-F238E27FC236}">
                <a16:creationId xmlns:a16="http://schemas.microsoft.com/office/drawing/2014/main" id="{A4EF9456-6736-F699-0B4B-BD88F362C484}"/>
              </a:ext>
            </a:extLst>
          </p:cNvPr>
          <p:cNvPicPr>
            <a:picLocks noChangeAspect="1"/>
          </p:cNvPicPr>
          <p:nvPr/>
        </p:nvPicPr>
        <p:blipFill>
          <a:blip r:embed="rId7"/>
          <a:srcRect l="20623" t="1157" b="12621"/>
          <a:stretch/>
        </p:blipFill>
        <p:spPr bwMode="auto">
          <a:xfrm>
            <a:off x="33764" y="104630"/>
            <a:ext cx="4368115" cy="3139321"/>
          </a:xfrm>
          <a:prstGeom prst="rect">
            <a:avLst/>
          </a:prstGeom>
          <a:ln>
            <a:noFill/>
          </a:ln>
          <a:extLst>
            <a:ext uri="{53640926-AAD7-44D8-BBD7-CCE9431645EC}">
              <a14:shadowObscured xmlns:a14="http://schemas.microsoft.com/office/drawing/2010/main"/>
            </a:ext>
          </a:extLst>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Google Shape;101;p13">
            <a:extLst>
              <a:ext uri="{FF2B5EF4-FFF2-40B4-BE49-F238E27FC236}">
                <a16:creationId xmlns:a16="http://schemas.microsoft.com/office/drawing/2014/main" id="{B1F8A3B1-B08E-EA1E-23AC-D71CF62C5E04}"/>
              </a:ext>
            </a:extLst>
          </p:cNvPr>
          <p:cNvSpPr/>
          <p:nvPr/>
        </p:nvSpPr>
        <p:spPr>
          <a:xfrm rot="5400000">
            <a:off x="3465808" y="-726018"/>
            <a:ext cx="3057536" cy="488240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9819E4B-75CE-493B-0FBD-E4BF66CFFA4B}"/>
              </a:ext>
            </a:extLst>
          </p:cNvPr>
          <p:cNvSpPr txBox="1"/>
          <p:nvPr/>
        </p:nvSpPr>
        <p:spPr>
          <a:xfrm>
            <a:off x="3770967" y="212649"/>
            <a:ext cx="3457106" cy="3139321"/>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Yes, that’s right. Psalm 1:1-3 talks about the person who delights in God’s Word. It says that a person will be like a tree planted by streams of water. They’ll bear fruit in season, and whatever they do will prosper. When you trust in God and live by His Word, He gives you the strength to stay firm, even when things get hard.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101;p13">
            <a:extLst>
              <a:ext uri="{FF2B5EF4-FFF2-40B4-BE49-F238E27FC236}">
                <a16:creationId xmlns:a16="http://schemas.microsoft.com/office/drawing/2014/main" id="{A97C6FDA-4641-E253-FD1A-4A8F5B4ECAE3}"/>
              </a:ext>
            </a:extLst>
          </p:cNvPr>
          <p:cNvSpPr/>
          <p:nvPr/>
        </p:nvSpPr>
        <p:spPr>
          <a:xfrm rot="5400000">
            <a:off x="2105528" y="2860440"/>
            <a:ext cx="2285436" cy="298774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847AAFB-327D-761F-7BDB-27E8C9EB7520}"/>
              </a:ext>
            </a:extLst>
          </p:cNvPr>
          <p:cNvSpPr txBox="1"/>
          <p:nvPr/>
        </p:nvSpPr>
        <p:spPr>
          <a:xfrm>
            <a:off x="2553373" y="3325037"/>
            <a:ext cx="2088457" cy="2031325"/>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get that. But what about when we argue or get upset? Sometimes it feels like no matter what, we can’t see eye to eye.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5" name="Picture 14" descr="A white speech bubble with a black background&#10;&#10;Description automatically generated">
            <a:extLst>
              <a:ext uri="{FF2B5EF4-FFF2-40B4-BE49-F238E27FC236}">
                <a16:creationId xmlns:a16="http://schemas.microsoft.com/office/drawing/2014/main" id="{48505E87-988E-38F6-4576-D6C0E15CC71A}"/>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bwMode="auto">
          <a:xfrm rot="16200000">
            <a:off x="2448105" y="2983962"/>
            <a:ext cx="2406975" cy="7198048"/>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0969C8C3-E24A-1832-1D02-B182ACA81A17}"/>
              </a:ext>
            </a:extLst>
          </p:cNvPr>
          <p:cNvSpPr txBox="1"/>
          <p:nvPr/>
        </p:nvSpPr>
        <p:spPr>
          <a:xfrm>
            <a:off x="660683" y="5601459"/>
            <a:ext cx="4054026" cy="2031325"/>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That’s normal in every relationship. But when you have that spiritual unity, it helps you control emotions like anger and pride. The stronger your spiritual life is, the easier it is to handle emotional challenges because you’re both growing in patience, tolerance, and love.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7" name="Picture 16" descr="A white speech bubble with a black background&#10;&#10;Description automatically generated">
            <a:extLst>
              <a:ext uri="{FF2B5EF4-FFF2-40B4-BE49-F238E27FC236}">
                <a16:creationId xmlns:a16="http://schemas.microsoft.com/office/drawing/2014/main" id="{2B96C99A-D1C9-70A6-DC7C-9389E9DF255E}"/>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bwMode="auto">
          <a:xfrm rot="16200000">
            <a:off x="2759745" y="6829011"/>
            <a:ext cx="1664044" cy="5298230"/>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E8906900-8F1D-333B-B6FC-65AE64993133}"/>
              </a:ext>
            </a:extLst>
          </p:cNvPr>
          <p:cNvSpPr txBox="1"/>
          <p:nvPr/>
        </p:nvSpPr>
        <p:spPr>
          <a:xfrm>
            <a:off x="1481116" y="8939384"/>
            <a:ext cx="2836054" cy="1200329"/>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So, it’s not just about praying, but also how we treat each other emotionally, right?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53041368"/>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F9C288EC-702A-107F-D757-85A14625E1AA}"/>
              </a:ext>
            </a:extLst>
          </p:cNvPr>
          <p:cNvPicPr>
            <a:picLocks noChangeAspect="1"/>
          </p:cNvPicPr>
          <p:nvPr/>
        </p:nvPicPr>
        <p:blipFill>
          <a:blip r:embed="rId3"/>
          <a:srcRect l="14576" t="13188" r="13284" b="-225"/>
          <a:stretch/>
        </p:blipFill>
        <p:spPr>
          <a:xfrm>
            <a:off x="33764" y="3212424"/>
            <a:ext cx="7448222" cy="4237025"/>
          </a:xfrm>
          <a:prstGeom prst="rect">
            <a:avLst/>
          </a:prstGeom>
        </p:spPr>
      </p:pic>
      <p:pic>
        <p:nvPicPr>
          <p:cNvPr id="8" name="Picture 7">
            <a:extLst>
              <a:ext uri="{FF2B5EF4-FFF2-40B4-BE49-F238E27FC236}">
                <a16:creationId xmlns:a16="http://schemas.microsoft.com/office/drawing/2014/main" id="{71F6B24B-BB35-F7DC-7C52-5B378B5BF44E}"/>
              </a:ext>
            </a:extLst>
          </p:cNvPr>
          <p:cNvPicPr>
            <a:picLocks noChangeAspect="1"/>
          </p:cNvPicPr>
          <p:nvPr/>
        </p:nvPicPr>
        <p:blipFill>
          <a:blip r:embed="rId4"/>
          <a:srcRect l="75081" t="25535" b="35194"/>
          <a:stretch/>
        </p:blipFill>
        <p:spPr>
          <a:xfrm>
            <a:off x="4401879" y="78804"/>
            <a:ext cx="3100482" cy="3165147"/>
          </a:xfrm>
          <a:prstGeom prst="rect">
            <a:avLst/>
          </a:prstGeom>
        </p:spPr>
      </p:pic>
      <p:pic>
        <p:nvPicPr>
          <p:cNvPr id="2" name="Picture 1">
            <a:extLst>
              <a:ext uri="{FF2B5EF4-FFF2-40B4-BE49-F238E27FC236}">
                <a16:creationId xmlns:a16="http://schemas.microsoft.com/office/drawing/2014/main" id="{A4EF9456-6736-F699-0B4B-BD88F362C484}"/>
              </a:ext>
            </a:extLst>
          </p:cNvPr>
          <p:cNvPicPr>
            <a:picLocks noChangeAspect="1"/>
          </p:cNvPicPr>
          <p:nvPr/>
        </p:nvPicPr>
        <p:blipFill>
          <a:blip r:embed="rId5"/>
          <a:srcRect l="20623" t="1157" b="12621"/>
          <a:stretch/>
        </p:blipFill>
        <p:spPr bwMode="auto">
          <a:xfrm>
            <a:off x="33764" y="104630"/>
            <a:ext cx="4368115" cy="3139321"/>
          </a:xfrm>
          <a:prstGeom prst="rect">
            <a:avLst/>
          </a:prstGeom>
          <a:ln>
            <a:noFill/>
          </a:ln>
          <a:extLst>
            <a:ext uri="{53640926-AAD7-44D8-BBD7-CCE9431645EC}">
              <a14:shadowObscured xmlns:a14="http://schemas.microsoft.com/office/drawing/2010/main"/>
            </a:ext>
          </a:extLst>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Google Shape;101;p13">
            <a:extLst>
              <a:ext uri="{FF2B5EF4-FFF2-40B4-BE49-F238E27FC236}">
                <a16:creationId xmlns:a16="http://schemas.microsoft.com/office/drawing/2014/main" id="{B1F8A3B1-B08E-EA1E-23AC-D71CF62C5E04}"/>
              </a:ext>
            </a:extLst>
          </p:cNvPr>
          <p:cNvSpPr/>
          <p:nvPr/>
        </p:nvSpPr>
        <p:spPr>
          <a:xfrm rot="5400000">
            <a:off x="3721400" y="-488523"/>
            <a:ext cx="2862322" cy="488240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9819E4B-75CE-493B-0FBD-E4BF66CFFA4B}"/>
              </a:ext>
            </a:extLst>
          </p:cNvPr>
          <p:cNvSpPr txBox="1"/>
          <p:nvPr/>
        </p:nvSpPr>
        <p:spPr>
          <a:xfrm>
            <a:off x="3875827" y="701704"/>
            <a:ext cx="3457106" cy="2862322"/>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Exactly. When your spiritual foundation is strong, it naturally flows into the emotional part of your relationship. You start to care more about each other’s needs than your own. It’s about letting go of pride and selfishness. You communicate better, and you avoid saying things that hurt each other.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1360161-406E-280B-8428-D823ECFF4FA0}"/>
              </a:ext>
            </a:extLst>
          </p:cNvPr>
          <p:cNvPicPr>
            <a:picLocks noChangeAspect="1"/>
          </p:cNvPicPr>
          <p:nvPr/>
        </p:nvPicPr>
        <p:blipFill>
          <a:blip r:embed="rId5"/>
          <a:srcRect l="25652" t="1157" r="13084" b="12621"/>
          <a:stretch/>
        </p:blipFill>
        <p:spPr bwMode="auto">
          <a:xfrm>
            <a:off x="3571876" y="6700695"/>
            <a:ext cx="3937768" cy="3937387"/>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5CFD3E78-B5F1-B873-612B-1554A5922BDF}"/>
              </a:ext>
            </a:extLst>
          </p:cNvPr>
          <p:cNvPicPr>
            <a:picLocks noChangeAspect="1"/>
          </p:cNvPicPr>
          <p:nvPr/>
        </p:nvPicPr>
        <p:blipFill>
          <a:blip r:embed="rId3"/>
          <a:srcRect l="14575" t="13188" r="43397" b="11732"/>
          <a:stretch/>
        </p:blipFill>
        <p:spPr>
          <a:xfrm>
            <a:off x="57350" y="7425952"/>
            <a:ext cx="3514525" cy="3162819"/>
          </a:xfrm>
          <a:prstGeom prst="rect">
            <a:avLst/>
          </a:prstGeom>
        </p:spPr>
      </p:pic>
      <p:pic>
        <p:nvPicPr>
          <p:cNvPr id="15" name="Picture 14" descr="A white speech bubble with a black background&#10;&#10;Description automatically generated">
            <a:extLst>
              <a:ext uri="{FF2B5EF4-FFF2-40B4-BE49-F238E27FC236}">
                <a16:creationId xmlns:a16="http://schemas.microsoft.com/office/drawing/2014/main" id="{D532DCCC-3938-DA7F-7C7D-6F7A2986AC29}"/>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6200000">
            <a:off x="973906" y="6122239"/>
            <a:ext cx="3848999" cy="4948164"/>
          </a:xfrm>
          <a:prstGeom prst="rect">
            <a:avLst/>
          </a:prstGeom>
          <a:ln>
            <a:noFill/>
          </a:ln>
          <a:extLst>
            <a:ext uri="{53640926-AAD7-44D8-BBD7-CCE9431645EC}">
              <a14:shadowObscured xmlns:a14="http://schemas.microsoft.com/office/drawing/2010/main"/>
            </a:ext>
          </a:extLst>
        </p:spPr>
      </p:pic>
      <p:sp>
        <p:nvSpPr>
          <p:cNvPr id="16" name="Google Shape;130;p14">
            <a:extLst>
              <a:ext uri="{FF2B5EF4-FFF2-40B4-BE49-F238E27FC236}">
                <a16:creationId xmlns:a16="http://schemas.microsoft.com/office/drawing/2014/main" id="{8411FCCB-001C-D2B3-9766-C0488186D898}"/>
              </a:ext>
            </a:extLst>
          </p:cNvPr>
          <p:cNvSpPr txBox="1"/>
          <p:nvPr/>
        </p:nvSpPr>
        <p:spPr>
          <a:xfrm>
            <a:off x="816327" y="7165693"/>
            <a:ext cx="2802987" cy="3100374"/>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That’s true, but it shouldn’t be the first priority. Physical intimacy is a gift from God, but it’s meant to be enjoyed fully when the spiritual and emotional parts are strong. When those are in place, the physical side becomes something deeper and more meaningful, not just something superficial.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Google Shape;101;p13">
            <a:extLst>
              <a:ext uri="{FF2B5EF4-FFF2-40B4-BE49-F238E27FC236}">
                <a16:creationId xmlns:a16="http://schemas.microsoft.com/office/drawing/2014/main" id="{FC797C48-603E-AE76-287E-DAF1F5C79F38}"/>
              </a:ext>
            </a:extLst>
          </p:cNvPr>
          <p:cNvSpPr/>
          <p:nvPr/>
        </p:nvSpPr>
        <p:spPr>
          <a:xfrm rot="10800000">
            <a:off x="-8711" y="5222183"/>
            <a:ext cx="3846026" cy="148920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200E390-5012-C98D-C187-5E8E344C7814}"/>
              </a:ext>
            </a:extLst>
          </p:cNvPr>
          <p:cNvSpPr txBox="1"/>
          <p:nvPr/>
        </p:nvSpPr>
        <p:spPr>
          <a:xfrm>
            <a:off x="74514" y="5568516"/>
            <a:ext cx="4029983" cy="923330"/>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 makes sense. But what about the physical part of the relationship? I feel like people usually focus on that first.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21" name="Picture 20">
            <a:extLst>
              <a:ext uri="{FF2B5EF4-FFF2-40B4-BE49-F238E27FC236}">
                <a16:creationId xmlns:a16="http://schemas.microsoft.com/office/drawing/2014/main" id="{6F2757C6-8138-95BA-180B-52FCA76989DB}"/>
              </a:ext>
            </a:extLst>
          </p:cNvPr>
          <p:cNvPicPr>
            <a:picLocks noChangeAspect="1"/>
          </p:cNvPicPr>
          <p:nvPr/>
        </p:nvPicPr>
        <p:blipFill>
          <a:blip r:embed="rId3"/>
          <a:srcRect l="50233" t="13188" r="28908" b="39942"/>
          <a:stretch/>
        </p:blipFill>
        <p:spPr>
          <a:xfrm>
            <a:off x="5933089" y="2641547"/>
            <a:ext cx="1540021" cy="4470915"/>
          </a:xfrm>
          <a:prstGeom prst="rect">
            <a:avLst/>
          </a:prstGeom>
        </p:spPr>
      </p:pic>
      <p:pic>
        <p:nvPicPr>
          <p:cNvPr id="2" name="Picture 1">
            <a:extLst>
              <a:ext uri="{FF2B5EF4-FFF2-40B4-BE49-F238E27FC236}">
                <a16:creationId xmlns:a16="http://schemas.microsoft.com/office/drawing/2014/main" id="{5088E92D-B196-96C0-BCBC-9ACF2954C8A6}"/>
              </a:ext>
            </a:extLst>
          </p:cNvPr>
          <p:cNvPicPr>
            <a:picLocks noChangeAspect="1"/>
          </p:cNvPicPr>
          <p:nvPr/>
        </p:nvPicPr>
        <p:blipFill>
          <a:blip r:embed="rId3"/>
          <a:srcRect l="56257" t="13188" r="13284" b="-225"/>
          <a:stretch/>
        </p:blipFill>
        <p:spPr>
          <a:xfrm>
            <a:off x="3077338" y="2703148"/>
            <a:ext cx="2876504" cy="4470915"/>
          </a:xfrm>
          <a:prstGeom prst="rect">
            <a:avLst/>
          </a:prstGeom>
        </p:spPr>
      </p:pic>
      <p:pic>
        <p:nvPicPr>
          <p:cNvPr id="13" name="Picture 12">
            <a:extLst>
              <a:ext uri="{FF2B5EF4-FFF2-40B4-BE49-F238E27FC236}">
                <a16:creationId xmlns:a16="http://schemas.microsoft.com/office/drawing/2014/main" id="{ADCA0F19-7D96-E8A5-5403-C9655E0FB182}"/>
              </a:ext>
            </a:extLst>
          </p:cNvPr>
          <p:cNvPicPr>
            <a:picLocks noChangeAspect="1"/>
          </p:cNvPicPr>
          <p:nvPr/>
        </p:nvPicPr>
        <p:blipFill>
          <a:blip r:embed="rId3"/>
          <a:srcRect l="14576" t="13188" r="13284" b="17211"/>
          <a:stretch/>
        </p:blipFill>
        <p:spPr>
          <a:xfrm>
            <a:off x="53369" y="7118102"/>
            <a:ext cx="7411108" cy="3500873"/>
          </a:xfrm>
          <a:prstGeom prst="rect">
            <a:avLst/>
          </a:prstGeom>
        </p:spPr>
      </p:pic>
      <p:pic>
        <p:nvPicPr>
          <p:cNvPr id="8" name="Picture 7">
            <a:extLst>
              <a:ext uri="{FF2B5EF4-FFF2-40B4-BE49-F238E27FC236}">
                <a16:creationId xmlns:a16="http://schemas.microsoft.com/office/drawing/2014/main" id="{E6148E11-4E47-B273-D2DF-0B0B2C13CC4E}"/>
              </a:ext>
            </a:extLst>
          </p:cNvPr>
          <p:cNvPicPr>
            <a:picLocks noChangeAspect="1"/>
          </p:cNvPicPr>
          <p:nvPr/>
        </p:nvPicPr>
        <p:blipFill>
          <a:blip r:embed="rId3"/>
          <a:srcRect l="14576" t="13188" r="13284" b="23290"/>
          <a:stretch/>
        </p:blipFill>
        <p:spPr>
          <a:xfrm>
            <a:off x="62002" y="95725"/>
            <a:ext cx="7411108" cy="2545822"/>
          </a:xfrm>
          <a:prstGeom prst="rect">
            <a:avLst/>
          </a:prstGeom>
        </p:spPr>
      </p:pic>
      <p:pic>
        <p:nvPicPr>
          <p:cNvPr id="3" name="Picture 2">
            <a:extLst>
              <a:ext uri="{FF2B5EF4-FFF2-40B4-BE49-F238E27FC236}">
                <a16:creationId xmlns:a16="http://schemas.microsoft.com/office/drawing/2014/main" id="{738E15B3-8F17-97F0-6D33-C57445CB1FD8}"/>
              </a:ext>
            </a:extLst>
          </p:cNvPr>
          <p:cNvPicPr>
            <a:picLocks noChangeAspect="1"/>
          </p:cNvPicPr>
          <p:nvPr/>
        </p:nvPicPr>
        <p:blipFill>
          <a:blip r:embed="rId4"/>
          <a:srcRect l="27529" r="27529"/>
          <a:stretch/>
        </p:blipFill>
        <p:spPr>
          <a:xfrm>
            <a:off x="30105" y="2641547"/>
            <a:ext cx="3010807" cy="4470915"/>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A white speech bubble with a black background&#10;&#10;Description automatically generated">
            <a:extLst>
              <a:ext uri="{FF2B5EF4-FFF2-40B4-BE49-F238E27FC236}">
                <a16:creationId xmlns:a16="http://schemas.microsoft.com/office/drawing/2014/main" id="{05A9475B-8F0D-3432-2139-C14B8E2EE06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bwMode="auto">
          <a:xfrm rot="16200000">
            <a:off x="4125815" y="146613"/>
            <a:ext cx="1837211" cy="3652990"/>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EE0A7999-6DEF-5291-8C66-5AEEEA1E4A91}"/>
              </a:ext>
            </a:extLst>
          </p:cNvPr>
          <p:cNvSpPr txBox="1"/>
          <p:nvPr/>
        </p:nvSpPr>
        <p:spPr>
          <a:xfrm>
            <a:off x="3539871" y="1181871"/>
            <a:ext cx="2048700" cy="1667188"/>
          </a:xfrm>
          <a:prstGeom prst="rect">
            <a:avLst/>
          </a:prstGeom>
          <a:noFill/>
        </p:spPr>
        <p:txBody>
          <a:bodyPr wrap="square">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So, if we’re strong spiritually and emotionally, the physical part will come naturally?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Google Shape;101;p13">
            <a:extLst>
              <a:ext uri="{FF2B5EF4-FFF2-40B4-BE49-F238E27FC236}">
                <a16:creationId xmlns:a16="http://schemas.microsoft.com/office/drawing/2014/main" id="{8C83EEBB-614E-768E-D62D-25D223A71442}"/>
              </a:ext>
            </a:extLst>
          </p:cNvPr>
          <p:cNvSpPr/>
          <p:nvPr/>
        </p:nvSpPr>
        <p:spPr>
          <a:xfrm rot="10800000">
            <a:off x="30105" y="9554745"/>
            <a:ext cx="3389492" cy="109155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5F8149A8-6206-5D41-70D3-FC9291930EB4}"/>
              </a:ext>
            </a:extLst>
          </p:cNvPr>
          <p:cNvSpPr txBox="1"/>
          <p:nvPr/>
        </p:nvSpPr>
        <p:spPr>
          <a:xfrm>
            <a:off x="200605" y="9875246"/>
            <a:ext cx="3070497" cy="646331"/>
          </a:xfrm>
          <a:prstGeom prst="rect">
            <a:avLst/>
          </a:prstGeom>
          <a:noFill/>
        </p:spPr>
        <p:txBody>
          <a:bodyPr wrap="square">
            <a:spAutoFit/>
          </a:bodyPr>
          <a:lstStyle/>
          <a:p>
            <a:r>
              <a:rPr lang="en-US" sz="1800" dirty="0">
                <a:effectLst/>
                <a:latin typeface="Times New Roman" panose="02020603050405020304" pitchFamily="18" charset="0"/>
                <a:ea typeface="Aptos" panose="020B0004020202020204" pitchFamily="34" charset="0"/>
              </a:rPr>
              <a:t>Yeah, it does. I never thought about it like that.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Google Shape;101;p13">
            <a:extLst>
              <a:ext uri="{FF2B5EF4-FFF2-40B4-BE49-F238E27FC236}">
                <a16:creationId xmlns:a16="http://schemas.microsoft.com/office/drawing/2014/main" id="{31B0D8FC-8491-836A-AB7F-0DDD3DC95EDA}"/>
              </a:ext>
            </a:extLst>
          </p:cNvPr>
          <p:cNvSpPr/>
          <p:nvPr/>
        </p:nvSpPr>
        <p:spPr>
          <a:xfrm rot="10800000">
            <a:off x="4125902" y="9254334"/>
            <a:ext cx="3389492" cy="136464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6FE5B988-CFA6-0613-E339-1160983DF758}"/>
              </a:ext>
            </a:extLst>
          </p:cNvPr>
          <p:cNvSpPr txBox="1"/>
          <p:nvPr/>
        </p:nvSpPr>
        <p:spPr>
          <a:xfrm>
            <a:off x="4285398" y="9554746"/>
            <a:ext cx="3070497" cy="923330"/>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Me neither. I think we need to work on our spiritual connection first.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Google Shape;101;p13">
            <a:extLst>
              <a:ext uri="{FF2B5EF4-FFF2-40B4-BE49-F238E27FC236}">
                <a16:creationId xmlns:a16="http://schemas.microsoft.com/office/drawing/2014/main" id="{F95327E4-4383-C52C-84A2-EC80BF205E34}"/>
              </a:ext>
            </a:extLst>
          </p:cNvPr>
          <p:cNvSpPr/>
          <p:nvPr/>
        </p:nvSpPr>
        <p:spPr>
          <a:xfrm rot="10800000">
            <a:off x="-2" y="4883448"/>
            <a:ext cx="4837816" cy="2180803"/>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5E547CC-232D-FB77-69EC-B84EE005A75B}"/>
              </a:ext>
            </a:extLst>
          </p:cNvPr>
          <p:cNvSpPr txBox="1"/>
          <p:nvPr/>
        </p:nvSpPr>
        <p:spPr>
          <a:xfrm>
            <a:off x="109548" y="5305550"/>
            <a:ext cx="4611308" cy="2031325"/>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Yes, exactly. It’s like a reward for building a strong foundation. If a marriage only focuses on the emotional and physical, it’s like walking on quicksand. But when you build on the spiritual, you have a firm foundation that can support everything else. Does that make sense?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86522471"/>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9" name="Picture 8">
            <a:extLst>
              <a:ext uri="{FF2B5EF4-FFF2-40B4-BE49-F238E27FC236}">
                <a16:creationId xmlns:a16="http://schemas.microsoft.com/office/drawing/2014/main" id="{899DD763-BF70-2BA9-CFC6-D6CC1126ED66}"/>
              </a:ext>
            </a:extLst>
          </p:cNvPr>
          <p:cNvPicPr>
            <a:picLocks noChangeAspect="1"/>
          </p:cNvPicPr>
          <p:nvPr/>
        </p:nvPicPr>
        <p:blipFill>
          <a:blip r:embed="rId3"/>
          <a:srcRect l="14576" t="13188" r="13284" b="23290"/>
          <a:stretch/>
        </p:blipFill>
        <p:spPr>
          <a:xfrm>
            <a:off x="64807" y="6475228"/>
            <a:ext cx="7411108" cy="4162853"/>
          </a:xfrm>
          <a:prstGeom prst="rect">
            <a:avLst/>
          </a:prstGeom>
        </p:spPr>
      </p:pic>
      <p:pic>
        <p:nvPicPr>
          <p:cNvPr id="3" name="Picture 2">
            <a:extLst>
              <a:ext uri="{FF2B5EF4-FFF2-40B4-BE49-F238E27FC236}">
                <a16:creationId xmlns:a16="http://schemas.microsoft.com/office/drawing/2014/main" id="{ED6DEBFC-94BC-46CF-8C70-12AAF728FC82}"/>
              </a:ext>
            </a:extLst>
          </p:cNvPr>
          <p:cNvPicPr>
            <a:picLocks noChangeAspect="1"/>
          </p:cNvPicPr>
          <p:nvPr/>
        </p:nvPicPr>
        <p:blipFill>
          <a:blip r:embed="rId4"/>
          <a:srcRect t="9245" b="9245"/>
          <a:stretch/>
        </p:blipFill>
        <p:spPr>
          <a:xfrm>
            <a:off x="69659" y="143499"/>
            <a:ext cx="7448524" cy="4407235"/>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Google Shape;101;p13">
            <a:extLst>
              <a:ext uri="{FF2B5EF4-FFF2-40B4-BE49-F238E27FC236}">
                <a16:creationId xmlns:a16="http://schemas.microsoft.com/office/drawing/2014/main" id="{67F48073-85D6-8156-85D2-8FA0C41B4336}"/>
              </a:ext>
            </a:extLst>
          </p:cNvPr>
          <p:cNvSpPr/>
          <p:nvPr/>
        </p:nvSpPr>
        <p:spPr>
          <a:xfrm rot="5400000">
            <a:off x="4388593" y="-119303"/>
            <a:ext cx="2757423" cy="364807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95;p13">
            <a:extLst>
              <a:ext uri="{FF2B5EF4-FFF2-40B4-BE49-F238E27FC236}">
                <a16:creationId xmlns:a16="http://schemas.microsoft.com/office/drawing/2014/main" id="{E8FFC5A5-E96E-8AD9-E7C7-A7D835F3F4B2}"/>
              </a:ext>
            </a:extLst>
          </p:cNvPr>
          <p:cNvSpPr txBox="1"/>
          <p:nvPr/>
        </p:nvSpPr>
        <p:spPr>
          <a:xfrm>
            <a:off x="4951970" y="407999"/>
            <a:ext cx="2523945" cy="2548390"/>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That’s a great start. Remember, it’s about growing together in God, and as you do, everything else will fall into place. Keep seeking Him, and your marriage will be stronger because of it.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Google Shape;129;p14">
            <a:extLst>
              <a:ext uri="{FF2B5EF4-FFF2-40B4-BE49-F238E27FC236}">
                <a16:creationId xmlns:a16="http://schemas.microsoft.com/office/drawing/2014/main" id="{201B8BB7-1535-7774-050A-7B13537A2CCD}"/>
              </a:ext>
            </a:extLst>
          </p:cNvPr>
          <p:cNvSpPr/>
          <p:nvPr/>
        </p:nvSpPr>
        <p:spPr>
          <a:xfrm>
            <a:off x="43539" y="4606053"/>
            <a:ext cx="7469421" cy="181385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algn="ctr"/>
            <a:r>
              <a:rPr lang="en-US" sz="3600" kern="100" dirty="0">
                <a:effectLst/>
                <a:latin typeface="Times New Roman" panose="02020603050405020304" pitchFamily="18" charset="0"/>
                <a:ea typeface="Aptos" panose="020B0004020202020204" pitchFamily="34" charset="0"/>
                <a:cs typeface="Times New Roman" panose="02020603050405020304" pitchFamily="18" charset="0"/>
              </a:rPr>
              <a:t>In our next session we will talk about love as a decision </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4" name="Google Shape;129;p14">
            <a:extLst>
              <a:ext uri="{FF2B5EF4-FFF2-40B4-BE49-F238E27FC236}">
                <a16:creationId xmlns:a16="http://schemas.microsoft.com/office/drawing/2014/main" id="{D5BC14BD-1BF2-3375-8AB2-61F310BFEAFC}"/>
              </a:ext>
            </a:extLst>
          </p:cNvPr>
          <p:cNvSpPr/>
          <p:nvPr/>
        </p:nvSpPr>
        <p:spPr>
          <a:xfrm>
            <a:off x="-15778" y="9316579"/>
            <a:ext cx="7469421" cy="1215774"/>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algn="ct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More biblical dialogues </a:t>
            </a:r>
            <a:r>
              <a:rPr lang="en-US" sz="2400" kern="100" dirty="0">
                <a:latin typeface="Times New Roman" panose="02020603050405020304" pitchFamily="18" charset="0"/>
                <a:ea typeface="Aptos" panose="020B0004020202020204" pitchFamily="34" charset="0"/>
                <a:cs typeface="Times New Roman" panose="02020603050405020304" pitchFamily="18" charset="0"/>
                <a:hlinkClick r:id="rId6"/>
              </a:rPr>
              <a:t>www.sangernaz.com</a:t>
            </a:r>
            <a:r>
              <a:rPr lang="en-US" sz="2400" kern="100" dirty="0">
                <a:latin typeface="Times New Roman" panose="02020603050405020304" pitchFamily="18" charset="0"/>
                <a:ea typeface="Aptos" panose="020B0004020202020204" pitchFamily="34" charset="0"/>
                <a:cs typeface="Times New Roman" panose="02020603050405020304" pitchFamily="18" charset="0"/>
              </a:rPr>
              <a:t>  or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Call us: </a:t>
            </a:r>
          </a:p>
          <a:p>
            <a:pPr algn="ct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(55</a:t>
            </a:r>
            <a:r>
              <a:rPr lang="en-US" sz="2400" kern="100" dirty="0">
                <a:latin typeface="Times New Roman" panose="02020603050405020304" pitchFamily="18" charset="0"/>
                <a:ea typeface="Aptos" panose="020B0004020202020204" pitchFamily="34" charset="0"/>
                <a:cs typeface="Times New Roman" panose="02020603050405020304" pitchFamily="18" charset="0"/>
              </a:rPr>
              <a:t>9) 349-2590 Visit Sanger Naz 815 Jensen Ave. Sanger, CA. 93657</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78012387"/>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3381</TotalTime>
  <Words>653</Words>
  <Application>Microsoft Office PowerPoint</Application>
  <PresentationFormat>Custom</PresentationFormat>
  <Paragraphs>32</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Aptos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139</cp:revision>
  <cp:lastPrinted>2024-10-01T22:24:13Z</cp:lastPrinted>
  <dcterms:modified xsi:type="dcterms:W3CDTF">2024-10-07T16:31:06Z</dcterms:modified>
</cp:coreProperties>
</file>