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68" r:id="rId2"/>
    <p:sldId id="266" r:id="rId3"/>
    <p:sldId id="256" r:id="rId4"/>
    <p:sldId id="275" r:id="rId5"/>
    <p:sldId id="267" r:id="rId6"/>
    <p:sldId id="276" r:id="rId7"/>
    <p:sldId id="270" r:id="rId8"/>
    <p:sldId id="263" r:id="rId9"/>
    <p:sldId id="277" r:id="rId10"/>
    <p:sldId id="278" r:id="rId11"/>
  </p:sldIdLst>
  <p:sldSz cx="7556500" cy="10693400"/>
  <p:notesSz cx="7011988" cy="929798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94660"/>
  </p:normalViewPr>
  <p:slideViewPr>
    <p:cSldViewPr snapToGrid="0">
      <p:cViewPr>
        <p:scale>
          <a:sx n="100" d="100"/>
          <a:sy n="100" d="100"/>
        </p:scale>
        <p:origin x="960" y="-32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199" y="4416544"/>
            <a:ext cx="5609590" cy="4184095"/>
          </a:xfrm>
          <a:prstGeom prst="rect">
            <a:avLst/>
          </a:prstGeom>
          <a:noFill/>
          <a:ln>
            <a:noFill/>
          </a:ln>
        </p:spPr>
        <p:txBody>
          <a:bodyPr spcFirstLastPara="1" wrap="square" lIns="93171" tIns="93171" rIns="93171" bIns="9317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45B364C3-296A-7DE6-2576-1519E1A64992}"/>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EC51A027-1B90-A049-AE60-9468C248FB93}"/>
              </a:ext>
            </a:extLst>
          </p:cNvPr>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40B0643C-1D11-8C5F-86E3-961AA2C4681D}"/>
              </a:ext>
            </a:extLst>
          </p:cNvPr>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839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34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5650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312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38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C45AFDA3-B627-879C-97A0-DBD5C2DC4916}"/>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E2579E1E-1409-5264-340B-DBBCAD6A4055}"/>
              </a:ext>
            </a:extLst>
          </p:cNvPr>
          <p:cNvSpPr txBox="1">
            <a:spLocks noGrp="1"/>
          </p:cNvSpPr>
          <p:nvPr>
            <p:ph type="body" idx="1"/>
          </p:nvPr>
        </p:nvSpPr>
        <p:spPr>
          <a:xfrm>
            <a:off x="701199" y="4416544"/>
            <a:ext cx="5609590" cy="4184095"/>
          </a:xfrm>
          <a:prstGeom prst="rect">
            <a:avLst/>
          </a:prstGeom>
        </p:spPr>
        <p:txBody>
          <a:bodyPr spcFirstLastPara="1" wrap="square" lIns="93171" tIns="93171" rIns="93171" bIns="93171"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0BFE2C11-C115-6153-2D6B-A5DA3A2F232B}"/>
              </a:ext>
            </a:extLst>
          </p:cNvPr>
          <p:cNvSpPr>
            <a:spLocks noGrp="1" noRot="1" noChangeAspect="1"/>
          </p:cNvSpPr>
          <p:nvPr>
            <p:ph type="sldImg" idx="2"/>
          </p:nvPr>
        </p:nvSpPr>
        <p:spPr>
          <a:xfrm>
            <a:off x="2274888" y="696913"/>
            <a:ext cx="24622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697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photo.stackexchange.com/questions/40680/how-do-i-achieve-the-mirror-effect-with-water" TargetMode="External"/><Relationship Id="rId5" Type="http://schemas.openxmlformats.org/officeDocument/2006/relationships/image" Target="../media/image2.jpg"/><Relationship Id="rId4" Type="http://schemas.openxmlformats.org/officeDocument/2006/relationships/hyperlink" Target="https://blogs.ed.ac.uk/geosciences/2019/12/reflection-an-essential-aspect-of-self-car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hyperlink" Target="https://blogs.ed.ac.uk/geosciences/2019/12/reflection-an-essential-aspect-of-self-care/" TargetMode="Externa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727DA4C3-8042-C805-6827-E3CB3EA5E06B}"/>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66241" y="5741581"/>
            <a:ext cx="7424017" cy="4951820"/>
          </a:xfrm>
          <a:prstGeom prst="rect">
            <a:avLst/>
          </a:prstGeom>
        </p:spPr>
      </p:pic>
      <p:pic>
        <p:nvPicPr>
          <p:cNvPr id="2" name="Picture 1">
            <a:extLst>
              <a:ext uri="{FF2B5EF4-FFF2-40B4-BE49-F238E27FC236}">
                <a16:creationId xmlns:a16="http://schemas.microsoft.com/office/drawing/2014/main" id="{201B5B7D-371E-18AA-BF87-5358ABE49C5E}"/>
              </a:ext>
            </a:extLst>
          </p:cNvPr>
          <p:cNvPicPr>
            <a:picLocks noChangeAspect="1"/>
          </p:cNvPicPr>
          <p:nvPr/>
        </p:nvPicPr>
        <p:blipFill>
          <a:blip r:embed="rId5">
            <a:extLst>
              <a:ext uri="{837473B0-CC2E-450A-ABE3-18F120FF3D39}">
                <a1611:picAttrSrcUrl xmlns:a1611="http://schemas.microsoft.com/office/drawing/2016/11/main" r:id="rId6"/>
              </a:ext>
            </a:extLst>
          </a:blip>
          <a:srcRect/>
          <a:stretch/>
        </p:blipFill>
        <p:spPr>
          <a:xfrm>
            <a:off x="0" y="0"/>
            <a:ext cx="7556500" cy="4234466"/>
          </a:xfrm>
          <a:prstGeom prst="rect">
            <a:avLst/>
          </a:prstGeom>
        </p:spPr>
      </p:pic>
      <p:sp>
        <p:nvSpPr>
          <p:cNvPr id="9" name="Google Shape;129;p14">
            <a:extLst>
              <a:ext uri="{FF2B5EF4-FFF2-40B4-BE49-F238E27FC236}">
                <a16:creationId xmlns:a16="http://schemas.microsoft.com/office/drawing/2014/main" id="{4D181F2D-B992-57ED-2114-40DBC790E25D}"/>
              </a:ext>
            </a:extLst>
          </p:cNvPr>
          <p:cNvSpPr/>
          <p:nvPr/>
        </p:nvSpPr>
        <p:spPr>
          <a:xfrm>
            <a:off x="0" y="4215814"/>
            <a:ext cx="7493320" cy="152576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s-MX" sz="4800" dirty="0">
                <a:latin typeface="Times New Roman" panose="02020603050405020304" pitchFamily="18" charset="0"/>
                <a:cs typeface="Times New Roman" panose="02020603050405020304" pitchFamily="18" charset="0"/>
              </a:rPr>
              <a:t>REFLECTING WHAT'S INSIDE</a:t>
            </a:r>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308344" y="9165265"/>
            <a:ext cx="7022027" cy="1378935"/>
          </a:xfrm>
          <a:prstGeom prst="rect">
            <a:avLst/>
          </a:prstGeom>
          <a:noFill/>
          <a:ln>
            <a:noFill/>
          </a:ln>
        </p:spPr>
        <p:txBody>
          <a:bodyPr spcFirstLastPara="1" wrap="square" lIns="50800" tIns="50800" rIns="50800" bIns="50800" anchor="ctr" anchorCtr="0">
            <a:noAutofit/>
          </a:bodyPr>
          <a:lstStyle/>
          <a:p>
            <a:pPr algn="ctr"/>
            <a:r>
              <a:rPr lang="es-MX" sz="2400" dirty="0">
                <a:solidFill>
                  <a:schemeClr val="bg1">
                    <a:lumMod val="95000"/>
                  </a:schemeClr>
                </a:solidFill>
                <a:latin typeface="Times New Roman" panose="02020603050405020304" pitchFamily="18" charset="0"/>
              </a:rPr>
              <a:t> </a:t>
            </a:r>
            <a:r>
              <a:rPr lang="es-MX" sz="2800" dirty="0">
                <a:solidFill>
                  <a:schemeClr val="bg1">
                    <a:lumMod val="95000"/>
                  </a:schemeClr>
                </a:solidFill>
                <a:latin typeface="Times New Roman" panose="02020603050405020304" pitchFamily="18" charset="0"/>
              </a:rPr>
              <a:t>BIBLICAL DIALOGUES BY THE
DR. DANIEL DEIDA
WWW.SANGERNAZ.COM</a:t>
            </a:r>
            <a:endParaRPr lang="es-MX" sz="2800" b="0" dirty="0">
              <a:solidFill>
                <a:schemeClr val="bg1">
                  <a:lumMod val="95000"/>
                </a:schemeClr>
              </a:solidFill>
              <a:effectLst/>
            </a:endParaRPr>
          </a:p>
        </p:txBody>
      </p:sp>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3A9E5D72-CFE6-13CA-A9BE-DAFCB14D6DB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DD22180-CDCB-3047-438F-E702C64EA193}"/>
              </a:ext>
            </a:extLst>
          </p:cNvPr>
          <p:cNvPicPr>
            <a:picLocks noChangeAspect="1"/>
          </p:cNvPicPr>
          <p:nvPr/>
        </p:nvPicPr>
        <p:blipFill>
          <a:blip r:embed="rId3"/>
          <a:srcRect t="15899" r="65418" b="15899"/>
          <a:stretch/>
        </p:blipFill>
        <p:spPr>
          <a:xfrm>
            <a:off x="-3500" y="3292631"/>
            <a:ext cx="2614353" cy="7339331"/>
          </a:xfrm>
          <a:prstGeom prst="rect">
            <a:avLst/>
          </a:prstGeom>
        </p:spPr>
      </p:pic>
      <p:pic>
        <p:nvPicPr>
          <p:cNvPr id="5" name="Picture 4">
            <a:extLst>
              <a:ext uri="{FF2B5EF4-FFF2-40B4-BE49-F238E27FC236}">
                <a16:creationId xmlns:a16="http://schemas.microsoft.com/office/drawing/2014/main" id="{CBC655D4-0794-B253-9D0E-AE2EBD4CD850}"/>
              </a:ext>
            </a:extLst>
          </p:cNvPr>
          <p:cNvPicPr>
            <a:picLocks noChangeAspect="1"/>
          </p:cNvPicPr>
          <p:nvPr/>
        </p:nvPicPr>
        <p:blipFill>
          <a:blip r:embed="rId4"/>
          <a:srcRect t="2227" r="13001" b="2227"/>
          <a:stretch/>
        </p:blipFill>
        <p:spPr>
          <a:xfrm>
            <a:off x="2726393" y="3271385"/>
            <a:ext cx="4698031" cy="2755781"/>
          </a:xfrm>
          <a:prstGeom prst="rect">
            <a:avLst/>
          </a:prstGeom>
        </p:spPr>
      </p:pic>
      <p:pic>
        <p:nvPicPr>
          <p:cNvPr id="23" name="Picture 22">
            <a:extLst>
              <a:ext uri="{FF2B5EF4-FFF2-40B4-BE49-F238E27FC236}">
                <a16:creationId xmlns:a16="http://schemas.microsoft.com/office/drawing/2014/main" id="{F1A3C0EB-4BA8-90C2-AB45-88F12697A297}"/>
              </a:ext>
            </a:extLst>
          </p:cNvPr>
          <p:cNvPicPr>
            <a:picLocks noChangeAspect="1"/>
          </p:cNvPicPr>
          <p:nvPr/>
        </p:nvPicPr>
        <p:blipFill>
          <a:blip r:embed="rId5"/>
          <a:srcRect t="17927" b="17927"/>
          <a:stretch/>
        </p:blipFill>
        <p:spPr>
          <a:xfrm>
            <a:off x="-135576" y="6000468"/>
            <a:ext cx="7560000" cy="3007074"/>
          </a:xfrm>
          <a:prstGeom prst="rect">
            <a:avLst/>
          </a:prstGeom>
        </p:spPr>
      </p:pic>
      <p:grpSp>
        <p:nvGrpSpPr>
          <p:cNvPr id="86" name="Google Shape;86;p13">
            <a:extLst>
              <a:ext uri="{FF2B5EF4-FFF2-40B4-BE49-F238E27FC236}">
                <a16:creationId xmlns:a16="http://schemas.microsoft.com/office/drawing/2014/main" id="{249B3899-360E-5964-9B06-E164508E6255}"/>
              </a:ext>
            </a:extLst>
          </p:cNvPr>
          <p:cNvGrpSpPr/>
          <p:nvPr/>
        </p:nvGrpSpPr>
        <p:grpSpPr>
          <a:xfrm>
            <a:off x="-50729" y="-38757"/>
            <a:ext cx="7560000" cy="10675423"/>
            <a:chOff x="0" y="-28575"/>
            <a:chExt cx="2709333" cy="3871065"/>
          </a:xfrm>
          <a:noFill/>
        </p:grpSpPr>
        <p:sp>
          <p:nvSpPr>
            <p:cNvPr id="87" name="Google Shape;87;p13">
              <a:extLst>
                <a:ext uri="{FF2B5EF4-FFF2-40B4-BE49-F238E27FC236}">
                  <a16:creationId xmlns:a16="http://schemas.microsoft.com/office/drawing/2014/main" id="{5E3A6208-27D9-B2FB-0C2D-DAC3695FAAB2}"/>
                </a:ext>
              </a:extLst>
            </p:cNvPr>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a:extLst>
                <a:ext uri="{FF2B5EF4-FFF2-40B4-BE49-F238E27FC236}">
                  <a16:creationId xmlns:a16="http://schemas.microsoft.com/office/drawing/2014/main" id="{0EFCC869-0545-B2AD-E295-0569DA971FE1}"/>
                </a:ext>
              </a:extLst>
            </p:cNvPr>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3" name="Google Shape;101;p13">
            <a:extLst>
              <a:ext uri="{FF2B5EF4-FFF2-40B4-BE49-F238E27FC236}">
                <a16:creationId xmlns:a16="http://schemas.microsoft.com/office/drawing/2014/main" id="{08B564FD-DE08-DA7E-0C84-A12BB61A9E83}"/>
              </a:ext>
            </a:extLst>
          </p:cNvPr>
          <p:cNvSpPr/>
          <p:nvPr/>
        </p:nvSpPr>
        <p:spPr>
          <a:xfrm rot="16200000">
            <a:off x="1903134" y="1388779"/>
            <a:ext cx="1622587" cy="533439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B75523CD-032D-7127-616D-E18390DBE809}"/>
              </a:ext>
            </a:extLst>
          </p:cNvPr>
          <p:cNvSpPr txBox="1"/>
          <p:nvPr/>
        </p:nvSpPr>
        <p:spPr>
          <a:xfrm>
            <a:off x="314326" y="3391714"/>
            <a:ext cx="3714750" cy="1274195"/>
          </a:xfrm>
          <a:prstGeom prst="rect">
            <a:avLst/>
          </a:prstGeom>
          <a:noFill/>
          <a:ln>
            <a:noFill/>
          </a:ln>
        </p:spPr>
        <p:txBody>
          <a:bodyPr spcFirstLastPara="1" wrap="square" lIns="0" tIns="0" rIns="0" bIns="0" anchor="t" anchorCtr="0">
            <a:spAutoFit/>
          </a:bodyPr>
          <a:lstStyle/>
          <a:p>
            <a:pPr>
              <a:lnSpc>
                <a:spcPct val="115000"/>
              </a:lnSpc>
            </a:pPr>
            <a:r>
              <a:rPr lang="en-US" sz="1800" dirty="0">
                <a:latin typeface="Times New Roman" panose="02020603050405020304" pitchFamily="18" charset="0"/>
                <a:ea typeface="Aptos" panose="020B0004020202020204" pitchFamily="34" charset="0"/>
              </a:rPr>
              <a:t>Remember God loves you and so do we, you can visit us at Sanger Naz, Church of the Nazarene at 815 Jensen, Sanger, California</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9" name="Google Shape;101;p13">
            <a:extLst>
              <a:ext uri="{FF2B5EF4-FFF2-40B4-BE49-F238E27FC236}">
                <a16:creationId xmlns:a16="http://schemas.microsoft.com/office/drawing/2014/main" id="{55D706E3-9390-8B1B-95DB-819953E9617C}"/>
              </a:ext>
            </a:extLst>
          </p:cNvPr>
          <p:cNvSpPr/>
          <p:nvPr/>
        </p:nvSpPr>
        <p:spPr>
          <a:xfrm rot="10800000">
            <a:off x="1765859" y="8363870"/>
            <a:ext cx="5767027" cy="222584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10" name="Google Shape;95;p13">
            <a:extLst>
              <a:ext uri="{FF2B5EF4-FFF2-40B4-BE49-F238E27FC236}">
                <a16:creationId xmlns:a16="http://schemas.microsoft.com/office/drawing/2014/main" id="{F5A6C8A2-8A66-6223-3EE3-BDCE4F461FBC}"/>
              </a:ext>
            </a:extLst>
          </p:cNvPr>
          <p:cNvSpPr txBox="1"/>
          <p:nvPr/>
        </p:nvSpPr>
        <p:spPr>
          <a:xfrm>
            <a:off x="2120741" y="8919567"/>
            <a:ext cx="4831269" cy="1538883"/>
          </a:xfrm>
          <a:prstGeom prst="rect">
            <a:avLst/>
          </a:prstGeom>
          <a:noFill/>
          <a:ln>
            <a:noFill/>
          </a:ln>
        </p:spPr>
        <p:txBody>
          <a:bodyPr spcFirstLastPara="1" wrap="square" lIns="0" tIns="0" rIns="0" bIns="0" anchor="t" anchorCtr="0">
            <a:spAutoFit/>
          </a:bodyPr>
          <a:lstStyle/>
          <a:p>
            <a:pPr algn="ctr"/>
            <a:r>
              <a:rPr lang="en-US" sz="2000" kern="100" dirty="0">
                <a:latin typeface="Times New Roman" panose="02020603050405020304" pitchFamily="18" charset="0"/>
                <a:ea typeface="Aptos" panose="020B0004020202020204" pitchFamily="34" charset="0"/>
                <a:cs typeface="Times New Roman" panose="02020603050405020304" pitchFamily="18" charset="0"/>
              </a:rPr>
              <a:t>You can find us on Facebook under Sanger Naz or you can call us 
(559) 349-2590 Don't forget to see other studies in the Bible Dialogues
www.SangerNaz.com</a:t>
            </a:r>
            <a:endParaRPr lang="es-MX" sz="16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Picture 3" descr="A person reaching out to the sky&#10;&#10;Description automatically generated">
            <a:extLst>
              <a:ext uri="{FF2B5EF4-FFF2-40B4-BE49-F238E27FC236}">
                <a16:creationId xmlns:a16="http://schemas.microsoft.com/office/drawing/2014/main" id="{C66184BE-5125-D7E2-8408-2C6959AA72CB}"/>
              </a:ext>
            </a:extLst>
          </p:cNvPr>
          <p:cNvPicPr>
            <a:picLocks noChangeAspect="1"/>
          </p:cNvPicPr>
          <p:nvPr/>
        </p:nvPicPr>
        <p:blipFill>
          <a:blip r:embed="rId7"/>
          <a:stretch>
            <a:fillRect/>
          </a:stretch>
        </p:blipFill>
        <p:spPr>
          <a:xfrm>
            <a:off x="40674" y="91191"/>
            <a:ext cx="7377194" cy="3196736"/>
          </a:xfrm>
          <a:prstGeom prst="rect">
            <a:avLst/>
          </a:prstGeom>
        </p:spPr>
      </p:pic>
    </p:spTree>
    <p:extLst>
      <p:ext uri="{BB962C8B-B14F-4D97-AF65-F5344CB8AC3E}">
        <p14:creationId xmlns:p14="http://schemas.microsoft.com/office/powerpoint/2010/main" val="81473203"/>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7" name="Picture 16" descr="A person in a forest&#10;&#10;Description automatically generated">
            <a:extLst>
              <a:ext uri="{FF2B5EF4-FFF2-40B4-BE49-F238E27FC236}">
                <a16:creationId xmlns:a16="http://schemas.microsoft.com/office/drawing/2014/main" id="{573D368A-8A10-F3C9-5FB7-1133D74B676B}"/>
              </a:ext>
            </a:extLst>
          </p:cNvPr>
          <p:cNvPicPr>
            <a:picLocks noChangeAspect="1"/>
          </p:cNvPicPr>
          <p:nvPr/>
        </p:nvPicPr>
        <p:blipFill>
          <a:blip r:embed="rId3"/>
          <a:stretch>
            <a:fillRect/>
          </a:stretch>
        </p:blipFill>
        <p:spPr>
          <a:xfrm>
            <a:off x="2292" y="7269653"/>
            <a:ext cx="7556500" cy="4245793"/>
          </a:xfrm>
          <a:prstGeom prst="rect">
            <a:avLst/>
          </a:prstGeom>
        </p:spPr>
      </p:pic>
      <p:pic>
        <p:nvPicPr>
          <p:cNvPr id="15" name="Picture 14">
            <a:extLst>
              <a:ext uri="{FF2B5EF4-FFF2-40B4-BE49-F238E27FC236}">
                <a16:creationId xmlns:a16="http://schemas.microsoft.com/office/drawing/2014/main" id="{24E2AD39-12E9-8923-0B96-2A88B61313F4}"/>
              </a:ext>
            </a:extLst>
          </p:cNvPr>
          <p:cNvPicPr>
            <a:picLocks noChangeAspect="1"/>
          </p:cNvPicPr>
          <p:nvPr/>
        </p:nvPicPr>
        <p:blipFill>
          <a:blip r:embed="rId4"/>
          <a:srcRect/>
          <a:stretch/>
        </p:blipFill>
        <p:spPr>
          <a:xfrm>
            <a:off x="0" y="3554847"/>
            <a:ext cx="7542341" cy="3714806"/>
          </a:xfrm>
          <a:prstGeom prst="rect">
            <a:avLst/>
          </a:prstGeom>
        </p:spPr>
      </p:pic>
      <p:pic>
        <p:nvPicPr>
          <p:cNvPr id="10" name="Picture 9">
            <a:extLst>
              <a:ext uri="{FF2B5EF4-FFF2-40B4-BE49-F238E27FC236}">
                <a16:creationId xmlns:a16="http://schemas.microsoft.com/office/drawing/2014/main" id="{B1657AEC-9AD2-393F-CBAB-F0F8658624E1}"/>
              </a:ext>
            </a:extLst>
          </p:cNvPr>
          <p:cNvPicPr>
            <a:picLocks noChangeAspect="1"/>
          </p:cNvPicPr>
          <p:nvPr/>
        </p:nvPicPr>
        <p:blipFill>
          <a:blip r:embed="rId5"/>
          <a:srcRect t="7952" b="7952"/>
          <a:stretch/>
        </p:blipFill>
        <p:spPr>
          <a:xfrm>
            <a:off x="21028" y="-7874"/>
            <a:ext cx="7521313" cy="3572886"/>
          </a:xfrm>
          <a:prstGeom prst="rect">
            <a:avLst/>
          </a:prstGeom>
        </p:spPr>
      </p:pic>
      <p:pic>
        <p:nvPicPr>
          <p:cNvPr id="3" name="Picture 2" descr="A white speech bubble with a black background&#10;&#10;Description automatically generated">
            <a:extLst>
              <a:ext uri="{FF2B5EF4-FFF2-40B4-BE49-F238E27FC236}">
                <a16:creationId xmlns:a16="http://schemas.microsoft.com/office/drawing/2014/main" id="{67589007-E8E1-2E8D-9B81-33E43CA0E16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5400000">
            <a:off x="3848736" y="4697034"/>
            <a:ext cx="3252392" cy="4172304"/>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CDD2B402-F9E0-FE49-96F7-810E2360A69D}"/>
              </a:ext>
            </a:extLst>
          </p:cNvPr>
          <p:cNvSpPr txBox="1"/>
          <p:nvPr/>
        </p:nvSpPr>
        <p:spPr>
          <a:xfrm>
            <a:off x="4904451" y="5346700"/>
            <a:ext cx="2426935" cy="2585323"/>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It’s true, God always comes first. As it says in Philippians 1:6, "He who began a good work in you will complete it until the day of Jesus Christ." It's something that gives us a lot of confidence, isn't it?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101;p13">
            <a:extLst>
              <a:ext uri="{FF2B5EF4-FFF2-40B4-BE49-F238E27FC236}">
                <a16:creationId xmlns:a16="http://schemas.microsoft.com/office/drawing/2014/main" id="{73C1BEB6-9298-5F98-3C7E-5FF0F915C50D}"/>
              </a:ext>
            </a:extLst>
          </p:cNvPr>
          <p:cNvSpPr/>
          <p:nvPr/>
        </p:nvSpPr>
        <p:spPr>
          <a:xfrm rot="16200000">
            <a:off x="1118260" y="-337721"/>
            <a:ext cx="2122829" cy="361506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013066E-8F32-8143-2543-F8E7DAEB8846}"/>
              </a:ext>
            </a:extLst>
          </p:cNvPr>
          <p:cNvSpPr txBox="1"/>
          <p:nvPr/>
        </p:nvSpPr>
        <p:spPr>
          <a:xfrm>
            <a:off x="464913" y="499903"/>
            <a:ext cx="2756088" cy="2031325"/>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I was thinking about what we've been talking about the grace of God. It's amazing how, despite our faults, God is the one who always takes the initiative in our lives.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11" name="Picture 10" descr="A person holding his head&#10;&#10;Description automatically generated">
            <a:extLst>
              <a:ext uri="{FF2B5EF4-FFF2-40B4-BE49-F238E27FC236}">
                <a16:creationId xmlns:a16="http://schemas.microsoft.com/office/drawing/2014/main" id="{F39A810C-43CD-C79A-FA08-9D758E9E9255}"/>
              </a:ext>
            </a:extLst>
          </p:cNvPr>
          <p:cNvPicPr>
            <a:picLocks noChangeAspect="1"/>
          </p:cNvPicPr>
          <p:nvPr/>
        </p:nvPicPr>
        <p:blipFill>
          <a:blip r:embed="rId3"/>
          <a:srcRect l="7256" r="8156"/>
          <a:stretch/>
        </p:blipFill>
        <p:spPr>
          <a:xfrm>
            <a:off x="76717" y="3052504"/>
            <a:ext cx="7441422" cy="3533334"/>
          </a:xfrm>
          <a:prstGeom prst="rect">
            <a:avLst/>
          </a:prstGeom>
        </p:spPr>
      </p:pic>
      <p:pic>
        <p:nvPicPr>
          <p:cNvPr id="3" name="Picture 2">
            <a:extLst>
              <a:ext uri="{FF2B5EF4-FFF2-40B4-BE49-F238E27FC236}">
                <a16:creationId xmlns:a16="http://schemas.microsoft.com/office/drawing/2014/main" id="{F9C288EC-702A-107F-D757-85A14625E1AA}"/>
              </a:ext>
            </a:extLst>
          </p:cNvPr>
          <p:cNvPicPr>
            <a:picLocks noChangeAspect="1"/>
          </p:cNvPicPr>
          <p:nvPr/>
        </p:nvPicPr>
        <p:blipFill>
          <a:blip r:embed="rId4"/>
          <a:srcRect t="15701" b="15701"/>
          <a:stretch/>
        </p:blipFill>
        <p:spPr>
          <a:xfrm>
            <a:off x="29160" y="132685"/>
            <a:ext cx="7488979" cy="2886499"/>
          </a:xfrm>
          <a:prstGeom prst="rect">
            <a:avLst/>
          </a:prstGeom>
        </p:spPr>
      </p:pic>
      <p:pic>
        <p:nvPicPr>
          <p:cNvPr id="2" name="Picture 1">
            <a:extLst>
              <a:ext uri="{FF2B5EF4-FFF2-40B4-BE49-F238E27FC236}">
                <a16:creationId xmlns:a16="http://schemas.microsoft.com/office/drawing/2014/main" id="{A4EF9456-6736-F699-0B4B-BD88F362C484}"/>
              </a:ext>
            </a:extLst>
          </p:cNvPr>
          <p:cNvPicPr>
            <a:picLocks noChangeAspect="1"/>
          </p:cNvPicPr>
          <p:nvPr/>
        </p:nvPicPr>
        <p:blipFill>
          <a:blip r:embed="rId5"/>
          <a:srcRect t="1056" b="1056"/>
          <a:stretch/>
        </p:blipFill>
        <p:spPr bwMode="auto">
          <a:xfrm>
            <a:off x="76717" y="6623882"/>
            <a:ext cx="7479783" cy="4105423"/>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white speech bubble with a black background&#10;&#10;Description automatically generated">
            <a:extLst>
              <a:ext uri="{FF2B5EF4-FFF2-40B4-BE49-F238E27FC236}">
                <a16:creationId xmlns:a16="http://schemas.microsoft.com/office/drawing/2014/main" id="{AFED715D-288A-072F-263E-1CF4884050B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0800000">
            <a:off x="3678863" y="1527185"/>
            <a:ext cx="3910295" cy="2794970"/>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A97E7A4C-2B24-0BE8-9AFE-AC676F6B87FA}"/>
              </a:ext>
            </a:extLst>
          </p:cNvPr>
          <p:cNvSpPr txBox="1"/>
          <p:nvPr/>
        </p:nvSpPr>
        <p:spPr>
          <a:xfrm>
            <a:off x="4108913" y="2540611"/>
            <a:ext cx="3612347" cy="1200329"/>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Exactly. But we also have a role to play. Even though God begins the work, we must cooperate and reflect what He is doing in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descr="A white speech bubble with a black background&#10;&#10;Description automatically generated">
            <a:extLst>
              <a:ext uri="{FF2B5EF4-FFF2-40B4-BE49-F238E27FC236}">
                <a16:creationId xmlns:a16="http://schemas.microsoft.com/office/drawing/2014/main" id="{8DA699C9-46F3-21BB-8420-3D817DB42ED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646728" y="7410015"/>
            <a:ext cx="2533136" cy="3768268"/>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2198A3BB-8543-B6A8-A633-C3355E1AFADF}"/>
              </a:ext>
            </a:extLst>
          </p:cNvPr>
          <p:cNvSpPr txBox="1"/>
          <p:nvPr/>
        </p:nvSpPr>
        <p:spPr>
          <a:xfrm>
            <a:off x="321043" y="8358954"/>
            <a:ext cx="2081915" cy="1754326"/>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Like Abraham, who when God called him, had to respond with obedience for the blessing to be manifested.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8" name="Picture 7" descr="A tree on fire in a desert&#10;&#10;Description automatically generated">
            <a:extLst>
              <a:ext uri="{FF2B5EF4-FFF2-40B4-BE49-F238E27FC236}">
                <a16:creationId xmlns:a16="http://schemas.microsoft.com/office/drawing/2014/main" id="{6E3616AE-BFCE-219F-D220-879AC3CB7B75}"/>
              </a:ext>
            </a:extLst>
          </p:cNvPr>
          <p:cNvPicPr>
            <a:picLocks noChangeAspect="1"/>
          </p:cNvPicPr>
          <p:nvPr/>
        </p:nvPicPr>
        <p:blipFill>
          <a:blip r:embed="rId3"/>
          <a:stretch>
            <a:fillRect/>
          </a:stretch>
        </p:blipFill>
        <p:spPr>
          <a:xfrm>
            <a:off x="-1" y="3008105"/>
            <a:ext cx="7482045" cy="3525689"/>
          </a:xfrm>
          <a:prstGeom prst="rect">
            <a:avLst/>
          </a:prstGeom>
        </p:spPr>
      </p:pic>
      <p:pic>
        <p:nvPicPr>
          <p:cNvPr id="2" name="Picture 1">
            <a:extLst>
              <a:ext uri="{FF2B5EF4-FFF2-40B4-BE49-F238E27FC236}">
                <a16:creationId xmlns:a16="http://schemas.microsoft.com/office/drawing/2014/main" id="{A4EF9456-6736-F699-0B4B-BD88F362C484}"/>
              </a:ext>
            </a:extLst>
          </p:cNvPr>
          <p:cNvPicPr>
            <a:picLocks noChangeAspect="1"/>
          </p:cNvPicPr>
          <p:nvPr/>
        </p:nvPicPr>
        <p:blipFill>
          <a:blip r:embed="rId4"/>
          <a:srcRect/>
          <a:stretch/>
        </p:blipFill>
        <p:spPr bwMode="auto">
          <a:xfrm>
            <a:off x="35593" y="6533795"/>
            <a:ext cx="7446451" cy="410428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D367107-7D66-432E-2AEE-0BABB933EF98}"/>
              </a:ext>
            </a:extLst>
          </p:cNvPr>
          <p:cNvPicPr>
            <a:picLocks noChangeAspect="1"/>
          </p:cNvPicPr>
          <p:nvPr/>
        </p:nvPicPr>
        <p:blipFill>
          <a:blip r:embed="rId5"/>
          <a:srcRect t="30237" b="30237"/>
          <a:stretch/>
        </p:blipFill>
        <p:spPr bwMode="auto">
          <a:xfrm>
            <a:off x="-8474" y="104587"/>
            <a:ext cx="7529381" cy="2943952"/>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A white speech bubble with a black background&#10;&#10;Description automatically generated">
            <a:extLst>
              <a:ext uri="{FF2B5EF4-FFF2-40B4-BE49-F238E27FC236}">
                <a16:creationId xmlns:a16="http://schemas.microsoft.com/office/drawing/2014/main" id="{05A9475B-8F0D-3432-2139-C14B8E2EE06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0800000">
            <a:off x="723012" y="1393377"/>
            <a:ext cx="3368981" cy="4674048"/>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E0A7999-6DEF-5291-8C66-5AEEEA1E4A91}"/>
              </a:ext>
            </a:extLst>
          </p:cNvPr>
          <p:cNvSpPr txBox="1"/>
          <p:nvPr/>
        </p:nvSpPr>
        <p:spPr>
          <a:xfrm>
            <a:off x="1073888" y="2952788"/>
            <a:ext cx="2934588" cy="2622834"/>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latin typeface="Times New Roman" panose="02020603050405020304" pitchFamily="18" charset="0"/>
                <a:ea typeface="Aptos" panose="020B0004020202020204" pitchFamily="34" charset="0"/>
                <a:cs typeface="Times New Roman" panose="02020603050405020304" pitchFamily="18" charset="0"/>
              </a:rPr>
              <a:t>That reminds me of what happened with Moses. He was alone in the wilderness, and God appeared to him in the burning bush. But Moses had to make the decision to obey, go to Egypt, and deliver his people.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1;p13">
            <a:extLst>
              <a:ext uri="{FF2B5EF4-FFF2-40B4-BE49-F238E27FC236}">
                <a16:creationId xmlns:a16="http://schemas.microsoft.com/office/drawing/2014/main" id="{98B5EABD-AD83-F95C-8B20-9C1AC7798ED7}"/>
              </a:ext>
            </a:extLst>
          </p:cNvPr>
          <p:cNvSpPr/>
          <p:nvPr/>
        </p:nvSpPr>
        <p:spPr>
          <a:xfrm rot="10800000">
            <a:off x="-54059" y="9264598"/>
            <a:ext cx="6018921" cy="105961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390EDA8-666A-96E9-C871-E0FAE595AC4B}"/>
              </a:ext>
            </a:extLst>
          </p:cNvPr>
          <p:cNvSpPr txBox="1"/>
          <p:nvPr/>
        </p:nvSpPr>
        <p:spPr>
          <a:xfrm>
            <a:off x="171970" y="9568940"/>
            <a:ext cx="5612142" cy="646331"/>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If it hadn't reflected the work God was doing within you, history would have been different.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8652247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3"/>
        <p:cNvGrpSpPr/>
        <p:nvPr/>
      </p:nvGrpSpPr>
      <p:grpSpPr>
        <a:xfrm>
          <a:off x="0" y="0"/>
          <a:ext cx="0" cy="0"/>
          <a:chOff x="0" y="0"/>
          <a:chExt cx="0" cy="0"/>
        </a:xfrm>
      </p:grpSpPr>
      <p:pic>
        <p:nvPicPr>
          <p:cNvPr id="6" name="Picture 5" descr="A person standing in a light&#10;&#10;Description automatically generated">
            <a:extLst>
              <a:ext uri="{FF2B5EF4-FFF2-40B4-BE49-F238E27FC236}">
                <a16:creationId xmlns:a16="http://schemas.microsoft.com/office/drawing/2014/main" id="{F3D1E59A-6FD9-8FCC-ECAE-DCA085CA1689}"/>
              </a:ext>
            </a:extLst>
          </p:cNvPr>
          <p:cNvPicPr>
            <a:picLocks noChangeAspect="1"/>
          </p:cNvPicPr>
          <p:nvPr/>
        </p:nvPicPr>
        <p:blipFill>
          <a:blip r:embed="rId3"/>
          <a:stretch>
            <a:fillRect/>
          </a:stretch>
        </p:blipFill>
        <p:spPr>
          <a:xfrm>
            <a:off x="0" y="3491717"/>
            <a:ext cx="7556500" cy="3387172"/>
          </a:xfrm>
          <a:prstGeom prst="rect">
            <a:avLst/>
          </a:prstGeom>
        </p:spPr>
      </p:pic>
      <p:pic>
        <p:nvPicPr>
          <p:cNvPr id="2" name="Picture 1">
            <a:extLst>
              <a:ext uri="{FF2B5EF4-FFF2-40B4-BE49-F238E27FC236}">
                <a16:creationId xmlns:a16="http://schemas.microsoft.com/office/drawing/2014/main" id="{15AFC5C7-7157-D3D6-0029-A5AE7171E716}"/>
              </a:ext>
            </a:extLst>
          </p:cNvPr>
          <p:cNvPicPr>
            <a:picLocks noChangeAspect="1"/>
          </p:cNvPicPr>
          <p:nvPr/>
        </p:nvPicPr>
        <p:blipFill>
          <a:blip r:embed="rId4"/>
          <a:srcRect/>
          <a:stretch/>
        </p:blipFill>
        <p:spPr bwMode="auto">
          <a:xfrm>
            <a:off x="87079" y="137006"/>
            <a:ext cx="7382337" cy="3354711"/>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4286D08-193C-A408-85C5-41EC30973E1B}"/>
              </a:ext>
            </a:extLst>
          </p:cNvPr>
          <p:cNvPicPr>
            <a:picLocks noChangeAspect="1"/>
          </p:cNvPicPr>
          <p:nvPr/>
        </p:nvPicPr>
        <p:blipFill>
          <a:blip r:embed="rId5"/>
          <a:srcRect/>
          <a:stretch/>
        </p:blipFill>
        <p:spPr>
          <a:xfrm>
            <a:off x="87078" y="6878889"/>
            <a:ext cx="7469421" cy="3800709"/>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dirty="0"/>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0800000">
            <a:off x="2615609" y="1818162"/>
            <a:ext cx="4721689" cy="2562449"/>
          </a:xfrm>
          <a:prstGeom prst="rect">
            <a:avLst/>
          </a:prstGeom>
          <a:ln>
            <a:noFill/>
          </a:ln>
          <a:extLst>
            <a:ext uri="{53640926-AAD7-44D8-BBD7-CCE9431645EC}">
              <a14:shadowObscured xmlns:a14="http://schemas.microsoft.com/office/drawing/2010/main"/>
            </a:ext>
          </a:extLst>
        </p:spPr>
      </p:pic>
      <p:sp>
        <p:nvSpPr>
          <p:cNvPr id="5" name="Google Shape;130;p14">
            <a:extLst>
              <a:ext uri="{FF2B5EF4-FFF2-40B4-BE49-F238E27FC236}">
                <a16:creationId xmlns:a16="http://schemas.microsoft.com/office/drawing/2014/main" id="{14378560-A5B9-5BB4-7FD8-254C4FEDA9E6}"/>
              </a:ext>
            </a:extLst>
          </p:cNvPr>
          <p:cNvSpPr txBox="1"/>
          <p:nvPr/>
        </p:nvSpPr>
        <p:spPr>
          <a:xfrm>
            <a:off x="3138744" y="2732420"/>
            <a:ext cx="4198554" cy="1357276"/>
          </a:xfrm>
          <a:prstGeom prst="rect">
            <a:avLst/>
          </a:prstGeom>
          <a:noFill/>
          <a:ln>
            <a:noFill/>
          </a:ln>
        </p:spPr>
        <p:txBody>
          <a:bodyPr spcFirstLastPara="1" wrap="square" lIns="50800" tIns="50800" rIns="50800" bIns="50800" anchor="ctr" anchorCtr="0">
            <a:noAutofit/>
          </a:bodyPr>
          <a:lstStyle/>
          <a:p>
            <a:r>
              <a:rPr lang="en-US" sz="1800" dirty="0">
                <a:latin typeface="Times New Roman" panose="02020603050405020304" pitchFamily="18" charset="0"/>
                <a:ea typeface="Aptos" panose="020B0004020202020204" pitchFamily="34" charset="0"/>
              </a:rPr>
              <a:t>Exactly! All those examples, such as Abraham, Jacob, Moses, Paul... it is always God who arrives first, but it is our response that allows the world to see that transformation.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Picture 9" descr="A white speech bubble with a black background&#10;&#10;Description automatically generated">
            <a:extLst>
              <a:ext uri="{FF2B5EF4-FFF2-40B4-BE49-F238E27FC236}">
                <a16:creationId xmlns:a16="http://schemas.microsoft.com/office/drawing/2014/main" id="{FCDB5B37-6BE3-6C2A-72E8-95BD6BE47CC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0800000">
            <a:off x="3270858" y="8552443"/>
            <a:ext cx="4198555" cy="1867463"/>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C77AC016-B819-F292-402D-77B7C7B97340}"/>
              </a:ext>
            </a:extLst>
          </p:cNvPr>
          <p:cNvSpPr txBox="1"/>
          <p:nvPr/>
        </p:nvSpPr>
        <p:spPr>
          <a:xfrm>
            <a:off x="3778250" y="9180118"/>
            <a:ext cx="3559048" cy="711541"/>
          </a:xfrm>
          <a:prstGeom prst="rect">
            <a:avLst/>
          </a:prstGeom>
          <a:noFill/>
        </p:spPr>
        <p:txBody>
          <a:bodyPr wrap="square">
            <a:spAutoFit/>
          </a:bodyPr>
          <a:lstStyle/>
          <a:p>
            <a:pPr>
              <a:lnSpc>
                <a:spcPct val="115000"/>
              </a:lnSpc>
            </a:pPr>
            <a:r>
              <a:rPr lang="en-US" sz="1800" kern="100" dirty="0">
                <a:latin typeface="Times New Roman" panose="02020603050405020304" pitchFamily="18" charset="0"/>
                <a:ea typeface="Aptos" panose="020B0004020202020204" pitchFamily="34" charset="0"/>
                <a:cs typeface="Times New Roman" panose="02020603050405020304" pitchFamily="18" charset="0"/>
              </a:rPr>
              <a:t>God works deep within us, and then we show Him to the world.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8796634"/>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3"/>
        <p:cNvGrpSpPr/>
        <p:nvPr/>
      </p:nvGrpSpPr>
      <p:grpSpPr>
        <a:xfrm>
          <a:off x="0" y="0"/>
          <a:ext cx="0" cy="0"/>
          <a:chOff x="0" y="0"/>
          <a:chExt cx="0" cy="0"/>
        </a:xfrm>
      </p:grpSpPr>
      <p:pic>
        <p:nvPicPr>
          <p:cNvPr id="6" name="Picture 5">
            <a:extLst>
              <a:ext uri="{FF2B5EF4-FFF2-40B4-BE49-F238E27FC236}">
                <a16:creationId xmlns:a16="http://schemas.microsoft.com/office/drawing/2014/main" id="{FED9F91C-356B-AF96-B964-65E0D25488CD}"/>
              </a:ext>
            </a:extLst>
          </p:cNvPr>
          <p:cNvPicPr>
            <a:picLocks noChangeAspect="1"/>
          </p:cNvPicPr>
          <p:nvPr/>
        </p:nvPicPr>
        <p:blipFill>
          <a:blip r:embed="rId3"/>
          <a:srcRect t="11177" b="11177"/>
          <a:stretch/>
        </p:blipFill>
        <p:spPr bwMode="auto">
          <a:xfrm>
            <a:off x="64634" y="7349251"/>
            <a:ext cx="7411091" cy="3226604"/>
          </a:xfrm>
          <a:prstGeom prst="rect">
            <a:avLst/>
          </a:prstGeom>
          <a:ln>
            <a:noFill/>
          </a:ln>
          <a:extLst>
            <a:ext uri="{53640926-AAD7-44D8-BBD7-CCE9431645EC}">
              <a14:shadowObscured xmlns:a14="http://schemas.microsoft.com/office/drawing/2010/main"/>
            </a:ext>
          </a:extLst>
        </p:spPr>
      </p:pic>
      <p:pic>
        <p:nvPicPr>
          <p:cNvPr id="4" name="Picture 3" descr="A hand holding a cross&#10;&#10;Description automatically generated">
            <a:extLst>
              <a:ext uri="{FF2B5EF4-FFF2-40B4-BE49-F238E27FC236}">
                <a16:creationId xmlns:a16="http://schemas.microsoft.com/office/drawing/2014/main" id="{0C6B7964-1338-3814-C62D-C65E2E954762}"/>
              </a:ext>
            </a:extLst>
          </p:cNvPr>
          <p:cNvPicPr>
            <a:picLocks noChangeAspect="1"/>
          </p:cNvPicPr>
          <p:nvPr/>
        </p:nvPicPr>
        <p:blipFill>
          <a:blip r:embed="rId4"/>
          <a:stretch>
            <a:fillRect/>
          </a:stretch>
        </p:blipFill>
        <p:spPr>
          <a:xfrm>
            <a:off x="0" y="4338084"/>
            <a:ext cx="7556500" cy="3011167"/>
          </a:xfrm>
          <a:prstGeom prst="rect">
            <a:avLst/>
          </a:prstGeom>
        </p:spPr>
      </p:pic>
      <p:pic>
        <p:nvPicPr>
          <p:cNvPr id="14" name="Picture 13">
            <a:extLst>
              <a:ext uri="{FF2B5EF4-FFF2-40B4-BE49-F238E27FC236}">
                <a16:creationId xmlns:a16="http://schemas.microsoft.com/office/drawing/2014/main" id="{77B0FE91-BEFB-94D3-7870-F98E16C5B212}"/>
              </a:ext>
            </a:extLst>
          </p:cNvPr>
          <p:cNvPicPr>
            <a:picLocks noChangeAspect="1"/>
          </p:cNvPicPr>
          <p:nvPr/>
        </p:nvPicPr>
        <p:blipFill>
          <a:blip r:embed="rId5"/>
          <a:srcRect/>
          <a:stretch/>
        </p:blipFill>
        <p:spPr bwMode="auto">
          <a:xfrm>
            <a:off x="64634" y="78804"/>
            <a:ext cx="7491866" cy="4259280"/>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dirty="0"/>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A white speech bubble with a black background&#10;&#10;Description automatically generated">
            <a:extLst>
              <a:ext uri="{FF2B5EF4-FFF2-40B4-BE49-F238E27FC236}">
                <a16:creationId xmlns:a16="http://schemas.microsoft.com/office/drawing/2014/main" id="{FCDB5B37-6BE3-6C2A-72E8-95BD6BE47CC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5400000">
            <a:off x="3291547" y="312778"/>
            <a:ext cx="4220539" cy="4390141"/>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C77AC016-B819-F292-402D-77B7C7B97340}"/>
              </a:ext>
            </a:extLst>
          </p:cNvPr>
          <p:cNvSpPr txBox="1"/>
          <p:nvPr/>
        </p:nvSpPr>
        <p:spPr>
          <a:xfrm>
            <a:off x="4890977" y="680575"/>
            <a:ext cx="2360626" cy="2941383"/>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dirty="0">
                <a:latin typeface="Times New Roman" panose="02020603050405020304" pitchFamily="18" charset="0"/>
                <a:ea typeface="Aptos" panose="020B0004020202020204" pitchFamily="34" charset="0"/>
              </a:rPr>
              <a:t>I love how everything is related to faith. It's like what the missiologist </a:t>
            </a:r>
            <a:r>
              <a:rPr lang="en-US" sz="1800" dirty="0" err="1">
                <a:latin typeface="Times New Roman" panose="02020603050405020304" pitchFamily="18" charset="0"/>
                <a:ea typeface="Aptos" panose="020B0004020202020204" pitchFamily="34" charset="0"/>
              </a:rPr>
              <a:t>Lesslie</a:t>
            </a:r>
            <a:r>
              <a:rPr lang="en-US" sz="1800" dirty="0">
                <a:latin typeface="Times New Roman" panose="02020603050405020304" pitchFamily="18" charset="0"/>
                <a:ea typeface="Aptos" panose="020B0004020202020204" pitchFamily="34" charset="0"/>
              </a:rPr>
              <a:t> </a:t>
            </a:r>
            <a:r>
              <a:rPr lang="en-US" sz="1800" dirty="0" err="1">
                <a:latin typeface="Times New Roman" panose="02020603050405020304" pitchFamily="18" charset="0"/>
                <a:ea typeface="Aptos" panose="020B0004020202020204" pitchFamily="34" charset="0"/>
              </a:rPr>
              <a:t>Newbigin</a:t>
            </a:r>
            <a:r>
              <a:rPr lang="en-US" sz="1800" dirty="0">
                <a:latin typeface="Times New Roman" panose="02020603050405020304" pitchFamily="18" charset="0"/>
                <a:ea typeface="Aptos" panose="020B0004020202020204" pitchFamily="34" charset="0"/>
              </a:rPr>
              <a:t> said: "Faith is the hand that holds fast to the work Christ has already completed and makes it his own."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Google Shape;101;p13">
            <a:extLst>
              <a:ext uri="{FF2B5EF4-FFF2-40B4-BE49-F238E27FC236}">
                <a16:creationId xmlns:a16="http://schemas.microsoft.com/office/drawing/2014/main" id="{26BBB231-2FC8-AD1A-4044-64D67ED104D0}"/>
              </a:ext>
            </a:extLst>
          </p:cNvPr>
          <p:cNvSpPr/>
          <p:nvPr/>
        </p:nvSpPr>
        <p:spPr>
          <a:xfrm rot="16200000">
            <a:off x="950481" y="7194061"/>
            <a:ext cx="1881963" cy="318749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11E7ADE-7C8A-F627-953F-42F5D58E3700}"/>
              </a:ext>
            </a:extLst>
          </p:cNvPr>
          <p:cNvSpPr txBox="1"/>
          <p:nvPr/>
        </p:nvSpPr>
        <p:spPr>
          <a:xfrm>
            <a:off x="451809" y="7927275"/>
            <a:ext cx="2259493" cy="1667188"/>
          </a:xfrm>
          <a:prstGeom prst="rect">
            <a:avLst/>
          </a:prstGeom>
          <a:noFill/>
        </p:spPr>
        <p:txBody>
          <a:bodyPr wrap="square">
            <a:spAutoFit/>
          </a:bodyPr>
          <a:lstStyle/>
          <a:p>
            <a:pPr>
              <a:lnSpc>
                <a:spcPct val="115000"/>
              </a:lnSpc>
            </a:pPr>
            <a:r>
              <a:rPr lang="en-US" sz="1800" kern="100" dirty="0">
                <a:latin typeface="Times New Roman" panose="02020603050405020304" pitchFamily="18" charset="0"/>
                <a:ea typeface="Aptos" panose="020B0004020202020204" pitchFamily="34" charset="0"/>
                <a:cs typeface="Times New Roman" panose="02020603050405020304" pitchFamily="18" charset="0"/>
              </a:rPr>
              <a:t>It's not that God does everything without our participation, but He always gives us the first step.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47395726"/>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9" name="Picture 8">
            <a:extLst>
              <a:ext uri="{FF2B5EF4-FFF2-40B4-BE49-F238E27FC236}">
                <a16:creationId xmlns:a16="http://schemas.microsoft.com/office/drawing/2014/main" id="{C8B756B4-0CCF-FFC7-A460-20D30BF70994}"/>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58249" y="4060825"/>
            <a:ext cx="7424017" cy="2368938"/>
          </a:xfrm>
          <a:prstGeom prst="rect">
            <a:avLst/>
          </a:prstGeom>
        </p:spPr>
      </p:pic>
      <p:pic>
        <p:nvPicPr>
          <p:cNvPr id="14" name="Picture 13" descr="A person with a mustache and a backpack&#10;&#10;Description automatically generated">
            <a:extLst>
              <a:ext uri="{FF2B5EF4-FFF2-40B4-BE49-F238E27FC236}">
                <a16:creationId xmlns:a16="http://schemas.microsoft.com/office/drawing/2014/main" id="{26AFDAE9-0D33-BD8F-8AC8-D3200020289F}"/>
              </a:ext>
            </a:extLst>
          </p:cNvPr>
          <p:cNvPicPr>
            <a:picLocks noChangeAspect="1"/>
          </p:cNvPicPr>
          <p:nvPr/>
        </p:nvPicPr>
        <p:blipFill>
          <a:blip r:embed="rId5"/>
          <a:srcRect b="24568"/>
          <a:stretch/>
        </p:blipFill>
        <p:spPr>
          <a:xfrm>
            <a:off x="61749" y="6429764"/>
            <a:ext cx="7556500" cy="3321478"/>
          </a:xfrm>
          <a:prstGeom prst="rect">
            <a:avLst/>
          </a:prstGeom>
        </p:spPr>
      </p:pic>
      <p:pic>
        <p:nvPicPr>
          <p:cNvPr id="11" name="Picture 10">
            <a:extLst>
              <a:ext uri="{FF2B5EF4-FFF2-40B4-BE49-F238E27FC236}">
                <a16:creationId xmlns:a16="http://schemas.microsoft.com/office/drawing/2014/main" id="{81AE6DF1-4C94-7CD6-13CC-5F1504FBBE58}"/>
              </a:ext>
            </a:extLst>
          </p:cNvPr>
          <p:cNvPicPr>
            <a:picLocks noChangeAspect="1"/>
          </p:cNvPicPr>
          <p:nvPr/>
        </p:nvPicPr>
        <p:blipFill>
          <a:blip r:embed="rId6"/>
          <a:srcRect t="9335" b="9335"/>
          <a:stretch/>
        </p:blipFill>
        <p:spPr>
          <a:xfrm>
            <a:off x="41790" y="128205"/>
            <a:ext cx="7469420" cy="3932620"/>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descr="A white speech bubble with a black background&#10;&#10;Description automatically generated">
            <a:extLst>
              <a:ext uri="{FF2B5EF4-FFF2-40B4-BE49-F238E27FC236}">
                <a16:creationId xmlns:a16="http://schemas.microsoft.com/office/drawing/2014/main" id="{A4EF9456-6736-F699-0B4B-BD88F362C48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1300258" y="2210366"/>
            <a:ext cx="6317991" cy="213723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C443D695-08CB-F0EA-172C-3B7A06918536}"/>
              </a:ext>
            </a:extLst>
          </p:cNvPr>
          <p:cNvSpPr txBox="1"/>
          <p:nvPr/>
        </p:nvSpPr>
        <p:spPr>
          <a:xfrm>
            <a:off x="1958803" y="2983763"/>
            <a:ext cx="5585212" cy="1200329"/>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Yes, and that also teaches us that God's grace is not an excuse to do nothing. On the contrary, because God has already done so much for us, our response should be to live in a way that reflects His work!</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67F48073-85D6-8156-85D2-8FA0C41B4336}"/>
              </a:ext>
            </a:extLst>
          </p:cNvPr>
          <p:cNvSpPr/>
          <p:nvPr/>
        </p:nvSpPr>
        <p:spPr>
          <a:xfrm rot="10800000">
            <a:off x="-1" y="9122601"/>
            <a:ext cx="7544015" cy="148516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9">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D3BD5FD-F614-625F-250F-5F2AE3E34D5F}"/>
              </a:ext>
            </a:extLst>
          </p:cNvPr>
          <p:cNvSpPr txBox="1"/>
          <p:nvPr/>
        </p:nvSpPr>
        <p:spPr>
          <a:xfrm>
            <a:off x="245564" y="9407432"/>
            <a:ext cx="7049385" cy="923330"/>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What impresses me is that even though we fail and fall many times, God continues to perfect that work. It is like a constant invitation to return to Him and continue to reflect His grace. He never abandons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78012387"/>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4" name="Picture 13" descr="A person in a red vest&#10;&#10;Description automatically generated">
            <a:extLst>
              <a:ext uri="{FF2B5EF4-FFF2-40B4-BE49-F238E27FC236}">
                <a16:creationId xmlns:a16="http://schemas.microsoft.com/office/drawing/2014/main" id="{DEA25D3D-45F8-A71B-8556-35C6A9F14322}"/>
              </a:ext>
            </a:extLst>
          </p:cNvPr>
          <p:cNvPicPr>
            <a:picLocks noChangeAspect="1"/>
          </p:cNvPicPr>
          <p:nvPr/>
        </p:nvPicPr>
        <p:blipFill>
          <a:blip r:embed="rId3"/>
          <a:stretch>
            <a:fillRect/>
          </a:stretch>
        </p:blipFill>
        <p:spPr>
          <a:xfrm>
            <a:off x="-23614" y="6774520"/>
            <a:ext cx="7556500" cy="3815192"/>
          </a:xfrm>
          <a:prstGeom prst="rect">
            <a:avLst/>
          </a:prstGeom>
        </p:spPr>
      </p:pic>
      <p:pic>
        <p:nvPicPr>
          <p:cNvPr id="12" name="Picture 11" descr="A couple of women looking at each other&#10;&#10;Description automatically generated">
            <a:extLst>
              <a:ext uri="{FF2B5EF4-FFF2-40B4-BE49-F238E27FC236}">
                <a16:creationId xmlns:a16="http://schemas.microsoft.com/office/drawing/2014/main" id="{8D30AE5A-BBC1-B992-C64B-0C829FED5AF6}"/>
              </a:ext>
            </a:extLst>
          </p:cNvPr>
          <p:cNvPicPr>
            <a:picLocks noChangeAspect="1"/>
          </p:cNvPicPr>
          <p:nvPr/>
        </p:nvPicPr>
        <p:blipFill>
          <a:blip r:embed="rId4"/>
          <a:stretch>
            <a:fillRect/>
          </a:stretch>
        </p:blipFill>
        <p:spPr>
          <a:xfrm>
            <a:off x="0" y="103688"/>
            <a:ext cx="7556500" cy="3629693"/>
          </a:xfrm>
          <a:prstGeom prst="rect">
            <a:avLst/>
          </a:prstGeom>
        </p:spPr>
      </p:pic>
      <p:pic>
        <p:nvPicPr>
          <p:cNvPr id="6" name="Picture 5">
            <a:extLst>
              <a:ext uri="{FF2B5EF4-FFF2-40B4-BE49-F238E27FC236}">
                <a16:creationId xmlns:a16="http://schemas.microsoft.com/office/drawing/2014/main" id="{34EB95E2-4984-D6F4-D9E2-4F66FDDEF42F}"/>
              </a:ext>
            </a:extLst>
          </p:cNvPr>
          <p:cNvPicPr>
            <a:picLocks noChangeAspect="1"/>
          </p:cNvPicPr>
          <p:nvPr/>
        </p:nvPicPr>
        <p:blipFill>
          <a:blip r:embed="rId5"/>
          <a:stretch>
            <a:fillRect/>
          </a:stretch>
        </p:blipFill>
        <p:spPr>
          <a:xfrm>
            <a:off x="0" y="3733381"/>
            <a:ext cx="7556500" cy="3041139"/>
          </a:xfrm>
          <a:prstGeom prst="rect">
            <a:avLst/>
          </a:prstGeom>
        </p:spPr>
      </p:pic>
      <p:grpSp>
        <p:nvGrpSpPr>
          <p:cNvPr id="86" name="Google Shape;86;p13"/>
          <p:cNvGrpSpPr/>
          <p:nvPr/>
        </p:nvGrpSpPr>
        <p:grpSpPr>
          <a:xfrm>
            <a:off x="-50729" y="-38757"/>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3" name="Google Shape;101;p13">
            <a:extLst>
              <a:ext uri="{FF2B5EF4-FFF2-40B4-BE49-F238E27FC236}">
                <a16:creationId xmlns:a16="http://schemas.microsoft.com/office/drawing/2014/main" id="{7038A62F-942C-2813-352F-4C5795A398DF}"/>
              </a:ext>
            </a:extLst>
          </p:cNvPr>
          <p:cNvSpPr/>
          <p:nvPr/>
        </p:nvSpPr>
        <p:spPr>
          <a:xfrm rot="5400000">
            <a:off x="3015804" y="541836"/>
            <a:ext cx="3041141" cy="349120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83809940-66ED-286D-D2D0-8C1CF8C4CA64}"/>
              </a:ext>
            </a:extLst>
          </p:cNvPr>
          <p:cNvSpPr txBox="1"/>
          <p:nvPr/>
        </p:nvSpPr>
        <p:spPr>
          <a:xfrm>
            <a:off x="3729271" y="1097891"/>
            <a:ext cx="2329921" cy="2229841"/>
          </a:xfrm>
          <a:prstGeom prst="rect">
            <a:avLst/>
          </a:prstGeom>
          <a:noFill/>
          <a:ln>
            <a:noFill/>
          </a:ln>
        </p:spPr>
        <p:txBody>
          <a:bodyPr spcFirstLastPara="1" wrap="square" lIns="0" tIns="0" rIns="0" bIns="0" anchor="t" anchorCtr="0">
            <a:spAutoFit/>
          </a:bodyPr>
          <a:lstStyle/>
          <a:p>
            <a:pPr>
              <a:lnSpc>
                <a:spcPct val="115000"/>
              </a:lnSpc>
            </a:pPr>
            <a:r>
              <a:rPr lang="en-US" sz="1800" dirty="0">
                <a:latin typeface="Times New Roman" panose="02020603050405020304" pitchFamily="18" charset="0"/>
                <a:ea typeface="Aptos" panose="020B0004020202020204" pitchFamily="34" charset="0"/>
              </a:rPr>
              <a:t>That's right! Our lives should be a constant reflection of God's work. Everything He does in us is not just for us, but for others to see who God is and how He acts.</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9" name="Google Shape;101;p13">
            <a:extLst>
              <a:ext uri="{FF2B5EF4-FFF2-40B4-BE49-F238E27FC236}">
                <a16:creationId xmlns:a16="http://schemas.microsoft.com/office/drawing/2014/main" id="{10063DD0-FE3B-B3C9-4D17-BCA10D9C4F87}"/>
              </a:ext>
            </a:extLst>
          </p:cNvPr>
          <p:cNvSpPr/>
          <p:nvPr/>
        </p:nvSpPr>
        <p:spPr>
          <a:xfrm rot="10800000">
            <a:off x="1184983" y="8969231"/>
            <a:ext cx="5767027" cy="156266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10" name="Google Shape;95;p13">
            <a:extLst>
              <a:ext uri="{FF2B5EF4-FFF2-40B4-BE49-F238E27FC236}">
                <a16:creationId xmlns:a16="http://schemas.microsoft.com/office/drawing/2014/main" id="{BE15132A-3290-9A20-9945-878F6DDD0779}"/>
              </a:ext>
            </a:extLst>
          </p:cNvPr>
          <p:cNvSpPr txBox="1"/>
          <p:nvPr/>
        </p:nvSpPr>
        <p:spPr>
          <a:xfrm>
            <a:off x="1652862" y="9378940"/>
            <a:ext cx="4831269" cy="830997"/>
          </a:xfrm>
          <a:prstGeom prst="rect">
            <a:avLst/>
          </a:prstGeom>
          <a:noFill/>
          <a:ln>
            <a:noFill/>
          </a:ln>
        </p:spPr>
        <p:txBody>
          <a:bodyPr spcFirstLastPara="1" wrap="square" lIns="0" tIns="0" rIns="0" bIns="0" anchor="t" anchorCtr="0">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Of course. And that is the beauty of grace: that it is not only for us, but for the world to see through our lives who God 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87583597"/>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F6783472-EDF6-289B-8CCF-C694B953E75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BA51024-B650-6A1A-2E06-375021DEBFDB}"/>
              </a:ext>
            </a:extLst>
          </p:cNvPr>
          <p:cNvPicPr>
            <a:picLocks noChangeAspect="1"/>
          </p:cNvPicPr>
          <p:nvPr/>
        </p:nvPicPr>
        <p:blipFill>
          <a:blip r:embed="rId3"/>
          <a:srcRect t="17927" b="17927"/>
          <a:stretch/>
        </p:blipFill>
        <p:spPr>
          <a:xfrm>
            <a:off x="2641546" y="6000468"/>
            <a:ext cx="4782878" cy="2570791"/>
          </a:xfrm>
          <a:prstGeom prst="rect">
            <a:avLst/>
          </a:prstGeom>
        </p:spPr>
      </p:pic>
      <p:pic>
        <p:nvPicPr>
          <p:cNvPr id="6" name="Picture 5">
            <a:extLst>
              <a:ext uri="{FF2B5EF4-FFF2-40B4-BE49-F238E27FC236}">
                <a16:creationId xmlns:a16="http://schemas.microsoft.com/office/drawing/2014/main" id="{FDBB3A1E-A427-FB2F-8B35-3E29FD0574DD}"/>
              </a:ext>
            </a:extLst>
          </p:cNvPr>
          <p:cNvPicPr>
            <a:picLocks noChangeAspect="1"/>
          </p:cNvPicPr>
          <p:nvPr/>
        </p:nvPicPr>
        <p:blipFill>
          <a:blip r:embed="rId4"/>
          <a:srcRect/>
          <a:stretch/>
        </p:blipFill>
        <p:spPr>
          <a:xfrm>
            <a:off x="-3499" y="103688"/>
            <a:ext cx="7427924" cy="3167697"/>
          </a:xfrm>
          <a:prstGeom prst="rect">
            <a:avLst/>
          </a:prstGeom>
        </p:spPr>
      </p:pic>
      <p:pic>
        <p:nvPicPr>
          <p:cNvPr id="11" name="Picture 10">
            <a:extLst>
              <a:ext uri="{FF2B5EF4-FFF2-40B4-BE49-F238E27FC236}">
                <a16:creationId xmlns:a16="http://schemas.microsoft.com/office/drawing/2014/main" id="{A058754E-240A-08AE-0156-91CE38CE8ECA}"/>
              </a:ext>
            </a:extLst>
          </p:cNvPr>
          <p:cNvPicPr>
            <a:picLocks noChangeAspect="1"/>
          </p:cNvPicPr>
          <p:nvPr/>
        </p:nvPicPr>
        <p:blipFill>
          <a:blip r:embed="rId5"/>
          <a:srcRect t="15899" r="65418" b="15899"/>
          <a:stretch/>
        </p:blipFill>
        <p:spPr>
          <a:xfrm>
            <a:off x="-3500" y="3292631"/>
            <a:ext cx="2614353" cy="7339331"/>
          </a:xfrm>
          <a:prstGeom prst="rect">
            <a:avLst/>
          </a:prstGeom>
        </p:spPr>
      </p:pic>
      <p:pic>
        <p:nvPicPr>
          <p:cNvPr id="5" name="Picture 4">
            <a:extLst>
              <a:ext uri="{FF2B5EF4-FFF2-40B4-BE49-F238E27FC236}">
                <a16:creationId xmlns:a16="http://schemas.microsoft.com/office/drawing/2014/main" id="{EF66C2EC-8BDD-F90D-D3C9-41661C3BA42A}"/>
              </a:ext>
            </a:extLst>
          </p:cNvPr>
          <p:cNvPicPr>
            <a:picLocks noChangeAspect="1"/>
          </p:cNvPicPr>
          <p:nvPr/>
        </p:nvPicPr>
        <p:blipFill>
          <a:blip r:embed="rId6"/>
          <a:srcRect t="2227" r="13001" b="2227"/>
          <a:stretch/>
        </p:blipFill>
        <p:spPr>
          <a:xfrm>
            <a:off x="2726393" y="3271385"/>
            <a:ext cx="4698031" cy="2755781"/>
          </a:xfrm>
          <a:prstGeom prst="rect">
            <a:avLst/>
          </a:prstGeom>
        </p:spPr>
      </p:pic>
      <p:grpSp>
        <p:nvGrpSpPr>
          <p:cNvPr id="86" name="Google Shape;86;p13">
            <a:extLst>
              <a:ext uri="{FF2B5EF4-FFF2-40B4-BE49-F238E27FC236}">
                <a16:creationId xmlns:a16="http://schemas.microsoft.com/office/drawing/2014/main" id="{F661A05E-5022-0F70-8B0C-6E17C96E490E}"/>
              </a:ext>
            </a:extLst>
          </p:cNvPr>
          <p:cNvGrpSpPr/>
          <p:nvPr/>
        </p:nvGrpSpPr>
        <p:grpSpPr>
          <a:xfrm>
            <a:off x="-50729" y="-38757"/>
            <a:ext cx="7560000" cy="10675423"/>
            <a:chOff x="0" y="-28575"/>
            <a:chExt cx="2709333" cy="3871065"/>
          </a:xfrm>
          <a:noFill/>
        </p:grpSpPr>
        <p:sp>
          <p:nvSpPr>
            <p:cNvPr id="87" name="Google Shape;87;p13">
              <a:extLst>
                <a:ext uri="{FF2B5EF4-FFF2-40B4-BE49-F238E27FC236}">
                  <a16:creationId xmlns:a16="http://schemas.microsoft.com/office/drawing/2014/main" id="{B171A3D0-497D-44E4-0F64-E53EDB157A34}"/>
                </a:ext>
              </a:extLst>
            </p:cNvPr>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a:extLst>
                <a:ext uri="{FF2B5EF4-FFF2-40B4-BE49-F238E27FC236}">
                  <a16:creationId xmlns:a16="http://schemas.microsoft.com/office/drawing/2014/main" id="{7AEF295C-9CB5-8078-47AB-C16740C6C139}"/>
                </a:ext>
              </a:extLst>
            </p:cNvPr>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3" name="Google Shape;101;p13">
            <a:extLst>
              <a:ext uri="{FF2B5EF4-FFF2-40B4-BE49-F238E27FC236}">
                <a16:creationId xmlns:a16="http://schemas.microsoft.com/office/drawing/2014/main" id="{5D20B568-2202-F340-A282-F82A8A1ED5EF}"/>
              </a:ext>
            </a:extLst>
          </p:cNvPr>
          <p:cNvSpPr/>
          <p:nvPr/>
        </p:nvSpPr>
        <p:spPr>
          <a:xfrm rot="16200000">
            <a:off x="2084687" y="2786631"/>
            <a:ext cx="2575090" cy="349120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3E5C6802-D4B5-5C1C-2FF5-7472F7742C94}"/>
              </a:ext>
            </a:extLst>
          </p:cNvPr>
          <p:cNvSpPr txBox="1"/>
          <p:nvPr/>
        </p:nvSpPr>
        <p:spPr>
          <a:xfrm>
            <a:off x="1848979" y="3391714"/>
            <a:ext cx="2329921" cy="1911292"/>
          </a:xfrm>
          <a:prstGeom prst="rect">
            <a:avLst/>
          </a:prstGeom>
          <a:noFill/>
          <a:ln>
            <a:noFill/>
          </a:ln>
        </p:spPr>
        <p:txBody>
          <a:bodyPr spcFirstLastPara="1" wrap="square" lIns="0" tIns="0" rIns="0" bIns="0" anchor="t" anchorCtr="0">
            <a:spAutoFit/>
          </a:bodyPr>
          <a:lstStyle/>
          <a:p>
            <a:pPr>
              <a:lnSpc>
                <a:spcPct val="115000"/>
              </a:lnSpc>
            </a:pPr>
            <a:r>
              <a:rPr lang="en-US" sz="1800" dirty="0">
                <a:latin typeface="Times New Roman" panose="02020603050405020304" pitchFamily="18" charset="0"/>
                <a:ea typeface="Aptos" panose="020B0004020202020204" pitchFamily="34" charset="0"/>
              </a:rPr>
              <a:t>Remember, God's work is internal, that is, of the heart. From a justified and clean heart come good intentions and good thoughts.</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9" name="Google Shape;101;p13">
            <a:extLst>
              <a:ext uri="{FF2B5EF4-FFF2-40B4-BE49-F238E27FC236}">
                <a16:creationId xmlns:a16="http://schemas.microsoft.com/office/drawing/2014/main" id="{33C74B58-58CA-168E-6DC4-4FE9D49607A6}"/>
              </a:ext>
            </a:extLst>
          </p:cNvPr>
          <p:cNvSpPr/>
          <p:nvPr/>
        </p:nvSpPr>
        <p:spPr>
          <a:xfrm rot="10800000">
            <a:off x="2524124" y="8014619"/>
            <a:ext cx="5008760" cy="257509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10" name="Google Shape;95;p13">
            <a:extLst>
              <a:ext uri="{FF2B5EF4-FFF2-40B4-BE49-F238E27FC236}">
                <a16:creationId xmlns:a16="http://schemas.microsoft.com/office/drawing/2014/main" id="{3FFE8481-3FC8-0018-84A7-89179FB101CE}"/>
              </a:ext>
            </a:extLst>
          </p:cNvPr>
          <p:cNvSpPr txBox="1"/>
          <p:nvPr/>
        </p:nvSpPr>
        <p:spPr>
          <a:xfrm>
            <a:off x="2735773" y="8732442"/>
            <a:ext cx="4598478" cy="1231106"/>
          </a:xfrm>
          <a:prstGeom prst="rect">
            <a:avLst/>
          </a:prstGeom>
          <a:noFill/>
          <a:ln>
            <a:noFill/>
          </a:ln>
        </p:spPr>
        <p:txBody>
          <a:bodyPr spcFirstLastPara="1" wrap="square" lIns="0" tIns="0" rIns="0" bIns="0" anchor="t" anchorCtr="0">
            <a:spAutoFit/>
          </a:bodyPr>
          <a:lstStyle/>
          <a:p>
            <a:r>
              <a:rPr lang="en-US" sz="2000" kern="100" dirty="0">
                <a:latin typeface="Times New Roman" panose="02020603050405020304" pitchFamily="18" charset="0"/>
                <a:ea typeface="Aptos" panose="020B0004020202020204" pitchFamily="34" charset="0"/>
                <a:cs typeface="Times New Roman" panose="02020603050405020304" pitchFamily="18" charset="0"/>
              </a:rPr>
              <a:t>That is why the Bible shows us that out of a clean heart flows life that pleases God. What it should reflect is God's love through our actions.</a:t>
            </a:r>
            <a:endParaRPr lang="es-MX" sz="16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68819695"/>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3052</TotalTime>
  <Words>611</Words>
  <Application>Microsoft Office PowerPoint</Application>
  <PresentationFormat>Custom</PresentationFormat>
  <Paragraphs>24</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Aptos</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121</cp:revision>
  <cp:lastPrinted>2024-10-11T18:35:42Z</cp:lastPrinted>
  <dcterms:modified xsi:type="dcterms:W3CDTF">2024-10-11T18:50:44Z</dcterms:modified>
</cp:coreProperties>
</file>