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68" r:id="rId2"/>
    <p:sldId id="266" r:id="rId3"/>
    <p:sldId id="280" r:id="rId4"/>
    <p:sldId id="256" r:id="rId5"/>
    <p:sldId id="275" r:id="rId6"/>
    <p:sldId id="267" r:id="rId7"/>
    <p:sldId id="276" r:id="rId8"/>
    <p:sldId id="270" r:id="rId9"/>
    <p:sldId id="278" r:id="rId10"/>
    <p:sldId id="279" r:id="rId11"/>
  </p:sldIdLst>
  <p:sldSz cx="7556500" cy="10693400"/>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60"/>
  </p:normalViewPr>
  <p:slideViewPr>
    <p:cSldViewPr snapToGrid="0">
      <p:cViewPr varScale="1">
        <p:scale>
          <a:sx n="42" d="100"/>
          <a:sy n="42" d="100"/>
        </p:scale>
        <p:origin x="242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4"/>
          </a:xfrm>
          <a:prstGeom prst="rect">
            <a:avLst/>
          </a:prstGeom>
          <a:noFill/>
          <a:ln>
            <a:noFill/>
          </a:ln>
        </p:spPr>
        <p:txBody>
          <a:bodyPr spcFirstLastPara="1" wrap="square" lIns="94205" tIns="94205" rIns="94205" bIns="9420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54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961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73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5130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342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62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5650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3312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48" y="4459526"/>
            <a:ext cx="5681980" cy="4224814"/>
          </a:xfrm>
          <a:prstGeom prst="rect">
            <a:avLst/>
          </a:prstGeom>
        </p:spPr>
        <p:txBody>
          <a:bodyPr spcFirstLastPara="1" wrap="square" lIns="94205" tIns="94205" rIns="94205" bIns="94205"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06638" y="703263"/>
            <a:ext cx="2489200"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842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16.jp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www.sangernaz.com/" TargetMode="External"/><Relationship Id="rId5" Type="http://schemas.openxmlformats.org/officeDocument/2006/relationships/image" Target="../media/image7.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hyperlink" Target="https://pixabay.com/fr/vectors/bulle-de-dialogue-ballon-de-discours-145971/"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jp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11.jpg"/><Relationship Id="rId10" Type="http://schemas.openxmlformats.org/officeDocument/2006/relationships/hyperlink" Target="https://pixabay.com/fr/vectors/bulle-de-dialogue-ballon-de-discours-145971/" TargetMode="External"/><Relationship Id="rId4" Type="http://schemas.openxmlformats.org/officeDocument/2006/relationships/image" Target="../media/image10.jp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pixabay.com/fr/vectors/bulle-de-dialogue-ballon-de-discours-145971/" TargetMode="External"/><Relationship Id="rId5" Type="http://schemas.openxmlformats.org/officeDocument/2006/relationships/image" Target="../media/image8.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4.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pixabay.com/fr/vectors/bulle-de-dialogue-ballon-de-discours-145971/" TargetMode="External"/><Relationship Id="rId5" Type="http://schemas.openxmlformats.org/officeDocument/2006/relationships/image" Target="../media/image8.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5" name="Picture 4">
            <a:extLst>
              <a:ext uri="{FF2B5EF4-FFF2-40B4-BE49-F238E27FC236}">
                <a16:creationId xmlns:a16="http://schemas.microsoft.com/office/drawing/2014/main" id="{727DA4C3-8042-C805-6827-E3CB3EA5E06B}"/>
              </a:ext>
            </a:extLst>
          </p:cNvPr>
          <p:cNvPicPr>
            <a:picLocks noChangeAspect="1"/>
          </p:cNvPicPr>
          <p:nvPr/>
        </p:nvPicPr>
        <p:blipFill>
          <a:blip r:embed="rId3"/>
          <a:srcRect/>
          <a:stretch/>
        </p:blipFill>
        <p:spPr>
          <a:xfrm>
            <a:off x="0" y="5741582"/>
            <a:ext cx="7556500" cy="4951818"/>
          </a:xfrm>
          <a:prstGeom prst="rect">
            <a:avLst/>
          </a:prstGeom>
        </p:spPr>
      </p:pic>
      <p:pic>
        <p:nvPicPr>
          <p:cNvPr id="2" name="Picture 1">
            <a:extLst>
              <a:ext uri="{FF2B5EF4-FFF2-40B4-BE49-F238E27FC236}">
                <a16:creationId xmlns:a16="http://schemas.microsoft.com/office/drawing/2014/main" id="{201B5B7D-371E-18AA-BF87-5358ABE49C5E}"/>
              </a:ext>
            </a:extLst>
          </p:cNvPr>
          <p:cNvPicPr>
            <a:picLocks noChangeAspect="1"/>
          </p:cNvPicPr>
          <p:nvPr/>
        </p:nvPicPr>
        <p:blipFill>
          <a:blip r:embed="rId4"/>
          <a:srcRect/>
          <a:stretch/>
        </p:blipFill>
        <p:spPr>
          <a:xfrm>
            <a:off x="0" y="182880"/>
            <a:ext cx="7556500" cy="4051586"/>
          </a:xfrm>
          <a:prstGeom prst="rect">
            <a:avLst/>
          </a:prstGeom>
        </p:spPr>
      </p:pic>
      <p:sp>
        <p:nvSpPr>
          <p:cNvPr id="9" name="Google Shape;129;p14">
            <a:extLst>
              <a:ext uri="{FF2B5EF4-FFF2-40B4-BE49-F238E27FC236}">
                <a16:creationId xmlns:a16="http://schemas.microsoft.com/office/drawing/2014/main" id="{4D181F2D-B992-57ED-2114-40DBC790E25D}"/>
              </a:ext>
            </a:extLst>
          </p:cNvPr>
          <p:cNvSpPr/>
          <p:nvPr/>
        </p:nvSpPr>
        <p:spPr>
          <a:xfrm>
            <a:off x="0" y="4215814"/>
            <a:ext cx="7493320" cy="1525768"/>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pPr algn="ctr"/>
            <a:r>
              <a:rPr lang="es-MX" sz="4800" dirty="0">
                <a:latin typeface="Times New Roman" panose="02020603050405020304" pitchFamily="18" charset="0"/>
                <a:cs typeface="Times New Roman" panose="02020603050405020304" pitchFamily="18" charset="0"/>
              </a:rPr>
              <a:t>COMMITMENT OF MARRIAGE</a:t>
            </a:r>
          </a:p>
        </p:txBody>
      </p:sp>
      <p:sp>
        <p:nvSpPr>
          <p:cNvPr id="7" name="Google Shape;130;p14">
            <a:extLst>
              <a:ext uri="{FF2B5EF4-FFF2-40B4-BE49-F238E27FC236}">
                <a16:creationId xmlns:a16="http://schemas.microsoft.com/office/drawing/2014/main" id="{6F19369F-CADB-BAEF-30E5-59504B9E7274}"/>
              </a:ext>
            </a:extLst>
          </p:cNvPr>
          <p:cNvSpPr txBox="1"/>
          <p:nvPr/>
        </p:nvSpPr>
        <p:spPr>
          <a:xfrm>
            <a:off x="267236" y="8963822"/>
            <a:ext cx="7022027" cy="1378935"/>
          </a:xfrm>
          <a:prstGeom prst="rect">
            <a:avLst/>
          </a:prstGeom>
          <a:noFill/>
          <a:ln>
            <a:noFill/>
          </a:ln>
        </p:spPr>
        <p:txBody>
          <a:bodyPr spcFirstLastPara="1" wrap="square" lIns="50800" tIns="50800" rIns="50800" bIns="50800" anchor="ctr" anchorCtr="0">
            <a:noAutofit/>
          </a:bodyPr>
          <a:lstStyle/>
          <a:p>
            <a:pPr algn="ctr" rtl="0">
              <a:spcBef>
                <a:spcPts val="0"/>
              </a:spcBef>
              <a:spcAft>
                <a:spcPts val="0"/>
              </a:spcAft>
            </a:pPr>
            <a:r>
              <a:rPr lang="es-MX" sz="2400" dirty="0">
                <a:solidFill>
                  <a:schemeClr val="bg1">
                    <a:lumMod val="95000"/>
                  </a:schemeClr>
                </a:solidFill>
                <a:latin typeface="Times New Roman" panose="02020603050405020304" pitchFamily="18" charset="0"/>
              </a:rPr>
              <a:t> </a:t>
            </a:r>
            <a:r>
              <a:rPr lang="es-MX" sz="2800" dirty="0">
                <a:solidFill>
                  <a:schemeClr val="bg1">
                    <a:lumMod val="95000"/>
                  </a:schemeClr>
                </a:solidFill>
                <a:latin typeface="Times New Roman" panose="02020603050405020304" pitchFamily="18" charset="0"/>
              </a:rPr>
              <a:t>BIBLICAL DIALOGUE BY</a:t>
            </a:r>
          </a:p>
          <a:p>
            <a:pPr algn="ctr" rtl="0">
              <a:spcBef>
                <a:spcPts val="0"/>
              </a:spcBef>
              <a:spcAft>
                <a:spcPts val="0"/>
              </a:spcAft>
            </a:pPr>
            <a:r>
              <a:rPr lang="es-MX" sz="2800" b="0" dirty="0">
                <a:solidFill>
                  <a:schemeClr val="bg1">
                    <a:lumMod val="95000"/>
                  </a:schemeClr>
                </a:solidFill>
                <a:effectLst/>
                <a:latin typeface="Times New Roman" panose="02020603050405020304" pitchFamily="18" charset="0"/>
              </a:rPr>
              <a:t>DR. DANIEL DEIDA</a:t>
            </a:r>
          </a:p>
          <a:p>
            <a:pPr algn="ctr" rtl="0">
              <a:spcBef>
                <a:spcPts val="0"/>
              </a:spcBef>
              <a:spcAft>
                <a:spcPts val="0"/>
              </a:spcAft>
            </a:pPr>
            <a:r>
              <a:rPr lang="es-MX" sz="2800" dirty="0">
                <a:solidFill>
                  <a:schemeClr val="bg1">
                    <a:lumMod val="95000"/>
                  </a:schemeClr>
                </a:solidFill>
                <a:latin typeface="Times New Roman" panose="02020603050405020304" pitchFamily="18" charset="0"/>
              </a:rPr>
              <a:t>WWW.SANGERNAZ.COM</a:t>
            </a:r>
            <a:endParaRPr lang="es-MX" sz="2800" b="0" dirty="0">
              <a:solidFill>
                <a:schemeClr val="bg1">
                  <a:lumMod val="95000"/>
                </a:schemeClr>
              </a:solidFill>
              <a:effectLst/>
            </a:endParaRPr>
          </a:p>
        </p:txBody>
      </p:sp>
    </p:spTree>
    <p:extLst>
      <p:ext uri="{BB962C8B-B14F-4D97-AF65-F5344CB8AC3E}">
        <p14:creationId xmlns:p14="http://schemas.microsoft.com/office/powerpoint/2010/main" val="3668837696"/>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14" name="Picture 13">
            <a:extLst>
              <a:ext uri="{FF2B5EF4-FFF2-40B4-BE49-F238E27FC236}">
                <a16:creationId xmlns:a16="http://schemas.microsoft.com/office/drawing/2014/main" id="{47A9C9CA-5EB3-DE9E-876F-12C7CD65CF32}"/>
              </a:ext>
            </a:extLst>
          </p:cNvPr>
          <p:cNvPicPr>
            <a:picLocks noChangeAspect="1"/>
          </p:cNvPicPr>
          <p:nvPr/>
        </p:nvPicPr>
        <p:blipFill>
          <a:blip r:embed="rId3"/>
          <a:srcRect/>
          <a:stretch/>
        </p:blipFill>
        <p:spPr>
          <a:xfrm>
            <a:off x="43539" y="5954822"/>
            <a:ext cx="7556500" cy="4638095"/>
          </a:xfrm>
          <a:prstGeom prst="rect">
            <a:avLst/>
          </a:prstGeom>
        </p:spPr>
      </p:pic>
      <p:pic>
        <p:nvPicPr>
          <p:cNvPr id="3" name="Picture 2">
            <a:extLst>
              <a:ext uri="{FF2B5EF4-FFF2-40B4-BE49-F238E27FC236}">
                <a16:creationId xmlns:a16="http://schemas.microsoft.com/office/drawing/2014/main" id="{ED6DEBFC-94BC-46CF-8C70-12AAF728FC82}"/>
              </a:ext>
            </a:extLst>
          </p:cNvPr>
          <p:cNvPicPr>
            <a:picLocks noChangeAspect="1"/>
          </p:cNvPicPr>
          <p:nvPr/>
        </p:nvPicPr>
        <p:blipFill>
          <a:blip r:embed="rId4"/>
          <a:srcRect l="3991" r="3991"/>
          <a:stretch/>
        </p:blipFill>
        <p:spPr>
          <a:xfrm>
            <a:off x="43538" y="86377"/>
            <a:ext cx="7469421" cy="4638094"/>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Google Shape;101;p13">
            <a:extLst>
              <a:ext uri="{FF2B5EF4-FFF2-40B4-BE49-F238E27FC236}">
                <a16:creationId xmlns:a16="http://schemas.microsoft.com/office/drawing/2014/main" id="{BAC18261-D065-CBD3-ABB9-433857DEC989}"/>
              </a:ext>
            </a:extLst>
          </p:cNvPr>
          <p:cNvSpPr/>
          <p:nvPr/>
        </p:nvSpPr>
        <p:spPr>
          <a:xfrm rot="10800000">
            <a:off x="1481973" y="1795635"/>
            <a:ext cx="3332752" cy="1152102"/>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dirty="0"/>
          </a:p>
        </p:txBody>
      </p:sp>
      <p:sp>
        <p:nvSpPr>
          <p:cNvPr id="4" name="Google Shape;129;p14">
            <a:extLst>
              <a:ext uri="{FF2B5EF4-FFF2-40B4-BE49-F238E27FC236}">
                <a16:creationId xmlns:a16="http://schemas.microsoft.com/office/drawing/2014/main" id="{201B8BB7-1535-7774-050A-7B13537A2CCD}"/>
              </a:ext>
            </a:extLst>
          </p:cNvPr>
          <p:cNvSpPr/>
          <p:nvPr/>
        </p:nvSpPr>
        <p:spPr>
          <a:xfrm>
            <a:off x="0" y="4779789"/>
            <a:ext cx="7469421" cy="1175033"/>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pPr algn="ct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More biblical dialogues </a:t>
            </a:r>
            <a:r>
              <a:rPr lang="en-US" sz="2800" kern="100" dirty="0">
                <a:latin typeface="Times New Roman" panose="02020603050405020304" pitchFamily="18" charset="0"/>
                <a:ea typeface="Aptos" panose="020B0004020202020204" pitchFamily="34" charset="0"/>
                <a:cs typeface="Times New Roman" panose="02020603050405020304" pitchFamily="18" charset="0"/>
                <a:hlinkClick r:id="rId6"/>
              </a:rPr>
              <a:t>www.sangernaz.com</a:t>
            </a:r>
            <a:r>
              <a:rPr lang="en-US" sz="2800" kern="100" dirty="0">
                <a:latin typeface="Times New Roman" panose="02020603050405020304" pitchFamily="18" charset="0"/>
                <a:ea typeface="Aptos" panose="020B0004020202020204" pitchFamily="34" charset="0"/>
                <a:cs typeface="Times New Roman" panose="02020603050405020304" pitchFamily="18" charset="0"/>
              </a:rPr>
              <a:t>  or </a:t>
            </a: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Call us: (55</a:t>
            </a:r>
            <a:r>
              <a:rPr lang="en-US" sz="2800" kern="100" dirty="0">
                <a:latin typeface="Times New Roman" panose="02020603050405020304" pitchFamily="18" charset="0"/>
                <a:ea typeface="Aptos" panose="020B0004020202020204" pitchFamily="34" charset="0"/>
                <a:cs typeface="Times New Roman" panose="02020603050405020304" pitchFamily="18" charset="0"/>
              </a:rPr>
              <a:t>9) 349-2590</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5" name="Picture 14" descr="A white speech bubble with a black background&#10;&#10;Description automatically generated">
            <a:extLst>
              <a:ext uri="{FF2B5EF4-FFF2-40B4-BE49-F238E27FC236}">
                <a16:creationId xmlns:a16="http://schemas.microsoft.com/office/drawing/2014/main" id="{FD6A8451-3A20-94C1-29DA-075F09BAD12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0800000">
            <a:off x="5091703" y="8042751"/>
            <a:ext cx="2178246" cy="1872774"/>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C501CD27-DA78-7A97-6CAF-ABB5635D8504}"/>
              </a:ext>
            </a:extLst>
          </p:cNvPr>
          <p:cNvSpPr txBox="1"/>
          <p:nvPr/>
        </p:nvSpPr>
        <p:spPr>
          <a:xfrm>
            <a:off x="5302916" y="8808397"/>
            <a:ext cx="1967033" cy="923330"/>
          </a:xfrm>
          <a:prstGeom prst="rect">
            <a:avLst/>
          </a:prstGeom>
          <a:noFill/>
        </p:spPr>
        <p:txBody>
          <a:bodyPr wrap="square">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Visit Sanger Naz 815 Jensen Ave. Sanger, CA. 93657</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Google Shape;95;p13">
            <a:extLst>
              <a:ext uri="{FF2B5EF4-FFF2-40B4-BE49-F238E27FC236}">
                <a16:creationId xmlns:a16="http://schemas.microsoft.com/office/drawing/2014/main" id="{E575B0FD-689C-A7B7-D343-EC447A3920BA}"/>
              </a:ext>
            </a:extLst>
          </p:cNvPr>
          <p:cNvSpPr txBox="1"/>
          <p:nvPr/>
        </p:nvSpPr>
        <p:spPr>
          <a:xfrm>
            <a:off x="1614070" y="2027129"/>
            <a:ext cx="3068559" cy="830997"/>
          </a:xfrm>
          <a:prstGeom prst="rect">
            <a:avLst/>
          </a:prstGeom>
          <a:noFill/>
          <a:ln>
            <a:noFill/>
          </a:ln>
        </p:spPr>
        <p:txBody>
          <a:bodyPr spcFirstLastPara="1" wrap="square" lIns="0" tIns="0" rIns="0" bIns="0" anchor="t" anchorCtr="0">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In our next session we will talk about the essential elements in marriage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3825128"/>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17" name="Picture 16" descr="A person in a yellow shirt&#10;&#10;Description automatically generated">
            <a:extLst>
              <a:ext uri="{FF2B5EF4-FFF2-40B4-BE49-F238E27FC236}">
                <a16:creationId xmlns:a16="http://schemas.microsoft.com/office/drawing/2014/main" id="{B49EDB4D-320C-444E-DD5E-1612F69C05F2}"/>
              </a:ext>
            </a:extLst>
          </p:cNvPr>
          <p:cNvPicPr>
            <a:picLocks noChangeAspect="1"/>
          </p:cNvPicPr>
          <p:nvPr/>
        </p:nvPicPr>
        <p:blipFill>
          <a:blip r:embed="rId3"/>
          <a:stretch>
            <a:fillRect/>
          </a:stretch>
        </p:blipFill>
        <p:spPr>
          <a:xfrm>
            <a:off x="-17105" y="0"/>
            <a:ext cx="7556500" cy="4245793"/>
          </a:xfrm>
          <a:prstGeom prst="rect">
            <a:avLst/>
          </a:prstGeom>
        </p:spPr>
      </p:pic>
      <p:pic>
        <p:nvPicPr>
          <p:cNvPr id="5" name="Picture 4">
            <a:extLst>
              <a:ext uri="{FF2B5EF4-FFF2-40B4-BE49-F238E27FC236}">
                <a16:creationId xmlns:a16="http://schemas.microsoft.com/office/drawing/2014/main" id="{ABA6441A-4053-D7D8-AEC3-791D3C1EA875}"/>
              </a:ext>
            </a:extLst>
          </p:cNvPr>
          <p:cNvPicPr>
            <a:picLocks noChangeAspect="1"/>
          </p:cNvPicPr>
          <p:nvPr/>
        </p:nvPicPr>
        <p:blipFill>
          <a:blip r:embed="rId4"/>
          <a:srcRect l="75081" t="25535" b="35194"/>
          <a:stretch/>
        </p:blipFill>
        <p:spPr>
          <a:xfrm>
            <a:off x="0" y="6898603"/>
            <a:ext cx="1699499" cy="4188421"/>
          </a:xfrm>
          <a:prstGeom prst="rect">
            <a:avLst/>
          </a:prstGeom>
        </p:spPr>
      </p:pic>
      <p:pic>
        <p:nvPicPr>
          <p:cNvPr id="7" name="Picture 6">
            <a:extLst>
              <a:ext uri="{FF2B5EF4-FFF2-40B4-BE49-F238E27FC236}">
                <a16:creationId xmlns:a16="http://schemas.microsoft.com/office/drawing/2014/main" id="{9E721EE5-4523-8218-532F-8693741418EB}"/>
              </a:ext>
            </a:extLst>
          </p:cNvPr>
          <p:cNvPicPr>
            <a:picLocks noChangeAspect="1"/>
          </p:cNvPicPr>
          <p:nvPr/>
        </p:nvPicPr>
        <p:blipFill>
          <a:blip r:embed="rId5"/>
          <a:srcRect/>
          <a:stretch/>
        </p:blipFill>
        <p:spPr>
          <a:xfrm>
            <a:off x="1669896" y="6926628"/>
            <a:ext cx="5858542" cy="4207854"/>
          </a:xfrm>
          <a:prstGeom prst="rect">
            <a:avLst/>
          </a:prstGeom>
        </p:spPr>
      </p:pic>
      <p:pic>
        <p:nvPicPr>
          <p:cNvPr id="12" name="Picture 11">
            <a:extLst>
              <a:ext uri="{FF2B5EF4-FFF2-40B4-BE49-F238E27FC236}">
                <a16:creationId xmlns:a16="http://schemas.microsoft.com/office/drawing/2014/main" id="{F8DF7827-C76D-FEBF-CCA1-494CFC7208DD}"/>
              </a:ext>
            </a:extLst>
          </p:cNvPr>
          <p:cNvPicPr>
            <a:picLocks noChangeAspect="1"/>
          </p:cNvPicPr>
          <p:nvPr/>
        </p:nvPicPr>
        <p:blipFill>
          <a:blip r:embed="rId6"/>
          <a:srcRect l="15238" r="15238"/>
          <a:stretch/>
        </p:blipFill>
        <p:spPr>
          <a:xfrm>
            <a:off x="-16252" y="4236077"/>
            <a:ext cx="7556501" cy="2690551"/>
          </a:xfrm>
          <a:prstGeom prst="rect">
            <a:avLst/>
          </a:prstGeom>
        </p:spPr>
      </p:pic>
      <p:sp>
        <p:nvSpPr>
          <p:cNvPr id="101" name="Google Shape;101;p13"/>
          <p:cNvSpPr/>
          <p:nvPr/>
        </p:nvSpPr>
        <p:spPr>
          <a:xfrm rot="5400000">
            <a:off x="4794446" y="4650135"/>
            <a:ext cx="2595039" cy="292906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descr="A white speech bubble with a black background&#10;&#10;Description automatically generated">
            <a:extLst>
              <a:ext uri="{FF2B5EF4-FFF2-40B4-BE49-F238E27FC236}">
                <a16:creationId xmlns:a16="http://schemas.microsoft.com/office/drawing/2014/main" id="{67589007-E8E1-2E8D-9B81-33E43CA0E160}"/>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bwMode="auto">
          <a:xfrm rot="10800000">
            <a:off x="3524550" y="1263887"/>
            <a:ext cx="3919484" cy="2891621"/>
          </a:xfrm>
          <a:prstGeom prst="rect">
            <a:avLst/>
          </a:prstGeom>
          <a:ln>
            <a:noFill/>
          </a:ln>
          <a:extLst>
            <a:ext uri="{53640926-AAD7-44D8-BBD7-CCE9431645EC}">
              <a14:shadowObscured xmlns:a14="http://schemas.microsoft.com/office/drawing/2010/main"/>
            </a:ext>
          </a:extLst>
        </p:spPr>
      </p:pic>
      <p:pic>
        <p:nvPicPr>
          <p:cNvPr id="2" name="Picture 1" descr="A white speech bubble with a black background&#10;&#10;Description automatically generated">
            <a:extLst>
              <a:ext uri="{FF2B5EF4-FFF2-40B4-BE49-F238E27FC236}">
                <a16:creationId xmlns:a16="http://schemas.microsoft.com/office/drawing/2014/main" id="{CBE27041-262D-1098-CD97-E1D3370AF047}"/>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bwMode="auto">
          <a:xfrm rot="10800000">
            <a:off x="220902" y="5085743"/>
            <a:ext cx="2929067" cy="4188421"/>
          </a:xfrm>
          <a:prstGeom prst="rect">
            <a:avLst/>
          </a:prstGeom>
          <a:ln>
            <a:noFill/>
          </a:ln>
          <a:extLst>
            <a:ext uri="{53640926-AAD7-44D8-BBD7-CCE9431645EC}">
              <a14:shadowObscured xmlns:a14="http://schemas.microsoft.com/office/drawing/2010/main"/>
            </a:ext>
          </a:extLst>
        </p:spPr>
      </p:pic>
      <p:sp>
        <p:nvSpPr>
          <p:cNvPr id="6" name="Google Shape;95;p13">
            <a:extLst>
              <a:ext uri="{FF2B5EF4-FFF2-40B4-BE49-F238E27FC236}">
                <a16:creationId xmlns:a16="http://schemas.microsoft.com/office/drawing/2014/main" id="{631A7DE8-F7CD-7864-D25E-2071770D581A}"/>
              </a:ext>
            </a:extLst>
          </p:cNvPr>
          <p:cNvSpPr txBox="1"/>
          <p:nvPr/>
        </p:nvSpPr>
        <p:spPr>
          <a:xfrm>
            <a:off x="707081" y="6565993"/>
            <a:ext cx="2093269" cy="2548390"/>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We’ve been struggling lately. I feel like we’re just not connecting the way we used to. It’s like we’re growing apart, and we don’t know how to fix it.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DD2B402-F9E0-FE49-96F7-810E2360A69D}"/>
              </a:ext>
            </a:extLst>
          </p:cNvPr>
          <p:cNvSpPr txBox="1"/>
          <p:nvPr/>
        </p:nvSpPr>
        <p:spPr>
          <a:xfrm>
            <a:off x="3891884" y="2416973"/>
            <a:ext cx="3399399" cy="1477328"/>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Welcome, Jorge and Jane. I understand you’re here to discuss your marriage and some of the challenges you’re facing. How can I help you today?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Google Shape;101;p13">
            <a:extLst>
              <a:ext uri="{FF2B5EF4-FFF2-40B4-BE49-F238E27FC236}">
                <a16:creationId xmlns:a16="http://schemas.microsoft.com/office/drawing/2014/main" id="{F5E08ED5-6336-282A-03AF-D9401A534B55}"/>
              </a:ext>
            </a:extLst>
          </p:cNvPr>
          <p:cNvSpPr/>
          <p:nvPr/>
        </p:nvSpPr>
        <p:spPr>
          <a:xfrm rot="10800000">
            <a:off x="33566" y="8825950"/>
            <a:ext cx="7522934" cy="1867450"/>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CC21ED6-8AA5-DC28-9B13-D9869C861D37}"/>
              </a:ext>
            </a:extLst>
          </p:cNvPr>
          <p:cNvSpPr txBox="1"/>
          <p:nvPr/>
        </p:nvSpPr>
        <p:spPr>
          <a:xfrm>
            <a:off x="265218" y="9210598"/>
            <a:ext cx="7026064" cy="1477328"/>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hear you both, and I want you to know that what you’re going through is something many couples face. Marriage is a unique relationship, unlike any other you’ve experienced before, and it’s normal to have moments of difficulty. The key is understanding the nature of your relationship and the commitment it requires.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63A512EF-9FB7-337E-569E-5E671A09AAD2}"/>
              </a:ext>
            </a:extLst>
          </p:cNvPr>
          <p:cNvSpPr txBox="1"/>
          <p:nvPr/>
        </p:nvSpPr>
        <p:spPr>
          <a:xfrm>
            <a:off x="5256212" y="4826865"/>
            <a:ext cx="2187823" cy="2308324"/>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Yes, Pastor. We argue more often, and sometimes I feel like we don’t understand each other anymore. We’ve even thought about divorce as a possible option.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03054007"/>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3" name="Picture 2">
            <a:extLst>
              <a:ext uri="{FF2B5EF4-FFF2-40B4-BE49-F238E27FC236}">
                <a16:creationId xmlns:a16="http://schemas.microsoft.com/office/drawing/2014/main" id="{3E933DB6-74B1-D70D-234E-624A309BF985}"/>
              </a:ext>
            </a:extLst>
          </p:cNvPr>
          <p:cNvPicPr>
            <a:picLocks noChangeAspect="1"/>
          </p:cNvPicPr>
          <p:nvPr/>
        </p:nvPicPr>
        <p:blipFill>
          <a:blip r:embed="rId3"/>
          <a:srcRect l="14576" t="13188" r="13284" b="-225"/>
          <a:stretch/>
        </p:blipFill>
        <p:spPr>
          <a:xfrm>
            <a:off x="59535" y="6406228"/>
            <a:ext cx="7448222" cy="4201190"/>
          </a:xfrm>
          <a:prstGeom prst="rect">
            <a:avLst/>
          </a:prstGeom>
        </p:spPr>
      </p:pic>
      <p:pic>
        <p:nvPicPr>
          <p:cNvPr id="13" name="Picture 12">
            <a:extLst>
              <a:ext uri="{FF2B5EF4-FFF2-40B4-BE49-F238E27FC236}">
                <a16:creationId xmlns:a16="http://schemas.microsoft.com/office/drawing/2014/main" id="{9D8B423B-F023-F2F1-7FCA-32A6FCCA5990}"/>
              </a:ext>
            </a:extLst>
          </p:cNvPr>
          <p:cNvPicPr>
            <a:picLocks noChangeAspect="1"/>
          </p:cNvPicPr>
          <p:nvPr/>
        </p:nvPicPr>
        <p:blipFill>
          <a:blip r:embed="rId4"/>
          <a:srcRect l="8448" r="8448"/>
          <a:stretch/>
        </p:blipFill>
        <p:spPr>
          <a:xfrm>
            <a:off x="54139" y="3243951"/>
            <a:ext cx="3987722" cy="3156277"/>
          </a:xfrm>
          <a:prstGeom prst="rect">
            <a:avLst/>
          </a:prstGeom>
        </p:spPr>
      </p:pic>
      <p:pic>
        <p:nvPicPr>
          <p:cNvPr id="11" name="Picture 10" descr="A person in a yellow shirt and tie&#10;&#10;Description automatically generated">
            <a:extLst>
              <a:ext uri="{FF2B5EF4-FFF2-40B4-BE49-F238E27FC236}">
                <a16:creationId xmlns:a16="http://schemas.microsoft.com/office/drawing/2014/main" id="{943D5ACE-B694-3A6B-23E9-0993863D1857}"/>
              </a:ext>
            </a:extLst>
          </p:cNvPr>
          <p:cNvPicPr>
            <a:picLocks noChangeAspect="1"/>
          </p:cNvPicPr>
          <p:nvPr/>
        </p:nvPicPr>
        <p:blipFill>
          <a:blip r:embed="rId5"/>
          <a:srcRect l="25336" r="19832"/>
          <a:stretch/>
        </p:blipFill>
        <p:spPr>
          <a:xfrm>
            <a:off x="4031865" y="3211596"/>
            <a:ext cx="3490871" cy="3171676"/>
          </a:xfrm>
          <a:prstGeom prst="rect">
            <a:avLst/>
          </a:prstGeom>
        </p:spPr>
      </p:pic>
      <p:pic>
        <p:nvPicPr>
          <p:cNvPr id="8" name="Picture 7">
            <a:extLst>
              <a:ext uri="{FF2B5EF4-FFF2-40B4-BE49-F238E27FC236}">
                <a16:creationId xmlns:a16="http://schemas.microsoft.com/office/drawing/2014/main" id="{71F6B24B-BB35-F7DC-7C52-5B378B5BF44E}"/>
              </a:ext>
            </a:extLst>
          </p:cNvPr>
          <p:cNvPicPr>
            <a:picLocks noChangeAspect="1"/>
          </p:cNvPicPr>
          <p:nvPr/>
        </p:nvPicPr>
        <p:blipFill>
          <a:blip r:embed="rId6"/>
          <a:srcRect l="75081" t="25535" b="35194"/>
          <a:stretch/>
        </p:blipFill>
        <p:spPr>
          <a:xfrm>
            <a:off x="4401879" y="136405"/>
            <a:ext cx="3100482" cy="3107546"/>
          </a:xfrm>
          <a:prstGeom prst="rect">
            <a:avLst/>
          </a:prstGeom>
        </p:spPr>
      </p:pic>
      <p:pic>
        <p:nvPicPr>
          <p:cNvPr id="2" name="Picture 1">
            <a:extLst>
              <a:ext uri="{FF2B5EF4-FFF2-40B4-BE49-F238E27FC236}">
                <a16:creationId xmlns:a16="http://schemas.microsoft.com/office/drawing/2014/main" id="{A4EF9456-6736-F699-0B4B-BD88F362C484}"/>
              </a:ext>
            </a:extLst>
          </p:cNvPr>
          <p:cNvPicPr>
            <a:picLocks noChangeAspect="1"/>
          </p:cNvPicPr>
          <p:nvPr/>
        </p:nvPicPr>
        <p:blipFill>
          <a:blip r:embed="rId7"/>
          <a:srcRect l="20623" t="1157" b="12621"/>
          <a:stretch/>
        </p:blipFill>
        <p:spPr bwMode="auto">
          <a:xfrm>
            <a:off x="33764" y="104630"/>
            <a:ext cx="4368115" cy="3139321"/>
          </a:xfrm>
          <a:prstGeom prst="rect">
            <a:avLst/>
          </a:prstGeom>
          <a:ln>
            <a:noFill/>
          </a:ln>
          <a:extLst>
            <a:ext uri="{53640926-AAD7-44D8-BBD7-CCE9431645EC}">
              <a14:shadowObscured xmlns:a14="http://schemas.microsoft.com/office/drawing/2010/main"/>
            </a:ext>
          </a:extLst>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Google Shape;101;p13">
            <a:extLst>
              <a:ext uri="{FF2B5EF4-FFF2-40B4-BE49-F238E27FC236}">
                <a16:creationId xmlns:a16="http://schemas.microsoft.com/office/drawing/2014/main" id="{B1F8A3B1-B08E-EA1E-23AC-D71CF62C5E04}"/>
              </a:ext>
            </a:extLst>
          </p:cNvPr>
          <p:cNvSpPr/>
          <p:nvPr/>
        </p:nvSpPr>
        <p:spPr>
          <a:xfrm rot="5400000">
            <a:off x="3649300" y="-909511"/>
            <a:ext cx="2690551" cy="488240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8">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9819E4B-75CE-493B-0FBD-E4BF66CFFA4B}"/>
              </a:ext>
            </a:extLst>
          </p:cNvPr>
          <p:cNvSpPr txBox="1"/>
          <p:nvPr/>
        </p:nvSpPr>
        <p:spPr>
          <a:xfrm>
            <a:off x="3770967" y="212649"/>
            <a:ext cx="3457106" cy="2862322"/>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One of the most important things to realize is that marriage is a covenant, not just a contract. It’s a bond that should be rooted in commitment, not just between you two but also before God. This covenant is designed to hold you together even when times are tough.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101;p13">
            <a:extLst>
              <a:ext uri="{FF2B5EF4-FFF2-40B4-BE49-F238E27FC236}">
                <a16:creationId xmlns:a16="http://schemas.microsoft.com/office/drawing/2014/main" id="{A97C6FDA-4641-E253-FD1A-4A8F5B4ECAE3}"/>
              </a:ext>
            </a:extLst>
          </p:cNvPr>
          <p:cNvSpPr/>
          <p:nvPr/>
        </p:nvSpPr>
        <p:spPr>
          <a:xfrm rot="10800000">
            <a:off x="72064" y="4451676"/>
            <a:ext cx="3027444" cy="1990149"/>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8">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847AAFB-327D-761F-7BDB-27E8C9EB7520}"/>
              </a:ext>
            </a:extLst>
          </p:cNvPr>
          <p:cNvSpPr txBox="1"/>
          <p:nvPr/>
        </p:nvSpPr>
        <p:spPr>
          <a:xfrm>
            <a:off x="263455" y="4980984"/>
            <a:ext cx="2836054" cy="1200329"/>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 covenant? You mean it’s more than just living together and trying to get along?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5" name="Picture 14" descr="A white speech bubble with a black background&#10;&#10;Description automatically generated">
            <a:extLst>
              <a:ext uri="{FF2B5EF4-FFF2-40B4-BE49-F238E27FC236}">
                <a16:creationId xmlns:a16="http://schemas.microsoft.com/office/drawing/2014/main" id="{48505E87-988E-38F6-4576-D6C0E15CC71A}"/>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bwMode="auto">
          <a:xfrm rot="10800000">
            <a:off x="4117421" y="5346699"/>
            <a:ext cx="3439071" cy="4338720"/>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0969C8C3-E24A-1832-1D02-B182ACA81A17}"/>
              </a:ext>
            </a:extLst>
          </p:cNvPr>
          <p:cNvSpPr txBox="1"/>
          <p:nvPr/>
        </p:nvSpPr>
        <p:spPr>
          <a:xfrm>
            <a:off x="4488819" y="7121692"/>
            <a:ext cx="2926602" cy="2031325"/>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Exactly, Jorge. A covenant is a deeper commitment. In today’s world, relationships are often based on convenience or feelings, but a marriage covenant goes beyond that.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53041368"/>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3" name="Picture 2">
            <a:extLst>
              <a:ext uri="{FF2B5EF4-FFF2-40B4-BE49-F238E27FC236}">
                <a16:creationId xmlns:a16="http://schemas.microsoft.com/office/drawing/2014/main" id="{F9C288EC-702A-107F-D757-85A14625E1AA}"/>
              </a:ext>
            </a:extLst>
          </p:cNvPr>
          <p:cNvPicPr>
            <a:picLocks noChangeAspect="1"/>
          </p:cNvPicPr>
          <p:nvPr/>
        </p:nvPicPr>
        <p:blipFill>
          <a:blip r:embed="rId3"/>
          <a:srcRect l="14576" t="13188" r="13284" b="-225"/>
          <a:stretch/>
        </p:blipFill>
        <p:spPr>
          <a:xfrm>
            <a:off x="61422" y="3937682"/>
            <a:ext cx="7448222" cy="3488270"/>
          </a:xfrm>
          <a:prstGeom prst="rect">
            <a:avLst/>
          </a:prstGeom>
        </p:spPr>
      </p:pic>
      <p:pic>
        <p:nvPicPr>
          <p:cNvPr id="8" name="Picture 7">
            <a:extLst>
              <a:ext uri="{FF2B5EF4-FFF2-40B4-BE49-F238E27FC236}">
                <a16:creationId xmlns:a16="http://schemas.microsoft.com/office/drawing/2014/main" id="{71F6B24B-BB35-F7DC-7C52-5B378B5BF44E}"/>
              </a:ext>
            </a:extLst>
          </p:cNvPr>
          <p:cNvPicPr>
            <a:picLocks noChangeAspect="1"/>
          </p:cNvPicPr>
          <p:nvPr/>
        </p:nvPicPr>
        <p:blipFill>
          <a:blip r:embed="rId4"/>
          <a:srcRect l="75081" t="25535" b="35194"/>
          <a:stretch/>
        </p:blipFill>
        <p:spPr>
          <a:xfrm>
            <a:off x="4401879" y="78804"/>
            <a:ext cx="3100482" cy="3165147"/>
          </a:xfrm>
          <a:prstGeom prst="rect">
            <a:avLst/>
          </a:prstGeom>
        </p:spPr>
      </p:pic>
      <p:pic>
        <p:nvPicPr>
          <p:cNvPr id="2" name="Picture 1">
            <a:extLst>
              <a:ext uri="{FF2B5EF4-FFF2-40B4-BE49-F238E27FC236}">
                <a16:creationId xmlns:a16="http://schemas.microsoft.com/office/drawing/2014/main" id="{A4EF9456-6736-F699-0B4B-BD88F362C484}"/>
              </a:ext>
            </a:extLst>
          </p:cNvPr>
          <p:cNvPicPr>
            <a:picLocks noChangeAspect="1"/>
          </p:cNvPicPr>
          <p:nvPr/>
        </p:nvPicPr>
        <p:blipFill>
          <a:blip r:embed="rId5"/>
          <a:srcRect l="20623" t="1157" b="12621"/>
          <a:stretch/>
        </p:blipFill>
        <p:spPr bwMode="auto">
          <a:xfrm>
            <a:off x="33764" y="104630"/>
            <a:ext cx="4368115" cy="3139321"/>
          </a:xfrm>
          <a:prstGeom prst="rect">
            <a:avLst/>
          </a:prstGeom>
          <a:ln>
            <a:noFill/>
          </a:ln>
          <a:extLst>
            <a:ext uri="{53640926-AAD7-44D8-BBD7-CCE9431645EC}">
              <a14:shadowObscured xmlns:a14="http://schemas.microsoft.com/office/drawing/2010/main"/>
            </a:ext>
          </a:extLst>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072E487F-98FC-2AA1-B86B-E463402C08A9}"/>
              </a:ext>
            </a:extLst>
          </p:cNvPr>
          <p:cNvSpPr txBox="1"/>
          <p:nvPr/>
        </p:nvSpPr>
        <p:spPr>
          <a:xfrm>
            <a:off x="1970020" y="6700695"/>
            <a:ext cx="5532341" cy="369332"/>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Google Shape;101;p13">
            <a:extLst>
              <a:ext uri="{FF2B5EF4-FFF2-40B4-BE49-F238E27FC236}">
                <a16:creationId xmlns:a16="http://schemas.microsoft.com/office/drawing/2014/main" id="{B1F8A3B1-B08E-EA1E-23AC-D71CF62C5E04}"/>
              </a:ext>
            </a:extLst>
          </p:cNvPr>
          <p:cNvSpPr/>
          <p:nvPr/>
        </p:nvSpPr>
        <p:spPr>
          <a:xfrm rot="5400000">
            <a:off x="4095213" y="-862336"/>
            <a:ext cx="2114696" cy="488240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9819E4B-75CE-493B-0FBD-E4BF66CFFA4B}"/>
              </a:ext>
            </a:extLst>
          </p:cNvPr>
          <p:cNvSpPr txBox="1"/>
          <p:nvPr/>
        </p:nvSpPr>
        <p:spPr>
          <a:xfrm>
            <a:off x="3875827" y="701704"/>
            <a:ext cx="3457106" cy="1754326"/>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It involves promises made before God, with the understanding that you’ll stick together through thick and thin. It’s about dedicating yourselves to each other with a commitment that lasts a lifetime.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1360161-406E-280B-8428-D823ECFF4FA0}"/>
              </a:ext>
            </a:extLst>
          </p:cNvPr>
          <p:cNvPicPr>
            <a:picLocks noChangeAspect="1"/>
          </p:cNvPicPr>
          <p:nvPr/>
        </p:nvPicPr>
        <p:blipFill>
          <a:blip r:embed="rId5"/>
          <a:srcRect l="25652" t="1157" r="13084" b="12621"/>
          <a:stretch/>
        </p:blipFill>
        <p:spPr bwMode="auto">
          <a:xfrm>
            <a:off x="3571876" y="7382140"/>
            <a:ext cx="3937768" cy="3255942"/>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5CFD3E78-B5F1-B873-612B-1554A5922BDF}"/>
              </a:ext>
            </a:extLst>
          </p:cNvPr>
          <p:cNvPicPr>
            <a:picLocks noChangeAspect="1"/>
          </p:cNvPicPr>
          <p:nvPr/>
        </p:nvPicPr>
        <p:blipFill>
          <a:blip r:embed="rId3"/>
          <a:srcRect l="14575" t="13188" r="43397" b="11732"/>
          <a:stretch/>
        </p:blipFill>
        <p:spPr>
          <a:xfrm>
            <a:off x="57350" y="7425952"/>
            <a:ext cx="3514525" cy="3162819"/>
          </a:xfrm>
          <a:prstGeom prst="rect">
            <a:avLst/>
          </a:prstGeom>
        </p:spPr>
      </p:pic>
      <p:pic>
        <p:nvPicPr>
          <p:cNvPr id="15" name="Picture 14" descr="A white speech bubble with a black background&#10;&#10;Description automatically generated">
            <a:extLst>
              <a:ext uri="{FF2B5EF4-FFF2-40B4-BE49-F238E27FC236}">
                <a16:creationId xmlns:a16="http://schemas.microsoft.com/office/drawing/2014/main" id="{D532DCCC-3938-DA7F-7C7D-6F7A2986AC29}"/>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6200000">
            <a:off x="1536727" y="5772106"/>
            <a:ext cx="2921667" cy="6215815"/>
          </a:xfrm>
          <a:prstGeom prst="rect">
            <a:avLst/>
          </a:prstGeom>
          <a:ln>
            <a:noFill/>
          </a:ln>
          <a:extLst>
            <a:ext uri="{53640926-AAD7-44D8-BBD7-CCE9431645EC}">
              <a14:shadowObscured xmlns:a14="http://schemas.microsoft.com/office/drawing/2010/main"/>
            </a:ext>
          </a:extLst>
        </p:spPr>
      </p:pic>
      <p:sp>
        <p:nvSpPr>
          <p:cNvPr id="16" name="Google Shape;130;p14">
            <a:extLst>
              <a:ext uri="{FF2B5EF4-FFF2-40B4-BE49-F238E27FC236}">
                <a16:creationId xmlns:a16="http://schemas.microsoft.com/office/drawing/2014/main" id="{8411FCCB-001C-D2B3-9766-C0488186D898}"/>
              </a:ext>
            </a:extLst>
          </p:cNvPr>
          <p:cNvSpPr txBox="1"/>
          <p:nvPr/>
        </p:nvSpPr>
        <p:spPr>
          <a:xfrm>
            <a:off x="397629" y="7670378"/>
            <a:ext cx="3461135" cy="2426042"/>
          </a:xfrm>
          <a:prstGeom prst="rect">
            <a:avLst/>
          </a:prstGeom>
          <a:noFill/>
          <a:ln>
            <a:noFill/>
          </a:ln>
        </p:spPr>
        <p:txBody>
          <a:bodyPr spcFirstLastPara="1" wrap="square" lIns="50800" tIns="50800" rIns="50800" bIns="50800" anchor="ctr" anchorCtr="0">
            <a:no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Your differences are part of what makes your relationship special, but they can also lead to conflicts if not managed well. What helps is knowing that God's design for marriage gives us a framework for handling these differences in a way that benefits both of you.</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Google Shape;129;p14">
            <a:extLst>
              <a:ext uri="{FF2B5EF4-FFF2-40B4-BE49-F238E27FC236}">
                <a16:creationId xmlns:a16="http://schemas.microsoft.com/office/drawing/2014/main" id="{BEA99C38-1A07-B2C5-D640-3672C3F6A60F}"/>
              </a:ext>
            </a:extLst>
          </p:cNvPr>
          <p:cNvSpPr/>
          <p:nvPr/>
        </p:nvSpPr>
        <p:spPr>
          <a:xfrm>
            <a:off x="104581" y="2937932"/>
            <a:ext cx="7493320" cy="1010742"/>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pPr marL="0" marR="0">
              <a:lnSpc>
                <a:spcPct val="107000"/>
              </a:lnSpc>
              <a:spcBef>
                <a:spcPts val="0"/>
              </a:spcBef>
              <a:spcAft>
                <a:spcPts val="800"/>
              </a:spcAf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Unfortunately, many couples enter marriage with little understanding of this covenant. It’s like having an amazing tool but not knowing how to use it because you haven’t read the manual.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Google Shape;101;p13">
            <a:extLst>
              <a:ext uri="{FF2B5EF4-FFF2-40B4-BE49-F238E27FC236}">
                <a16:creationId xmlns:a16="http://schemas.microsoft.com/office/drawing/2014/main" id="{FC797C48-603E-AE76-287E-DAF1F5C79F38}"/>
              </a:ext>
            </a:extLst>
          </p:cNvPr>
          <p:cNvSpPr/>
          <p:nvPr/>
        </p:nvSpPr>
        <p:spPr>
          <a:xfrm rot="10800000">
            <a:off x="3418172" y="5692319"/>
            <a:ext cx="4245175" cy="1990149"/>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200E390-5012-C98D-C187-5E8E344C7814}"/>
              </a:ext>
            </a:extLst>
          </p:cNvPr>
          <p:cNvSpPr txBox="1"/>
          <p:nvPr/>
        </p:nvSpPr>
        <p:spPr>
          <a:xfrm>
            <a:off x="3513779" y="6181811"/>
            <a:ext cx="4029983" cy="1200329"/>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That makes sense. But how do we learn to live that way? We’ve tried to work things out, but sometimes it feels like we’re just too different.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5" name="Picture 4" descr="A person sitting at a table with a cup of coffee&#10;&#10;Description automatically generated">
            <a:extLst>
              <a:ext uri="{FF2B5EF4-FFF2-40B4-BE49-F238E27FC236}">
                <a16:creationId xmlns:a16="http://schemas.microsoft.com/office/drawing/2014/main" id="{3EBECA10-9158-9349-3920-CECE62878BB5}"/>
              </a:ext>
            </a:extLst>
          </p:cNvPr>
          <p:cNvPicPr>
            <a:picLocks noChangeAspect="1"/>
          </p:cNvPicPr>
          <p:nvPr/>
        </p:nvPicPr>
        <p:blipFill>
          <a:blip r:embed="rId3"/>
          <a:srcRect l="20261" t="4560" r="23773"/>
          <a:stretch/>
        </p:blipFill>
        <p:spPr>
          <a:xfrm>
            <a:off x="3392905" y="1664401"/>
            <a:ext cx="4124021" cy="4056721"/>
          </a:xfrm>
          <a:prstGeom prst="rect">
            <a:avLst/>
          </a:prstGeom>
        </p:spPr>
      </p:pic>
      <p:pic>
        <p:nvPicPr>
          <p:cNvPr id="3" name="Picture 2">
            <a:extLst>
              <a:ext uri="{FF2B5EF4-FFF2-40B4-BE49-F238E27FC236}">
                <a16:creationId xmlns:a16="http://schemas.microsoft.com/office/drawing/2014/main" id="{738E15B3-8F17-97F0-6D33-C57445CB1FD8}"/>
              </a:ext>
            </a:extLst>
          </p:cNvPr>
          <p:cNvPicPr>
            <a:picLocks noChangeAspect="1"/>
          </p:cNvPicPr>
          <p:nvPr/>
        </p:nvPicPr>
        <p:blipFill>
          <a:blip r:embed="rId4"/>
          <a:srcRect l="27529" r="27529"/>
          <a:stretch/>
        </p:blipFill>
        <p:spPr>
          <a:xfrm>
            <a:off x="72696" y="1484901"/>
            <a:ext cx="3320209" cy="4236221"/>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descr="A white speech bubble with a black background&#10;&#10;Description automatically generated">
            <a:extLst>
              <a:ext uri="{FF2B5EF4-FFF2-40B4-BE49-F238E27FC236}">
                <a16:creationId xmlns:a16="http://schemas.microsoft.com/office/drawing/2014/main" id="{05A9475B-8F0D-3432-2139-C14B8E2EE06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bwMode="auto">
          <a:xfrm rot="10800000">
            <a:off x="4489874" y="3108127"/>
            <a:ext cx="3023936" cy="2511175"/>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EE0A7999-6DEF-5291-8C66-5AEEEA1E4A91}"/>
              </a:ext>
            </a:extLst>
          </p:cNvPr>
          <p:cNvSpPr txBox="1"/>
          <p:nvPr/>
        </p:nvSpPr>
        <p:spPr>
          <a:xfrm>
            <a:off x="4769827" y="3956804"/>
            <a:ext cx="2791763" cy="1348639"/>
          </a:xfrm>
          <a:prstGeom prst="rect">
            <a:avLst/>
          </a:prstGeom>
          <a:noFill/>
        </p:spPr>
        <p:txBody>
          <a:bodyPr wrap="square">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So, you’re saying that our problems might come from not following God’s plan for marriage?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Google Shape;129;p14">
            <a:extLst>
              <a:ext uri="{FF2B5EF4-FFF2-40B4-BE49-F238E27FC236}">
                <a16:creationId xmlns:a16="http://schemas.microsoft.com/office/drawing/2014/main" id="{8253E0FC-F865-8B58-5C52-3C8834D6FE6C}"/>
              </a:ext>
            </a:extLst>
          </p:cNvPr>
          <p:cNvSpPr/>
          <p:nvPr/>
        </p:nvSpPr>
        <p:spPr>
          <a:xfrm>
            <a:off x="27598" y="150448"/>
            <a:ext cx="7493320" cy="1513953"/>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The Bible tells us that God created marriage when He said, “It is not good for man to be alone; I will make a helper suitable for him” (Genesis 2:18). Marriage is designed as a partnership where both of you complement each other. God’s instructions for marriage help you navigate challenges so you can experience joy and stability, not just for yourselves but also for your children.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088E92D-B196-96C0-BCBC-9ACF2954C8A6}"/>
              </a:ext>
            </a:extLst>
          </p:cNvPr>
          <p:cNvPicPr>
            <a:picLocks noChangeAspect="1"/>
          </p:cNvPicPr>
          <p:nvPr/>
        </p:nvPicPr>
        <p:blipFill>
          <a:blip r:embed="rId7"/>
          <a:srcRect l="20984" t="13188" r="13284" b="-225"/>
          <a:stretch/>
        </p:blipFill>
        <p:spPr>
          <a:xfrm>
            <a:off x="-8590" y="5721122"/>
            <a:ext cx="7492394" cy="4001144"/>
          </a:xfrm>
          <a:prstGeom prst="rect">
            <a:avLst/>
          </a:prstGeom>
        </p:spPr>
      </p:pic>
      <p:pic>
        <p:nvPicPr>
          <p:cNvPr id="4" name="Picture 3" descr="A white speech bubble with a black background&#10;&#10;Description automatically generated">
            <a:extLst>
              <a:ext uri="{FF2B5EF4-FFF2-40B4-BE49-F238E27FC236}">
                <a16:creationId xmlns:a16="http://schemas.microsoft.com/office/drawing/2014/main" id="{9F8BEE65-25C1-1B30-C51B-7710EFC4215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bwMode="auto">
          <a:xfrm rot="10800000">
            <a:off x="2028543" y="4774702"/>
            <a:ext cx="5455261" cy="4056718"/>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563D4AC6-228A-1F2A-991D-9E6C2C172409}"/>
              </a:ext>
            </a:extLst>
          </p:cNvPr>
          <p:cNvSpPr txBox="1"/>
          <p:nvPr/>
        </p:nvSpPr>
        <p:spPr>
          <a:xfrm>
            <a:off x="2650878" y="6235554"/>
            <a:ext cx="4787085" cy="2304285"/>
          </a:xfrm>
          <a:prstGeom prst="rect">
            <a:avLst/>
          </a:prstGeom>
          <a:noFill/>
        </p:spPr>
        <p:txBody>
          <a:bodyPr wrap="square">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Exactly. Many of the issues we see in marriages today stem from ignoring God’s principles. When we don’t involve Him in our relationship, we rely only on our own strength, which often leads to frustration. God’s way of doing things, when followed, brings peace and harmony into the marriage.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Google Shape;129;p14">
            <a:extLst>
              <a:ext uri="{FF2B5EF4-FFF2-40B4-BE49-F238E27FC236}">
                <a16:creationId xmlns:a16="http://schemas.microsoft.com/office/drawing/2014/main" id="{BE5D8D65-1E9A-F205-FC02-B30F3F78A1B2}"/>
              </a:ext>
            </a:extLst>
          </p:cNvPr>
          <p:cNvSpPr/>
          <p:nvPr/>
        </p:nvSpPr>
        <p:spPr>
          <a:xfrm>
            <a:off x="63180" y="9285731"/>
            <a:ext cx="7493320" cy="1257221"/>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Marriage isn’t just about love and emotions—it’s about a commitment to love, even when it’s hard, and following the principles that God laid out. This includes learning to forgive, to be patient, and to work together toward the same goals.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86522471"/>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83"/>
        <p:cNvGrpSpPr/>
        <p:nvPr/>
      </p:nvGrpSpPr>
      <p:grpSpPr>
        <a:xfrm>
          <a:off x="0" y="0"/>
          <a:ext cx="0" cy="0"/>
          <a:chOff x="0" y="0"/>
          <a:chExt cx="0" cy="0"/>
        </a:xfrm>
      </p:grpSpPr>
      <p:pic>
        <p:nvPicPr>
          <p:cNvPr id="4" name="Picture 3">
            <a:extLst>
              <a:ext uri="{FF2B5EF4-FFF2-40B4-BE49-F238E27FC236}">
                <a16:creationId xmlns:a16="http://schemas.microsoft.com/office/drawing/2014/main" id="{BD6F94DB-4B80-816A-290C-C713C3D8ACAD}"/>
              </a:ext>
            </a:extLst>
          </p:cNvPr>
          <p:cNvPicPr>
            <a:picLocks noChangeAspect="1"/>
          </p:cNvPicPr>
          <p:nvPr/>
        </p:nvPicPr>
        <p:blipFill>
          <a:blip r:embed="rId3"/>
          <a:srcRect l="26926" r="26926"/>
          <a:stretch/>
        </p:blipFill>
        <p:spPr>
          <a:xfrm>
            <a:off x="3964533" y="3795835"/>
            <a:ext cx="3558208" cy="5247610"/>
          </a:xfrm>
          <a:prstGeom prst="rect">
            <a:avLst/>
          </a:prstGeom>
        </p:spPr>
      </p:pic>
      <p:pic>
        <p:nvPicPr>
          <p:cNvPr id="15" name="Picture 14">
            <a:extLst>
              <a:ext uri="{FF2B5EF4-FFF2-40B4-BE49-F238E27FC236}">
                <a16:creationId xmlns:a16="http://schemas.microsoft.com/office/drawing/2014/main" id="{19EABA41-43A5-CE62-49BF-B73563675AD5}"/>
              </a:ext>
            </a:extLst>
          </p:cNvPr>
          <p:cNvPicPr>
            <a:picLocks noChangeAspect="1"/>
          </p:cNvPicPr>
          <p:nvPr/>
        </p:nvPicPr>
        <p:blipFill>
          <a:blip r:embed="rId4"/>
          <a:srcRect l="11972" r="43613"/>
          <a:stretch/>
        </p:blipFill>
        <p:spPr>
          <a:xfrm>
            <a:off x="69844" y="3795835"/>
            <a:ext cx="3930774" cy="5247610"/>
          </a:xfrm>
          <a:prstGeom prst="rect">
            <a:avLst/>
          </a:prstGeom>
        </p:spPr>
      </p:pic>
      <p:pic>
        <p:nvPicPr>
          <p:cNvPr id="8" name="Picture 7">
            <a:extLst>
              <a:ext uri="{FF2B5EF4-FFF2-40B4-BE49-F238E27FC236}">
                <a16:creationId xmlns:a16="http://schemas.microsoft.com/office/drawing/2014/main" id="{14286D08-193C-A408-85C5-41EC30973E1B}"/>
              </a:ext>
            </a:extLst>
          </p:cNvPr>
          <p:cNvPicPr>
            <a:picLocks noChangeAspect="1"/>
          </p:cNvPicPr>
          <p:nvPr/>
        </p:nvPicPr>
        <p:blipFill>
          <a:blip r:embed="rId5"/>
          <a:srcRect/>
          <a:stretch/>
        </p:blipFill>
        <p:spPr>
          <a:xfrm>
            <a:off x="76721" y="39403"/>
            <a:ext cx="7403057" cy="3773050"/>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dirty="0"/>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Google Shape;101;p13">
            <a:extLst>
              <a:ext uri="{FF2B5EF4-FFF2-40B4-BE49-F238E27FC236}">
                <a16:creationId xmlns:a16="http://schemas.microsoft.com/office/drawing/2014/main" id="{6D8F1395-A97A-52AE-9786-84DB019B4AFD}"/>
              </a:ext>
            </a:extLst>
          </p:cNvPr>
          <p:cNvSpPr/>
          <p:nvPr/>
        </p:nvSpPr>
        <p:spPr>
          <a:xfrm rot="10800000">
            <a:off x="76722" y="2297657"/>
            <a:ext cx="4186989" cy="151479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D9F323C-5BB7-DA6E-87AA-AA17E8E4852B}"/>
              </a:ext>
            </a:extLst>
          </p:cNvPr>
          <p:cNvSpPr txBox="1"/>
          <p:nvPr/>
        </p:nvSpPr>
        <p:spPr>
          <a:xfrm>
            <a:off x="265608" y="2677802"/>
            <a:ext cx="3809216" cy="923330"/>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But what if we’ve already made mistakes? Can we really turn things around at this point?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Google Shape;101;p13">
            <a:extLst>
              <a:ext uri="{FF2B5EF4-FFF2-40B4-BE49-F238E27FC236}">
                <a16:creationId xmlns:a16="http://schemas.microsoft.com/office/drawing/2014/main" id="{B67BB970-BD59-C97A-C741-CF3FFB6F1514}"/>
              </a:ext>
            </a:extLst>
          </p:cNvPr>
          <p:cNvSpPr/>
          <p:nvPr/>
        </p:nvSpPr>
        <p:spPr>
          <a:xfrm rot="10800000">
            <a:off x="76722" y="8654039"/>
            <a:ext cx="7446019" cy="186673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90935AB1-5A86-5F8A-0976-410622BF52B5}"/>
              </a:ext>
            </a:extLst>
          </p:cNvPr>
          <p:cNvSpPr txBox="1"/>
          <p:nvPr/>
        </p:nvSpPr>
        <p:spPr>
          <a:xfrm>
            <a:off x="268126" y="9043445"/>
            <a:ext cx="7063211" cy="1477328"/>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Absolutely. It’s never too late to restore your marriage. You see, God’s design for marriage includes grace. He knows we’ll face difficulties and make mistakes, but through His grace, we can find healing and restoration. The key is deciding to recommit to each other and to the covenant you made before God.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38796634"/>
      </p:ext>
    </p:extLst>
  </p:cSld>
  <p:clrMapOvr>
    <a:masterClrMapping/>
  </p:clrMapOvr>
  <mc:AlternateContent xmlns:mc="http://schemas.openxmlformats.org/markup-compatibility/2006" xmlns:p14="http://schemas.microsoft.com/office/powerpoint/2010/main">
    <mc:Choice Requires="p14">
      <p:transition spd="slow" p14:dur="2000" advTm="38383"/>
    </mc:Choice>
    <mc:Fallback xmlns="">
      <p:transition spd="slow" advTm="3838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83"/>
        <p:cNvGrpSpPr/>
        <p:nvPr/>
      </p:nvGrpSpPr>
      <p:grpSpPr>
        <a:xfrm>
          <a:off x="0" y="0"/>
          <a:ext cx="0" cy="0"/>
          <a:chOff x="0" y="0"/>
          <a:chExt cx="0" cy="0"/>
        </a:xfrm>
      </p:grpSpPr>
      <p:pic>
        <p:nvPicPr>
          <p:cNvPr id="10" name="Picture 9">
            <a:extLst>
              <a:ext uri="{FF2B5EF4-FFF2-40B4-BE49-F238E27FC236}">
                <a16:creationId xmlns:a16="http://schemas.microsoft.com/office/drawing/2014/main" id="{17C48E7A-E7B9-6825-4759-E5094662336C}"/>
              </a:ext>
            </a:extLst>
          </p:cNvPr>
          <p:cNvPicPr>
            <a:picLocks noChangeAspect="1"/>
          </p:cNvPicPr>
          <p:nvPr/>
        </p:nvPicPr>
        <p:blipFill>
          <a:blip r:embed="rId3"/>
          <a:srcRect l="56367" t="13188" r="13284" b="-225"/>
          <a:stretch/>
        </p:blipFill>
        <p:spPr>
          <a:xfrm>
            <a:off x="4423082" y="138556"/>
            <a:ext cx="3133418" cy="2695675"/>
          </a:xfrm>
          <a:prstGeom prst="rect">
            <a:avLst/>
          </a:prstGeom>
        </p:spPr>
      </p:pic>
      <p:pic>
        <p:nvPicPr>
          <p:cNvPr id="4" name="Picture 3">
            <a:extLst>
              <a:ext uri="{FF2B5EF4-FFF2-40B4-BE49-F238E27FC236}">
                <a16:creationId xmlns:a16="http://schemas.microsoft.com/office/drawing/2014/main" id="{34BBCCC4-CE7A-763B-D919-81C450C5628D}"/>
              </a:ext>
            </a:extLst>
          </p:cNvPr>
          <p:cNvPicPr>
            <a:picLocks noChangeAspect="1"/>
          </p:cNvPicPr>
          <p:nvPr/>
        </p:nvPicPr>
        <p:blipFill>
          <a:blip r:embed="rId3"/>
          <a:srcRect l="56367" t="13188" r="13284" b="-225"/>
          <a:stretch/>
        </p:blipFill>
        <p:spPr>
          <a:xfrm>
            <a:off x="4411046" y="6269159"/>
            <a:ext cx="3133418" cy="4318851"/>
          </a:xfrm>
          <a:prstGeom prst="rect">
            <a:avLst/>
          </a:prstGeom>
        </p:spPr>
      </p:pic>
      <p:pic>
        <p:nvPicPr>
          <p:cNvPr id="16" name="Picture 15">
            <a:extLst>
              <a:ext uri="{FF2B5EF4-FFF2-40B4-BE49-F238E27FC236}">
                <a16:creationId xmlns:a16="http://schemas.microsoft.com/office/drawing/2014/main" id="{AAAC37E0-FD9D-DAD4-BD7C-4360FACFF706}"/>
              </a:ext>
            </a:extLst>
          </p:cNvPr>
          <p:cNvPicPr>
            <a:picLocks noChangeAspect="1"/>
          </p:cNvPicPr>
          <p:nvPr/>
        </p:nvPicPr>
        <p:blipFill>
          <a:blip r:embed="rId4"/>
          <a:srcRect l="17413" r="25141"/>
          <a:stretch/>
        </p:blipFill>
        <p:spPr>
          <a:xfrm>
            <a:off x="85385" y="6236467"/>
            <a:ext cx="4302115" cy="4318851"/>
          </a:xfrm>
          <a:prstGeom prst="rect">
            <a:avLst/>
          </a:prstGeom>
        </p:spPr>
      </p:pic>
      <p:pic>
        <p:nvPicPr>
          <p:cNvPr id="24" name="Picture 23">
            <a:extLst>
              <a:ext uri="{FF2B5EF4-FFF2-40B4-BE49-F238E27FC236}">
                <a16:creationId xmlns:a16="http://schemas.microsoft.com/office/drawing/2014/main" id="{334E0932-D685-D7CB-E2BF-BCB04EC3CB1D}"/>
              </a:ext>
            </a:extLst>
          </p:cNvPr>
          <p:cNvPicPr>
            <a:picLocks noChangeAspect="1"/>
          </p:cNvPicPr>
          <p:nvPr/>
        </p:nvPicPr>
        <p:blipFill>
          <a:blip r:embed="rId5"/>
          <a:srcRect l="18303" t="8855" b="8855"/>
          <a:stretch/>
        </p:blipFill>
        <p:spPr>
          <a:xfrm>
            <a:off x="96896" y="138082"/>
            <a:ext cx="4348119" cy="3423480"/>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dirty="0"/>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white speech bubble with a black background&#10;&#10;Description automatically generated">
            <a:extLst>
              <a:ext uri="{FF2B5EF4-FFF2-40B4-BE49-F238E27FC236}">
                <a16:creationId xmlns:a16="http://schemas.microsoft.com/office/drawing/2014/main" id="{77B0FE91-BEFB-94D3-7870-F98E16C5B21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5400000">
            <a:off x="3168054" y="-751981"/>
            <a:ext cx="1761834" cy="5541355"/>
          </a:xfrm>
          <a:prstGeom prst="rect">
            <a:avLst/>
          </a:prstGeom>
          <a:ln>
            <a:noFill/>
          </a:ln>
          <a:extLst>
            <a:ext uri="{53640926-AAD7-44D8-BBD7-CCE9431645EC}">
              <a14:shadowObscured xmlns:a14="http://schemas.microsoft.com/office/drawing/2010/main"/>
            </a:ext>
          </a:extLst>
        </p:spPr>
      </p:pic>
      <p:sp>
        <p:nvSpPr>
          <p:cNvPr id="5" name="Google Shape;130;p14">
            <a:extLst>
              <a:ext uri="{FF2B5EF4-FFF2-40B4-BE49-F238E27FC236}">
                <a16:creationId xmlns:a16="http://schemas.microsoft.com/office/drawing/2014/main" id="{14378560-A5B9-5BB4-7FD8-254C4FEDA9E6}"/>
              </a:ext>
            </a:extLst>
          </p:cNvPr>
          <p:cNvSpPr txBox="1"/>
          <p:nvPr/>
        </p:nvSpPr>
        <p:spPr>
          <a:xfrm>
            <a:off x="3247415" y="1228904"/>
            <a:ext cx="3453585" cy="1452433"/>
          </a:xfrm>
          <a:prstGeom prst="rect">
            <a:avLst/>
          </a:prstGeom>
          <a:noFill/>
          <a:ln>
            <a:noFill/>
          </a:ln>
        </p:spPr>
        <p:txBody>
          <a:bodyPr spcFirstLastPara="1" wrap="square" lIns="50800" tIns="50800" rIns="50800" bIns="50800" anchor="ctr" anchorCtr="0">
            <a:no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This means working through the issues together, with patience and understanding, rather than focusing on blame or thinking of divorce as the only option.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descr="A white speech bubble with a black background&#10;&#10;Description automatically generated">
            <a:extLst>
              <a:ext uri="{FF2B5EF4-FFF2-40B4-BE49-F238E27FC236}">
                <a16:creationId xmlns:a16="http://schemas.microsoft.com/office/drawing/2014/main" id="{68040806-4CCB-50A2-DCA9-DEDC780C84E8}"/>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6200000">
            <a:off x="2567963" y="1790339"/>
            <a:ext cx="1358904" cy="6301039"/>
          </a:xfrm>
          <a:prstGeom prst="rect">
            <a:avLst/>
          </a:prstGeom>
          <a:ln>
            <a:noFill/>
          </a:ln>
          <a:extLst>
            <a:ext uri="{53640926-AAD7-44D8-BBD7-CCE9431645EC}">
              <a14:shadowObscured xmlns:a14="http://schemas.microsoft.com/office/drawing/2010/main"/>
            </a:ext>
          </a:extLst>
        </p:spPr>
      </p:pic>
      <p:sp>
        <p:nvSpPr>
          <p:cNvPr id="9" name="Google Shape;130;p14">
            <a:extLst>
              <a:ext uri="{FF2B5EF4-FFF2-40B4-BE49-F238E27FC236}">
                <a16:creationId xmlns:a16="http://schemas.microsoft.com/office/drawing/2014/main" id="{9D12FC4E-D764-C34C-CBEF-9B06D7FBC856}"/>
              </a:ext>
            </a:extLst>
          </p:cNvPr>
          <p:cNvSpPr txBox="1"/>
          <p:nvPr/>
        </p:nvSpPr>
        <p:spPr>
          <a:xfrm>
            <a:off x="561670" y="4254027"/>
            <a:ext cx="3631524" cy="1307050"/>
          </a:xfrm>
          <a:prstGeom prst="rect">
            <a:avLst/>
          </a:prstGeom>
          <a:noFill/>
          <a:ln>
            <a:noFill/>
          </a:ln>
        </p:spPr>
        <p:txBody>
          <a:bodyPr spcFirstLastPara="1" wrap="square" lIns="50800" tIns="50800" rIns="50800" bIns="50800" anchor="ctr" anchorCtr="0">
            <a:no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That’s encouraging to hear. I guess we’ve been focusing too much on our problems instead of trying to find solutions.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Google Shape;101;p13">
            <a:extLst>
              <a:ext uri="{FF2B5EF4-FFF2-40B4-BE49-F238E27FC236}">
                <a16:creationId xmlns:a16="http://schemas.microsoft.com/office/drawing/2014/main" id="{E532DD8B-22CC-5DCB-16EC-DB12137EA70E}"/>
              </a:ext>
            </a:extLst>
          </p:cNvPr>
          <p:cNvSpPr/>
          <p:nvPr/>
        </p:nvSpPr>
        <p:spPr>
          <a:xfrm rot="10800000">
            <a:off x="96893" y="8407072"/>
            <a:ext cx="4884180" cy="2182220"/>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8">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130;p14">
            <a:extLst>
              <a:ext uri="{FF2B5EF4-FFF2-40B4-BE49-F238E27FC236}">
                <a16:creationId xmlns:a16="http://schemas.microsoft.com/office/drawing/2014/main" id="{1AC0A400-0B15-6731-0AFB-400A664D6749}"/>
              </a:ext>
            </a:extLst>
          </p:cNvPr>
          <p:cNvSpPr txBox="1"/>
          <p:nvPr/>
        </p:nvSpPr>
        <p:spPr>
          <a:xfrm>
            <a:off x="236248" y="8938794"/>
            <a:ext cx="4884180" cy="1528679"/>
          </a:xfrm>
          <a:prstGeom prst="rect">
            <a:avLst/>
          </a:prstGeom>
          <a:noFill/>
          <a:ln>
            <a:noFill/>
          </a:ln>
        </p:spPr>
        <p:txBody>
          <a:bodyPr spcFirstLastPara="1" wrap="square" lIns="50800" tIns="50800" rIns="50800" bIns="50800" anchor="ctr" anchorCtr="0">
            <a:no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It’s easy to do that, Jorge, but if you shift your perspective to see your marriage as a covenant, it changes everything. It means you’re in this together, no matter what. And when challenges arise, you work through them, not against each other.</a:t>
            </a:r>
            <a:r>
              <a:rPr lang="en-US" sz="1800" kern="100" dirty="0">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C6C15E86-CD10-2CC3-E652-4FA3AE694912}"/>
              </a:ext>
            </a:extLst>
          </p:cNvPr>
          <p:cNvPicPr>
            <a:picLocks noChangeAspect="1"/>
          </p:cNvPicPr>
          <p:nvPr/>
        </p:nvPicPr>
        <p:blipFill>
          <a:blip r:embed="rId3"/>
          <a:srcRect t="9251" b="9251"/>
          <a:stretch/>
        </p:blipFill>
        <p:spPr>
          <a:xfrm>
            <a:off x="96893" y="2845022"/>
            <a:ext cx="7469420" cy="3413346"/>
          </a:xfrm>
          <a:prstGeom prst="rect">
            <a:avLst/>
          </a:prstGeom>
        </p:spPr>
      </p:pic>
      <p:pic>
        <p:nvPicPr>
          <p:cNvPr id="20" name="Picture 19" descr="A white speech bubble with a black background&#10;&#10;Description automatically generated">
            <a:extLst>
              <a:ext uri="{FF2B5EF4-FFF2-40B4-BE49-F238E27FC236}">
                <a16:creationId xmlns:a16="http://schemas.microsoft.com/office/drawing/2014/main" id="{81658577-FAE0-73D1-FD7B-4770F7267C17}"/>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0800000">
            <a:off x="1684214" y="4675184"/>
            <a:ext cx="4139069" cy="2170117"/>
          </a:xfrm>
          <a:prstGeom prst="rect">
            <a:avLst/>
          </a:prstGeom>
          <a:ln>
            <a:noFill/>
          </a:ln>
          <a:extLst>
            <a:ext uri="{53640926-AAD7-44D8-BBD7-CCE9431645EC}">
              <a14:shadowObscured xmlns:a14="http://schemas.microsoft.com/office/drawing/2010/main"/>
            </a:ext>
          </a:extLst>
        </p:spPr>
      </p:pic>
      <p:sp>
        <p:nvSpPr>
          <p:cNvPr id="21" name="Google Shape;95;p13">
            <a:extLst>
              <a:ext uri="{FF2B5EF4-FFF2-40B4-BE49-F238E27FC236}">
                <a16:creationId xmlns:a16="http://schemas.microsoft.com/office/drawing/2014/main" id="{97297593-5C0C-3771-D0CA-031A63CD0F01}"/>
              </a:ext>
            </a:extLst>
          </p:cNvPr>
          <p:cNvSpPr txBox="1"/>
          <p:nvPr/>
        </p:nvSpPr>
        <p:spPr>
          <a:xfrm>
            <a:off x="2135160" y="5449034"/>
            <a:ext cx="3609474" cy="1274195"/>
          </a:xfrm>
          <a:prstGeom prst="rect">
            <a:avLst/>
          </a:prstGeom>
          <a:noFill/>
          <a:ln>
            <a:noFill/>
          </a:ln>
        </p:spPr>
        <p:txBody>
          <a:bodyPr spcFirstLastPara="1" wrap="square" lIns="0" tIns="0" rIns="0" bIns="0" anchor="t" anchorCtr="0">
            <a:spAutoFit/>
          </a:bodyPr>
          <a:lstStyle/>
          <a:p>
            <a:pPr>
              <a:lnSpc>
                <a:spcPct val="115000"/>
              </a:lnSpc>
            </a:pPr>
            <a:r>
              <a:rPr lang="en-US" sz="1800" dirty="0">
                <a:effectLst/>
                <a:latin typeface="Times New Roman" panose="02020603050405020304" pitchFamily="18" charset="0"/>
                <a:ea typeface="Aptos" panose="020B0004020202020204" pitchFamily="34" charset="0"/>
              </a:rPr>
              <a:t>That’s encouraging to hear. I guess we’ve been focusing too much on our problems instead of trying to find solutions.</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47395726"/>
      </p:ext>
    </p:extLst>
  </p:cSld>
  <p:clrMapOvr>
    <a:masterClrMapping/>
  </p:clrMapOvr>
  <mc:AlternateContent xmlns:mc="http://schemas.openxmlformats.org/markup-compatibility/2006" xmlns:p14="http://schemas.microsoft.com/office/powerpoint/2010/main">
    <mc:Choice Requires="p14">
      <p:transition spd="slow" p14:dur="2000" advTm="38383"/>
    </mc:Choice>
    <mc:Fallback xmlns="">
      <p:transition spd="slow" advTm="3838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15" name="Picture 14">
            <a:extLst>
              <a:ext uri="{FF2B5EF4-FFF2-40B4-BE49-F238E27FC236}">
                <a16:creationId xmlns:a16="http://schemas.microsoft.com/office/drawing/2014/main" id="{DD8EF3E8-533F-4441-8D97-9B5990160828}"/>
              </a:ext>
            </a:extLst>
          </p:cNvPr>
          <p:cNvPicPr>
            <a:picLocks noChangeAspect="1"/>
          </p:cNvPicPr>
          <p:nvPr/>
        </p:nvPicPr>
        <p:blipFill>
          <a:blip r:embed="rId3"/>
          <a:srcRect l="6301" t="9245" r="25569" b="9245"/>
          <a:stretch/>
        </p:blipFill>
        <p:spPr>
          <a:xfrm>
            <a:off x="98023" y="4736066"/>
            <a:ext cx="5057760" cy="4111061"/>
          </a:xfrm>
          <a:prstGeom prst="rect">
            <a:avLst/>
          </a:prstGeom>
        </p:spPr>
      </p:pic>
      <p:pic>
        <p:nvPicPr>
          <p:cNvPr id="10" name="Picture 9">
            <a:extLst>
              <a:ext uri="{FF2B5EF4-FFF2-40B4-BE49-F238E27FC236}">
                <a16:creationId xmlns:a16="http://schemas.microsoft.com/office/drawing/2014/main" id="{D8BC108E-D321-CE56-33BD-9D5FF2E1E77D}"/>
              </a:ext>
            </a:extLst>
          </p:cNvPr>
          <p:cNvPicPr>
            <a:picLocks noChangeAspect="1"/>
          </p:cNvPicPr>
          <p:nvPr/>
        </p:nvPicPr>
        <p:blipFill>
          <a:blip r:embed="rId4"/>
          <a:srcRect l="67956" t="9251" b="9251"/>
          <a:stretch/>
        </p:blipFill>
        <p:spPr>
          <a:xfrm>
            <a:off x="5155782" y="4547443"/>
            <a:ext cx="2393527" cy="4299685"/>
          </a:xfrm>
          <a:prstGeom prst="rect">
            <a:avLst/>
          </a:prstGeom>
        </p:spPr>
      </p:pic>
      <p:pic>
        <p:nvPicPr>
          <p:cNvPr id="3" name="Picture 2">
            <a:extLst>
              <a:ext uri="{FF2B5EF4-FFF2-40B4-BE49-F238E27FC236}">
                <a16:creationId xmlns:a16="http://schemas.microsoft.com/office/drawing/2014/main" id="{ED6DEBFC-94BC-46CF-8C70-12AAF728FC82}"/>
              </a:ext>
            </a:extLst>
          </p:cNvPr>
          <p:cNvPicPr>
            <a:picLocks noChangeAspect="1"/>
          </p:cNvPicPr>
          <p:nvPr/>
        </p:nvPicPr>
        <p:blipFill>
          <a:blip r:embed="rId3"/>
          <a:srcRect t="9245" b="9245"/>
          <a:stretch/>
        </p:blipFill>
        <p:spPr>
          <a:xfrm>
            <a:off x="69659" y="143500"/>
            <a:ext cx="7448524" cy="3575884"/>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A white speech bubble with a black background&#10;&#10;Description automatically generated">
            <a:extLst>
              <a:ext uri="{FF2B5EF4-FFF2-40B4-BE49-F238E27FC236}">
                <a16:creationId xmlns:a16="http://schemas.microsoft.com/office/drawing/2014/main" id="{AFED715D-288A-072F-263E-1CF4884050B9}"/>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bwMode="auto">
          <a:xfrm rot="16200000">
            <a:off x="2820364" y="4475074"/>
            <a:ext cx="1234952" cy="5552204"/>
          </a:xfrm>
          <a:prstGeom prst="rect">
            <a:avLst/>
          </a:prstGeom>
          <a:ln>
            <a:noFill/>
          </a:ln>
          <a:extLst>
            <a:ext uri="{53640926-AAD7-44D8-BBD7-CCE9431645EC}">
              <a14:shadowObscured xmlns:a14="http://schemas.microsoft.com/office/drawing/2010/main"/>
            </a:ext>
          </a:extLst>
        </p:spPr>
      </p:pic>
      <p:sp>
        <p:nvSpPr>
          <p:cNvPr id="5" name="Google Shape;95;p13">
            <a:extLst>
              <a:ext uri="{FF2B5EF4-FFF2-40B4-BE49-F238E27FC236}">
                <a16:creationId xmlns:a16="http://schemas.microsoft.com/office/drawing/2014/main" id="{EFE63A5C-9F25-477F-CFB2-2E04B4D6F3C7}"/>
              </a:ext>
            </a:extLst>
          </p:cNvPr>
          <p:cNvSpPr txBox="1"/>
          <p:nvPr/>
        </p:nvSpPr>
        <p:spPr>
          <a:xfrm>
            <a:off x="1149874" y="6753165"/>
            <a:ext cx="2947749" cy="955646"/>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So, what’s the next step? How do we start putting this into practice?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443D695-08CB-F0EA-172C-3B7A06918536}"/>
              </a:ext>
            </a:extLst>
          </p:cNvPr>
          <p:cNvSpPr txBox="1"/>
          <p:nvPr/>
        </p:nvSpPr>
        <p:spPr>
          <a:xfrm>
            <a:off x="1149873" y="2185913"/>
            <a:ext cx="3070637" cy="369332"/>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Google Shape;101;p13">
            <a:extLst>
              <a:ext uri="{FF2B5EF4-FFF2-40B4-BE49-F238E27FC236}">
                <a16:creationId xmlns:a16="http://schemas.microsoft.com/office/drawing/2014/main" id="{67F48073-85D6-8156-85D2-8FA0C41B4336}"/>
              </a:ext>
            </a:extLst>
          </p:cNvPr>
          <p:cNvSpPr/>
          <p:nvPr/>
        </p:nvSpPr>
        <p:spPr>
          <a:xfrm rot="5400000">
            <a:off x="4150466" y="118823"/>
            <a:ext cx="3233677" cy="364807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0D3BD5FD-F614-625F-250F-5F2AE3E34D5F}"/>
              </a:ext>
            </a:extLst>
          </p:cNvPr>
          <p:cNvSpPr txBox="1"/>
          <p:nvPr/>
        </p:nvSpPr>
        <p:spPr>
          <a:xfrm>
            <a:off x="4791266" y="388201"/>
            <a:ext cx="2695575" cy="3139321"/>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It’s easy to do that, Jorge, but if you shift your perspective to see your marriage as a covenant, it changes everything. It means you’re in this together, no matter what. And when challenges arise, you work through them, not against each other.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Google Shape;129;p14">
            <a:extLst>
              <a:ext uri="{FF2B5EF4-FFF2-40B4-BE49-F238E27FC236}">
                <a16:creationId xmlns:a16="http://schemas.microsoft.com/office/drawing/2014/main" id="{201B8BB7-1535-7774-050A-7B13537A2CCD}"/>
              </a:ext>
            </a:extLst>
          </p:cNvPr>
          <p:cNvSpPr/>
          <p:nvPr/>
        </p:nvSpPr>
        <p:spPr>
          <a:xfrm>
            <a:off x="73628" y="3753405"/>
            <a:ext cx="7493320" cy="1047445"/>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Marriage requires tolerance, respect, and the willingness to grow together. God’s principles help guide you in this process, but both of you need to be willing to follow those principles for your marriage to thrive.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9" name="Google Shape;101;p13">
            <a:extLst>
              <a:ext uri="{FF2B5EF4-FFF2-40B4-BE49-F238E27FC236}">
                <a16:creationId xmlns:a16="http://schemas.microsoft.com/office/drawing/2014/main" id="{E49E6CBC-BEBA-9B47-F3F4-F8D333BB3F54}"/>
              </a:ext>
            </a:extLst>
          </p:cNvPr>
          <p:cNvSpPr/>
          <p:nvPr/>
        </p:nvSpPr>
        <p:spPr>
          <a:xfrm rot="10800000">
            <a:off x="98018" y="8337884"/>
            <a:ext cx="7360457" cy="221201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n-US"/>
          </a:p>
        </p:txBody>
      </p:sp>
      <p:sp>
        <p:nvSpPr>
          <p:cNvPr id="20" name="Google Shape;95;p13">
            <a:extLst>
              <a:ext uri="{FF2B5EF4-FFF2-40B4-BE49-F238E27FC236}">
                <a16:creationId xmlns:a16="http://schemas.microsoft.com/office/drawing/2014/main" id="{FF215EDA-40AF-9B4B-57A1-487E502FBB8A}"/>
              </a:ext>
            </a:extLst>
          </p:cNvPr>
          <p:cNvSpPr txBox="1"/>
          <p:nvPr/>
        </p:nvSpPr>
        <p:spPr>
          <a:xfrm>
            <a:off x="374580" y="8882413"/>
            <a:ext cx="6803840" cy="1592744"/>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The first step is to commit to learning and applying God’s principles in your marriage. We can start by exploring how to communicate better, how to resolve conflicts without hurting each other, and how to forgive past mistakes. It’s about building a foundation of love, trust, and faith in God’s plan for your relationship.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78012387"/>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8" name="Picture 7" descr="A person and person sitting at a table&#10;&#10;Description automatically generated">
            <a:extLst>
              <a:ext uri="{FF2B5EF4-FFF2-40B4-BE49-F238E27FC236}">
                <a16:creationId xmlns:a16="http://schemas.microsoft.com/office/drawing/2014/main" id="{5980E9C4-33F0-53E7-0DA7-FFD5AB2D2DB2}"/>
              </a:ext>
            </a:extLst>
          </p:cNvPr>
          <p:cNvPicPr>
            <a:picLocks noChangeAspect="1"/>
          </p:cNvPicPr>
          <p:nvPr/>
        </p:nvPicPr>
        <p:blipFill>
          <a:blip r:embed="rId3"/>
          <a:srcRect l="10900" t="13643" r="49049"/>
          <a:stretch/>
        </p:blipFill>
        <p:spPr>
          <a:xfrm>
            <a:off x="75659" y="3257514"/>
            <a:ext cx="3357552" cy="3153768"/>
          </a:xfrm>
          <a:prstGeom prst="rect">
            <a:avLst/>
          </a:prstGeom>
        </p:spPr>
      </p:pic>
      <p:pic>
        <p:nvPicPr>
          <p:cNvPr id="19" name="Picture 18">
            <a:extLst>
              <a:ext uri="{FF2B5EF4-FFF2-40B4-BE49-F238E27FC236}">
                <a16:creationId xmlns:a16="http://schemas.microsoft.com/office/drawing/2014/main" id="{3826EFC6-C143-BDA6-248A-199DD453B520}"/>
              </a:ext>
            </a:extLst>
          </p:cNvPr>
          <p:cNvPicPr>
            <a:picLocks noChangeAspect="1"/>
          </p:cNvPicPr>
          <p:nvPr/>
        </p:nvPicPr>
        <p:blipFill>
          <a:blip r:embed="rId4"/>
          <a:srcRect l="76722" t="9245" b="9245"/>
          <a:stretch/>
        </p:blipFill>
        <p:spPr>
          <a:xfrm>
            <a:off x="5243045" y="119605"/>
            <a:ext cx="2237796" cy="3137909"/>
          </a:xfrm>
          <a:prstGeom prst="rect">
            <a:avLst/>
          </a:prstGeom>
        </p:spPr>
      </p:pic>
      <p:pic>
        <p:nvPicPr>
          <p:cNvPr id="14" name="Picture 13">
            <a:extLst>
              <a:ext uri="{FF2B5EF4-FFF2-40B4-BE49-F238E27FC236}">
                <a16:creationId xmlns:a16="http://schemas.microsoft.com/office/drawing/2014/main" id="{D0DF74F1-C6CA-4523-37DB-BCAAAE91B10D}"/>
              </a:ext>
            </a:extLst>
          </p:cNvPr>
          <p:cNvPicPr>
            <a:picLocks noChangeAspect="1"/>
          </p:cNvPicPr>
          <p:nvPr/>
        </p:nvPicPr>
        <p:blipFill>
          <a:blip r:embed="rId5"/>
          <a:srcRect t="9251" b="9251"/>
          <a:stretch/>
        </p:blipFill>
        <p:spPr>
          <a:xfrm>
            <a:off x="64239" y="5945658"/>
            <a:ext cx="7469420" cy="3834541"/>
          </a:xfrm>
          <a:prstGeom prst="rect">
            <a:avLst/>
          </a:prstGeom>
        </p:spPr>
      </p:pic>
      <p:pic>
        <p:nvPicPr>
          <p:cNvPr id="2" name="Picture 1">
            <a:extLst>
              <a:ext uri="{FF2B5EF4-FFF2-40B4-BE49-F238E27FC236}">
                <a16:creationId xmlns:a16="http://schemas.microsoft.com/office/drawing/2014/main" id="{D0057A76-FD6E-FDF5-3AEF-509F619BE605}"/>
              </a:ext>
            </a:extLst>
          </p:cNvPr>
          <p:cNvPicPr>
            <a:picLocks noChangeAspect="1"/>
          </p:cNvPicPr>
          <p:nvPr/>
        </p:nvPicPr>
        <p:blipFill>
          <a:blip r:embed="rId4"/>
          <a:srcRect t="9245" b="9245"/>
          <a:stretch/>
        </p:blipFill>
        <p:spPr>
          <a:xfrm>
            <a:off x="3415369" y="2807749"/>
            <a:ext cx="4111868" cy="3153768"/>
          </a:xfrm>
          <a:prstGeom prst="rect">
            <a:avLst/>
          </a:prstGeom>
        </p:spPr>
      </p:pic>
      <p:pic>
        <p:nvPicPr>
          <p:cNvPr id="3" name="Picture 2">
            <a:extLst>
              <a:ext uri="{FF2B5EF4-FFF2-40B4-BE49-F238E27FC236}">
                <a16:creationId xmlns:a16="http://schemas.microsoft.com/office/drawing/2014/main" id="{ED6DEBFC-94BC-46CF-8C70-12AAF728FC82}"/>
              </a:ext>
            </a:extLst>
          </p:cNvPr>
          <p:cNvPicPr>
            <a:picLocks noChangeAspect="1"/>
          </p:cNvPicPr>
          <p:nvPr/>
        </p:nvPicPr>
        <p:blipFill>
          <a:blip r:embed="rId4"/>
          <a:srcRect t="9245" b="9245"/>
          <a:stretch/>
        </p:blipFill>
        <p:spPr>
          <a:xfrm>
            <a:off x="0" y="78804"/>
            <a:ext cx="5243047" cy="2728945"/>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Google Shape;101;p13">
            <a:extLst>
              <a:ext uri="{FF2B5EF4-FFF2-40B4-BE49-F238E27FC236}">
                <a16:creationId xmlns:a16="http://schemas.microsoft.com/office/drawing/2014/main" id="{BAC18261-D065-CBD3-ABB9-433857DEC989}"/>
              </a:ext>
            </a:extLst>
          </p:cNvPr>
          <p:cNvSpPr/>
          <p:nvPr/>
        </p:nvSpPr>
        <p:spPr>
          <a:xfrm rot="10800000">
            <a:off x="-6" y="1543885"/>
            <a:ext cx="4629600" cy="1861050"/>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a:p>
        </p:txBody>
      </p:sp>
      <p:sp>
        <p:nvSpPr>
          <p:cNvPr id="10" name="Google Shape;95;p13">
            <a:extLst>
              <a:ext uri="{FF2B5EF4-FFF2-40B4-BE49-F238E27FC236}">
                <a16:creationId xmlns:a16="http://schemas.microsoft.com/office/drawing/2014/main" id="{7CC5DD91-FBB7-69AA-E7A8-0F3F4ED67380}"/>
              </a:ext>
            </a:extLst>
          </p:cNvPr>
          <p:cNvSpPr txBox="1"/>
          <p:nvPr/>
        </p:nvSpPr>
        <p:spPr>
          <a:xfrm>
            <a:off x="210765" y="1955885"/>
            <a:ext cx="4341343" cy="1384995"/>
          </a:xfrm>
          <a:prstGeom prst="rect">
            <a:avLst/>
          </a:prstGeom>
          <a:noFill/>
          <a:ln>
            <a:noFill/>
          </a:ln>
        </p:spPr>
        <p:txBody>
          <a:bodyPr spcFirstLastPara="1" wrap="square" lIns="0" tIns="0" rIns="0" bIns="0" anchor="t" anchorCtr="0">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Also, remember that it’s important to stay connected spiritually. A strong spiritual life helps both of you soften your positions and be more willing to see things from the other’s perspective.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129;p14">
            <a:extLst>
              <a:ext uri="{FF2B5EF4-FFF2-40B4-BE49-F238E27FC236}">
                <a16:creationId xmlns:a16="http://schemas.microsoft.com/office/drawing/2014/main" id="{201B8BB7-1535-7774-050A-7B13537A2CCD}"/>
              </a:ext>
            </a:extLst>
          </p:cNvPr>
          <p:cNvSpPr/>
          <p:nvPr/>
        </p:nvSpPr>
        <p:spPr>
          <a:xfrm>
            <a:off x="75659" y="9322337"/>
            <a:ext cx="7469421" cy="1175033"/>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Jorge and Jane have begun to understand the true nature of their marriage as a covenant before God. By focusing on God’s principles and working together, they are taking the first steps toward healing and restoring their relationship.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white speech bubble with a black background&#10;&#10;Description automatically generated">
            <a:extLst>
              <a:ext uri="{FF2B5EF4-FFF2-40B4-BE49-F238E27FC236}">
                <a16:creationId xmlns:a16="http://schemas.microsoft.com/office/drawing/2014/main" id="{4630A76D-7E0C-C00A-B392-62DB188E8711}"/>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0800000">
            <a:off x="986589" y="4852121"/>
            <a:ext cx="2211886" cy="1335240"/>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0F5FB8EB-0E4E-3E34-D229-25BC27E7A1F6}"/>
              </a:ext>
            </a:extLst>
          </p:cNvPr>
          <p:cNvSpPr txBox="1"/>
          <p:nvPr/>
        </p:nvSpPr>
        <p:spPr>
          <a:xfrm>
            <a:off x="1285363" y="5400334"/>
            <a:ext cx="1967033" cy="646331"/>
          </a:xfrm>
          <a:prstGeom prst="rect">
            <a:avLst/>
          </a:prstGeom>
          <a:noFill/>
        </p:spPr>
        <p:txBody>
          <a:bodyPr wrap="square">
            <a:spAutoFit/>
          </a:bodyPr>
          <a:lstStyle/>
          <a:p>
            <a:r>
              <a:rPr lang="en-US" sz="1800" dirty="0">
                <a:effectLst/>
                <a:latin typeface="Times New Roman" panose="02020603050405020304" pitchFamily="18" charset="0"/>
                <a:ea typeface="Aptos" panose="020B0004020202020204" pitchFamily="34" charset="0"/>
              </a:rPr>
              <a:t>Yes, Pastor. We’re ready to start</a:t>
            </a:r>
            <a:r>
              <a:rPr lang="en-US" sz="1800" kern="100" dirty="0">
                <a:latin typeface="Times New Roman" panose="02020603050405020304" pitchFamily="18" charset="0"/>
                <a:ea typeface="Aptos" panose="020B0004020202020204" pitchFamily="34" charset="0"/>
                <a:cs typeface="Times New Roman" panose="02020603050405020304" pitchFamily="18" charset="0"/>
              </a:rPr>
              <a:t>  </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501CD27-DA78-7A97-6CAF-ABB5635D8504}"/>
              </a:ext>
            </a:extLst>
          </p:cNvPr>
          <p:cNvSpPr txBox="1"/>
          <p:nvPr/>
        </p:nvSpPr>
        <p:spPr>
          <a:xfrm>
            <a:off x="5657206" y="8450597"/>
            <a:ext cx="1967033" cy="369332"/>
          </a:xfrm>
          <a:prstGeom prst="rect">
            <a:avLst/>
          </a:prstGeom>
          <a:noFill/>
        </p:spPr>
        <p:txBody>
          <a:bodyPr wrap="square">
            <a:spAutoFit/>
          </a:bodyPr>
          <a:lstStyle/>
          <a:p>
            <a:r>
              <a:rPr lang="en-US" sz="1800" dirty="0">
                <a:effectLst/>
                <a:latin typeface="Times New Roman" panose="02020603050405020304" pitchFamily="18" charset="0"/>
                <a:ea typeface="Aptos" panose="020B0004020202020204" pitchFamily="34" charset="0"/>
              </a:rPr>
              <a:t>Thank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E3FBD4F5-354D-7283-E91D-0D67A3B3769E}"/>
              </a:ext>
            </a:extLst>
          </p:cNvPr>
          <p:cNvSpPr txBox="1"/>
          <p:nvPr/>
        </p:nvSpPr>
        <p:spPr>
          <a:xfrm>
            <a:off x="1596564" y="9056892"/>
            <a:ext cx="2765886" cy="369332"/>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0" name="Google Shape;101;p13">
            <a:extLst>
              <a:ext uri="{FF2B5EF4-FFF2-40B4-BE49-F238E27FC236}">
                <a16:creationId xmlns:a16="http://schemas.microsoft.com/office/drawing/2014/main" id="{0A90C1DC-F82B-7688-8F87-56D085F43850}"/>
              </a:ext>
            </a:extLst>
          </p:cNvPr>
          <p:cNvSpPr/>
          <p:nvPr/>
        </p:nvSpPr>
        <p:spPr>
          <a:xfrm rot="10800000">
            <a:off x="3282897" y="4656676"/>
            <a:ext cx="4341342" cy="993003"/>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a:p>
        </p:txBody>
      </p:sp>
      <p:sp>
        <p:nvSpPr>
          <p:cNvPr id="21" name="Google Shape;95;p13">
            <a:extLst>
              <a:ext uri="{FF2B5EF4-FFF2-40B4-BE49-F238E27FC236}">
                <a16:creationId xmlns:a16="http://schemas.microsoft.com/office/drawing/2014/main" id="{BFC48F6A-B0C9-5E59-1146-D0E5AF20B950}"/>
              </a:ext>
            </a:extLst>
          </p:cNvPr>
          <p:cNvSpPr txBox="1"/>
          <p:nvPr/>
        </p:nvSpPr>
        <p:spPr>
          <a:xfrm>
            <a:off x="3480175" y="5032282"/>
            <a:ext cx="3961255" cy="553998"/>
          </a:xfrm>
          <a:prstGeom prst="rect">
            <a:avLst/>
          </a:prstGeom>
          <a:noFill/>
          <a:ln>
            <a:noFill/>
          </a:ln>
        </p:spPr>
        <p:txBody>
          <a:bodyPr spcFirstLastPara="1" wrap="square" lIns="0" tIns="0" rIns="0" bIns="0" anchor="t" anchorCtr="0">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Does this sound like something you’re both ready to work 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3E8D3F04-2100-34BC-3A84-A9A14E45F5FE}"/>
              </a:ext>
            </a:extLst>
          </p:cNvPr>
          <p:cNvSpPr txBox="1"/>
          <p:nvPr/>
        </p:nvSpPr>
        <p:spPr>
          <a:xfrm>
            <a:off x="2995905" y="8121458"/>
            <a:ext cx="1967033" cy="369332"/>
          </a:xfrm>
          <a:prstGeom prst="rect">
            <a:avLst/>
          </a:prstGeom>
          <a:noFill/>
        </p:spPr>
        <p:txBody>
          <a:bodyPr wrap="square">
            <a:spAutoFit/>
          </a:bodyPr>
          <a:lstStyle/>
          <a:p>
            <a:r>
              <a:rPr lang="en-US" sz="1800" dirty="0">
                <a:effectLst/>
                <a:latin typeface="Times New Roman" panose="02020603050405020304" pitchFamily="18" charset="0"/>
                <a:ea typeface="Aptos" panose="020B0004020202020204" pitchFamily="34" charset="0"/>
              </a:rPr>
              <a:t>Thank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26613398"/>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3278</TotalTime>
  <Words>1143</Words>
  <Application>Microsoft Office PowerPoint</Application>
  <PresentationFormat>Custom</PresentationFormat>
  <Paragraphs>56</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Aptos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 Deida</dc:creator>
  <cp:lastModifiedBy>Daniel Deida</cp:lastModifiedBy>
  <cp:revision>133</cp:revision>
  <cp:lastPrinted>2024-10-01T22:24:13Z</cp:lastPrinted>
  <dcterms:modified xsi:type="dcterms:W3CDTF">2024-10-01T22:27:30Z</dcterms:modified>
</cp:coreProperties>
</file>