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79" r:id="rId2"/>
    <p:sldId id="266" r:id="rId3"/>
    <p:sldId id="256" r:id="rId4"/>
    <p:sldId id="275" r:id="rId5"/>
    <p:sldId id="280" r:id="rId6"/>
    <p:sldId id="263" r:id="rId7"/>
    <p:sldId id="281" r:id="rId8"/>
    <p:sldId id="282" r:id="rId9"/>
  </p:sldIdLst>
  <p:sldSz cx="7556500" cy="106934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4660"/>
  </p:normalViewPr>
  <p:slideViewPr>
    <p:cSldViewPr snapToGrid="0">
      <p:cViewPr>
        <p:scale>
          <a:sx n="90" d="100"/>
          <a:sy n="90" d="100"/>
        </p:scale>
        <p:origin x="992" y="-17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E8D0F21C-2676-6536-5561-D6B3BC1397DF}"/>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A6F87E1-8327-EA59-D331-30B127F7DC29}"/>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FCD433E3-6966-645E-94DA-7FFAB34F3ACF}"/>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09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8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8694D31-AC0B-0440-71B1-BA53B2F0A10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47CB4A9-A5CE-374D-A070-70E68879E8B3}"/>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990610AD-A8FC-4DF3-ABA5-A86CB6DFA272}"/>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4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6955640-AE66-DDE9-8EA1-25CD47A7295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31111871-0DC8-AED8-9F3E-790AE9602381}"/>
              </a:ext>
            </a:extLst>
          </p:cNvPr>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51BDFF7C-1871-911F-3584-BCBDFEEAAEE1}"/>
              </a:ext>
            </a:extLst>
          </p:cNvPr>
          <p:cNvSpPr>
            <a:spLocks noGrp="1" noRot="1" noChangeAspect="1"/>
          </p:cNvSpPr>
          <p:nvPr>
            <p:ph type="sldImg" idx="2"/>
          </p:nvPr>
        </p:nvSpPr>
        <p:spPr>
          <a:xfrm>
            <a:off x="2274888" y="696913"/>
            <a:ext cx="24606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377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6.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descr="A couple of women sitting at a table drinking coffee&#10;&#10;Description automatically generated">
            <a:extLst>
              <a:ext uri="{FF2B5EF4-FFF2-40B4-BE49-F238E27FC236}">
                <a16:creationId xmlns:a16="http://schemas.microsoft.com/office/drawing/2014/main" id="{727DA4C3-8042-C805-6827-E3CB3EA5E06B}"/>
              </a:ext>
            </a:extLst>
          </p:cNvPr>
          <p:cNvPicPr>
            <a:picLocks noChangeAspect="1"/>
          </p:cNvPicPr>
          <p:nvPr/>
        </p:nvPicPr>
        <p:blipFill>
          <a:blip r:embed="rId3"/>
          <a:stretch>
            <a:fillRect/>
          </a:stretch>
        </p:blipFill>
        <p:spPr>
          <a:xfrm>
            <a:off x="24284" y="5752592"/>
            <a:ext cx="7507932" cy="4951820"/>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BAUTISMO EN AGUA</a:t>
            </a:r>
          </a:p>
          <a:p>
            <a:pPr algn="ctr"/>
            <a:r>
              <a:rPr lang="es-MX" sz="4800" dirty="0">
                <a:latin typeface="Times New Roman" panose="02020603050405020304" pitchFamily="18" charset="0"/>
                <a:cs typeface="Times New Roman" panose="02020603050405020304" pitchFamily="18" charset="0"/>
              </a:rPr>
              <a:t>Medio de Gracia</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08344" y="9165265"/>
            <a:ext cx="7022027" cy="1378935"/>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DIALOGOS BIBLICOS POR EL</a:t>
            </a:r>
          </a:p>
          <a:p>
            <a:pPr algn="ctr" rtl="0">
              <a:spcBef>
                <a:spcPts val="0"/>
              </a:spcBef>
              <a:spcAft>
                <a:spcPts val="0"/>
              </a:spcAft>
            </a:pPr>
            <a:r>
              <a:rPr lang="es-MX" sz="2800" b="0" dirty="0">
                <a:solidFill>
                  <a:schemeClr val="bg1">
                    <a:lumMod val="95000"/>
                  </a:schemeClr>
                </a:solidFill>
                <a:effectLst/>
                <a:latin typeface="Times New Roman" panose="02020603050405020304" pitchFamily="18" charset="0"/>
              </a:rPr>
              <a:t>DR. DANIEL DEIDA</a:t>
            </a:r>
          </a:p>
          <a:p>
            <a:pPr algn="ctr" rtl="0">
              <a:spcBef>
                <a:spcPts val="0"/>
              </a:spcBef>
              <a:spcAft>
                <a:spcPts val="0"/>
              </a:spcAft>
            </a:pP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pic>
        <p:nvPicPr>
          <p:cNvPr id="3" name="Picture 2">
            <a:extLst>
              <a:ext uri="{FF2B5EF4-FFF2-40B4-BE49-F238E27FC236}">
                <a16:creationId xmlns:a16="http://schemas.microsoft.com/office/drawing/2014/main" id="{201B5B7D-371E-18AA-BF87-5358ABE49C5E}"/>
              </a:ext>
            </a:extLst>
          </p:cNvPr>
          <p:cNvPicPr>
            <a:picLocks noChangeAspect="1"/>
          </p:cNvPicPr>
          <p:nvPr/>
        </p:nvPicPr>
        <p:blipFill>
          <a:blip r:embed="rId4"/>
          <a:srcRect/>
          <a:stretch/>
        </p:blipFill>
        <p:spPr>
          <a:xfrm>
            <a:off x="24284" y="149200"/>
            <a:ext cx="7507932" cy="4234466"/>
          </a:xfrm>
          <a:prstGeom prst="rect">
            <a:avLst/>
          </a:prstGeom>
        </p:spPr>
      </p:pic>
    </p:spTree>
    <p:extLst>
      <p:ext uri="{BB962C8B-B14F-4D97-AF65-F5344CB8AC3E}">
        <p14:creationId xmlns:p14="http://schemas.microsoft.com/office/powerpoint/2010/main" val="1201459340"/>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3"/>
          <a:srcRect l="2719" r="2719"/>
          <a:stretch/>
        </p:blipFill>
        <p:spPr>
          <a:xfrm>
            <a:off x="0" y="3201671"/>
            <a:ext cx="7542544" cy="4477930"/>
          </a:xfrm>
          <a:prstGeom prst="rect">
            <a:avLst/>
          </a:prstGeom>
        </p:spPr>
      </p:pic>
      <p:pic>
        <p:nvPicPr>
          <p:cNvPr id="8" name="Picture 7">
            <a:extLst>
              <a:ext uri="{FF2B5EF4-FFF2-40B4-BE49-F238E27FC236}">
                <a16:creationId xmlns:a16="http://schemas.microsoft.com/office/drawing/2014/main" id="{526D15EC-C3D0-BC29-F513-13ED9B3F79C2}"/>
              </a:ext>
            </a:extLst>
          </p:cNvPr>
          <p:cNvPicPr>
            <a:picLocks noChangeAspect="1"/>
          </p:cNvPicPr>
          <p:nvPr/>
        </p:nvPicPr>
        <p:blipFill>
          <a:blip r:embed="rId4"/>
          <a:srcRect l="18752" t="15821" b="15821"/>
          <a:stretch/>
        </p:blipFill>
        <p:spPr bwMode="auto">
          <a:xfrm>
            <a:off x="6978" y="7683764"/>
            <a:ext cx="7542544" cy="3013799"/>
          </a:xfrm>
          <a:prstGeom prst="rect">
            <a:avLst/>
          </a:prstGeom>
          <a:noFill/>
          <a:ln>
            <a:noFill/>
          </a:ln>
        </p:spPr>
      </p:pic>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a:blip r:embed="rId5"/>
          <a:srcRect t="12843" b="12843"/>
          <a:stretch/>
        </p:blipFill>
        <p:spPr bwMode="auto">
          <a:xfrm>
            <a:off x="-17457" y="44969"/>
            <a:ext cx="7560001" cy="3156702"/>
          </a:xfrm>
          <a:prstGeom prst="rect">
            <a:avLst/>
          </a:prstGeom>
          <a:noFill/>
          <a:ln>
            <a:noFill/>
          </a:ln>
        </p:spPr>
      </p:pic>
      <p:sp>
        <p:nvSpPr>
          <p:cNvPr id="101" name="Google Shape;101;p13"/>
          <p:cNvSpPr/>
          <p:nvPr/>
        </p:nvSpPr>
        <p:spPr>
          <a:xfrm rot="5400000">
            <a:off x="2640187" y="3304373"/>
            <a:ext cx="3793321" cy="52885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366933" y="-559421"/>
            <a:ext cx="2623805" cy="3832585"/>
          </a:xfrm>
          <a:prstGeom prst="rect">
            <a:avLst/>
          </a:prstGeom>
          <a:ln>
            <a:noFill/>
          </a:ln>
          <a:extLst>
            <a:ext uri="{53640926-AAD7-44D8-BBD7-CCE9431645EC}">
              <a14:shadowObscured xmlns:a14="http://schemas.microsoft.com/office/drawing/2010/main"/>
            </a:ext>
          </a:extLst>
        </p:spPr>
      </p:pic>
      <p:sp>
        <p:nvSpPr>
          <p:cNvPr id="7" name="Google Shape;95;p13">
            <a:extLst>
              <a:ext uri="{FF2B5EF4-FFF2-40B4-BE49-F238E27FC236}">
                <a16:creationId xmlns:a16="http://schemas.microsoft.com/office/drawing/2014/main" id="{2060B3E7-EBFD-F075-716C-66BB0874220B}"/>
              </a:ext>
            </a:extLst>
          </p:cNvPr>
          <p:cNvSpPr txBox="1"/>
          <p:nvPr/>
        </p:nvSpPr>
        <p:spPr>
          <a:xfrm>
            <a:off x="5172075" y="164095"/>
            <a:ext cx="2167696" cy="2229841"/>
          </a:xfrm>
          <a:prstGeom prst="rect">
            <a:avLst/>
          </a:prstGeom>
          <a:noFill/>
          <a:ln>
            <a:noFill/>
          </a:ln>
        </p:spPr>
        <p:txBody>
          <a:bodyPr spcFirstLastPara="1" wrap="square" lIns="0" tIns="0" rIns="0" bIns="0" anchor="t" anchorCtr="0">
            <a:spAutoFit/>
          </a:bodyPr>
          <a:lstStyle/>
          <a:p>
            <a:pPr>
              <a:lnSpc>
                <a:spcPct val="115000"/>
              </a:lnSpc>
            </a:pPr>
            <a:r>
              <a:rPr lang="es-MX" sz="1800" kern="0" dirty="0">
                <a:effectLst/>
                <a:latin typeface="Times New Roman" panose="02020603050405020304" pitchFamily="18" charset="0"/>
                <a:ea typeface="Aptos" panose="020B0004020202020204" pitchFamily="34" charset="0"/>
              </a:rPr>
              <a:t>Estaba pensando en el bautismo y cómo diferentes iglesias tienen diferentes puntos de vista sobre cómo debe hacerse. ¿Qué piensan ustedes?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8DC34B5-FA1C-FCDD-D166-985AF3161D4B}"/>
              </a:ext>
            </a:extLst>
          </p:cNvPr>
          <p:cNvSpPr txBox="1"/>
          <p:nvPr/>
        </p:nvSpPr>
        <p:spPr>
          <a:xfrm>
            <a:off x="3168503" y="4517465"/>
            <a:ext cx="3668232" cy="2862322"/>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Sí, el bautismo es un tema interesante. En mi iglesia creemos que el bautismo es una ordenanza que simboliza la aceptación de lo que Jesús hizo por nosotros. Es como una declaración pública de nuestra fe. Además, puede ser administrado de tres maneras: inmersión, aspersión o afusión. Depende de la preferencia del candidato.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53CBDEA9-C127-D0F1-4302-E25B02FD6879}"/>
              </a:ext>
            </a:extLst>
          </p:cNvPr>
          <p:cNvSpPr/>
          <p:nvPr/>
        </p:nvSpPr>
        <p:spPr>
          <a:xfrm rot="10800000">
            <a:off x="13953" y="8856920"/>
            <a:ext cx="7433765" cy="183647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95;p13">
            <a:extLst>
              <a:ext uri="{FF2B5EF4-FFF2-40B4-BE49-F238E27FC236}">
                <a16:creationId xmlns:a16="http://schemas.microsoft.com/office/drawing/2014/main" id="{77D82166-2173-F143-8578-70C642D9E039}"/>
              </a:ext>
            </a:extLst>
          </p:cNvPr>
          <p:cNvSpPr txBox="1"/>
          <p:nvPr/>
        </p:nvSpPr>
        <p:spPr>
          <a:xfrm>
            <a:off x="280571" y="9259641"/>
            <a:ext cx="6900530" cy="1274195"/>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En mi iglesia siempre se hace por inmersión. Creemos que es lo más bíblico porque la palabra griega "baptizo" significa "sumergir". Además, en Romanos 6:3-5 se compara el bautismo con la muerte y resurrección de Cristo. Sumergirse en el agua simboliza eso.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6" name="Picture 5">
            <a:extLst>
              <a:ext uri="{FF2B5EF4-FFF2-40B4-BE49-F238E27FC236}">
                <a16:creationId xmlns:a16="http://schemas.microsoft.com/office/drawing/2014/main" id="{BEA9CF9E-47F1-A4C2-939E-27068D95AE23}"/>
              </a:ext>
            </a:extLst>
          </p:cNvPr>
          <p:cNvPicPr>
            <a:picLocks noChangeAspect="1"/>
          </p:cNvPicPr>
          <p:nvPr/>
        </p:nvPicPr>
        <p:blipFill>
          <a:blip r:embed="rId3"/>
          <a:srcRect t="9311" r="67661" b="9311"/>
          <a:stretch/>
        </p:blipFill>
        <p:spPr>
          <a:xfrm>
            <a:off x="15394" y="0"/>
            <a:ext cx="2443695" cy="3796147"/>
          </a:xfrm>
          <a:prstGeom prst="rect">
            <a:avLst/>
          </a:prstGeom>
        </p:spPr>
      </p:pic>
      <p:pic>
        <p:nvPicPr>
          <p:cNvPr id="4" name="Picture 3">
            <a:extLst>
              <a:ext uri="{FF2B5EF4-FFF2-40B4-BE49-F238E27FC236}">
                <a16:creationId xmlns:a16="http://schemas.microsoft.com/office/drawing/2014/main" id="{457402B0-108E-3D9E-D0A0-6120E3E5A9D4}"/>
              </a:ext>
            </a:extLst>
          </p:cNvPr>
          <p:cNvPicPr>
            <a:picLocks noChangeAspect="1"/>
          </p:cNvPicPr>
          <p:nvPr/>
        </p:nvPicPr>
        <p:blipFill>
          <a:blip r:embed="rId4"/>
          <a:srcRect/>
          <a:stretch/>
        </p:blipFill>
        <p:spPr bwMode="auto">
          <a:xfrm>
            <a:off x="15394" y="6993162"/>
            <a:ext cx="7539356" cy="3700237"/>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4EF9456-6736-F699-0B4B-BD88F362C484}"/>
              </a:ext>
            </a:extLst>
          </p:cNvPr>
          <p:cNvPicPr>
            <a:picLocks noChangeAspect="1"/>
          </p:cNvPicPr>
          <p:nvPr/>
        </p:nvPicPr>
        <p:blipFill>
          <a:blip r:embed="rId4"/>
          <a:srcRect/>
          <a:stretch/>
        </p:blipFill>
        <p:spPr bwMode="auto">
          <a:xfrm>
            <a:off x="2015058" y="0"/>
            <a:ext cx="5541442" cy="319701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231EECC-7661-1069-CC60-2394626C78D4}"/>
              </a:ext>
            </a:extLst>
          </p:cNvPr>
          <p:cNvPicPr>
            <a:picLocks noChangeAspect="1"/>
          </p:cNvPicPr>
          <p:nvPr/>
        </p:nvPicPr>
        <p:blipFill>
          <a:blip r:embed="rId3"/>
          <a:srcRect t="9311" b="9311"/>
          <a:stretch/>
        </p:blipFill>
        <p:spPr>
          <a:xfrm>
            <a:off x="-1751" y="3197016"/>
            <a:ext cx="7556501" cy="3796147"/>
          </a:xfrm>
          <a:prstGeom prst="rect">
            <a:avLst/>
          </a:prstGeom>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Google Shape;101;p13">
            <a:extLst>
              <a:ext uri="{FF2B5EF4-FFF2-40B4-BE49-F238E27FC236}">
                <a16:creationId xmlns:a16="http://schemas.microsoft.com/office/drawing/2014/main" id="{A2628AD3-9D66-57A2-7DF0-35CF95B1D0BF}"/>
              </a:ext>
            </a:extLst>
          </p:cNvPr>
          <p:cNvSpPr/>
          <p:nvPr/>
        </p:nvSpPr>
        <p:spPr>
          <a:xfrm rot="16200000">
            <a:off x="1725286" y="-1467711"/>
            <a:ext cx="1879618" cy="503237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9487BED-1A85-C225-1AB5-DD69BA254AA1}"/>
              </a:ext>
            </a:extLst>
          </p:cNvPr>
          <p:cNvSpPr txBox="1"/>
          <p:nvPr/>
        </p:nvSpPr>
        <p:spPr>
          <a:xfrm>
            <a:off x="390363" y="383864"/>
            <a:ext cx="3630358" cy="1477328"/>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¿Y qué pasa con los bebés? Algunas iglesias bautizan a los niños, pero otros dicen que sólo debe hacerse con personas que ya han tomado una decisión por Cristo.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5" name="Google Shape;101;p13">
            <a:extLst>
              <a:ext uri="{FF2B5EF4-FFF2-40B4-BE49-F238E27FC236}">
                <a16:creationId xmlns:a16="http://schemas.microsoft.com/office/drawing/2014/main" id="{26FA996B-637B-90C6-CBC6-9236A4ECBB89}"/>
              </a:ext>
            </a:extLst>
          </p:cNvPr>
          <p:cNvSpPr/>
          <p:nvPr/>
        </p:nvSpPr>
        <p:spPr>
          <a:xfrm rot="16200000">
            <a:off x="-1057881" y="3084157"/>
            <a:ext cx="5312664" cy="32039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1785432-9DC8-0B33-1356-3BBFD016339E}"/>
              </a:ext>
            </a:extLst>
          </p:cNvPr>
          <p:cNvSpPr txBox="1"/>
          <p:nvPr/>
        </p:nvSpPr>
        <p:spPr>
          <a:xfrm>
            <a:off x="67712" y="2178848"/>
            <a:ext cx="2292715" cy="5163593"/>
          </a:xfrm>
          <a:prstGeom prst="rect">
            <a:avLst/>
          </a:prstGeom>
          <a:noFill/>
        </p:spPr>
        <p:txBody>
          <a:bodyPr wrap="square">
            <a:spAutoFit/>
          </a:bodyPr>
          <a:lstStyle/>
          <a:p>
            <a:pPr>
              <a:lnSpc>
                <a:spcPct val="115000"/>
              </a:lnSpc>
            </a:pPr>
            <a:r>
              <a:rPr lang="es-MX" sz="1800" kern="0" dirty="0">
                <a:effectLst/>
                <a:latin typeface="Times New Roman" panose="02020603050405020304" pitchFamily="18" charset="0"/>
                <a:ea typeface="Aptos" panose="020B0004020202020204" pitchFamily="34" charset="0"/>
              </a:rPr>
              <a:t>En nuestra iglesia se permite el bautismo de niños a petición de los padres, pero la idea es que los padres se comprometan a criar a esos niños en la fe. Es más un símbolo de que los niños están bajo el nuevo pacto. Pero claro, también creemos en el bautismo de adultos que han hecho una confesión personal de fe.</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C430A0E8-BB8D-4423-616D-877EF64B1D48}"/>
              </a:ext>
            </a:extLst>
          </p:cNvPr>
          <p:cNvSpPr/>
          <p:nvPr/>
        </p:nvSpPr>
        <p:spPr>
          <a:xfrm rot="16200000">
            <a:off x="1551641" y="7368841"/>
            <a:ext cx="1714626" cy="42467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8395537-DE5C-9541-3FA7-2F31E929B3E3}"/>
              </a:ext>
            </a:extLst>
          </p:cNvPr>
          <p:cNvSpPr txBox="1"/>
          <p:nvPr/>
        </p:nvSpPr>
        <p:spPr>
          <a:xfrm>
            <a:off x="471491" y="8634892"/>
            <a:ext cx="3087134" cy="1659557"/>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He escuchado que algunas personas creen que el bautismo es necesario para la salvación, pero otros dicen que no es así. ¿Qué piensan?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21" name="Picture 20">
            <a:extLst>
              <a:ext uri="{FF2B5EF4-FFF2-40B4-BE49-F238E27FC236}">
                <a16:creationId xmlns:a16="http://schemas.microsoft.com/office/drawing/2014/main" id="{35A5EEB5-17DB-99C7-58EF-03EA957DC897}"/>
              </a:ext>
            </a:extLst>
          </p:cNvPr>
          <p:cNvPicPr>
            <a:picLocks noChangeAspect="1"/>
          </p:cNvPicPr>
          <p:nvPr/>
        </p:nvPicPr>
        <p:blipFill>
          <a:blip r:embed="rId3"/>
          <a:srcRect/>
          <a:stretch/>
        </p:blipFill>
        <p:spPr>
          <a:xfrm>
            <a:off x="12992" y="2839079"/>
            <a:ext cx="7632704" cy="4265970"/>
          </a:xfrm>
          <a:prstGeom prst="rect">
            <a:avLst/>
          </a:prstGeom>
        </p:spPr>
      </p:pic>
      <p:pic>
        <p:nvPicPr>
          <p:cNvPr id="19" name="Picture 18">
            <a:extLst>
              <a:ext uri="{FF2B5EF4-FFF2-40B4-BE49-F238E27FC236}">
                <a16:creationId xmlns:a16="http://schemas.microsoft.com/office/drawing/2014/main" id="{373F01A7-8C65-3C1B-A48A-A1F6E56D3C70}"/>
              </a:ext>
            </a:extLst>
          </p:cNvPr>
          <p:cNvPicPr>
            <a:picLocks noChangeAspect="1"/>
          </p:cNvPicPr>
          <p:nvPr/>
        </p:nvPicPr>
        <p:blipFill>
          <a:blip r:embed="rId4"/>
          <a:srcRect t="15899" r="31215" b="32421"/>
          <a:stretch/>
        </p:blipFill>
        <p:spPr>
          <a:xfrm>
            <a:off x="12992" y="23677"/>
            <a:ext cx="7632704" cy="3043373"/>
          </a:xfrm>
          <a:prstGeom prst="rect">
            <a:avLst/>
          </a:prstGeom>
        </p:spPr>
      </p:pic>
      <p:pic>
        <p:nvPicPr>
          <p:cNvPr id="9" name="Picture 8">
            <a:extLst>
              <a:ext uri="{FF2B5EF4-FFF2-40B4-BE49-F238E27FC236}">
                <a16:creationId xmlns:a16="http://schemas.microsoft.com/office/drawing/2014/main" id="{5D367107-7D66-432E-2AEE-0BABB933EF98}"/>
              </a:ext>
            </a:extLst>
          </p:cNvPr>
          <p:cNvPicPr>
            <a:picLocks noChangeAspect="1"/>
          </p:cNvPicPr>
          <p:nvPr/>
        </p:nvPicPr>
        <p:blipFill>
          <a:blip r:embed="rId5"/>
          <a:srcRect t="3177" b="3177"/>
          <a:stretch/>
        </p:blipFill>
        <p:spPr bwMode="auto">
          <a:xfrm>
            <a:off x="-48905" y="6630564"/>
            <a:ext cx="7592412" cy="4047536"/>
          </a:xfrm>
          <a:prstGeom prst="rect">
            <a:avLst/>
          </a:prstGeom>
          <a:ln>
            <a:noFill/>
          </a:ln>
          <a:extLst>
            <a:ext uri="{53640926-AAD7-44D8-BBD7-CCE9431645EC}">
              <a14:shadowObscured xmlns:a14="http://schemas.microsoft.com/office/drawing/2010/main"/>
            </a:ext>
          </a:extLst>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379378" y="-237921"/>
            <a:ext cx="4576598" cy="496635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516697" y="409222"/>
            <a:ext cx="2960150" cy="3897029"/>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depende de cómo interpretes ciertos pasajes. Algunos usan Marcos 16:16 y Hechos 2:38 para argumentar que necesitas bautizarte para ser salvo. Pero otros versículos como Juan 3:16 o Romanos 10:9-10 muestran que la salvación viene por la fe. El bautismo es una señal externa de algo que ya sucedió en el corazón.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184500" y="9202058"/>
            <a:ext cx="7242100" cy="14665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84C522C-6726-F192-8D4A-736BB1E59896}"/>
              </a:ext>
            </a:extLst>
          </p:cNvPr>
          <p:cNvSpPr txBox="1"/>
          <p:nvPr/>
        </p:nvSpPr>
        <p:spPr>
          <a:xfrm>
            <a:off x="391212" y="9497232"/>
            <a:ext cx="6774076" cy="1200329"/>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Exactamente. El bautismo es una forma de decir públicamente que hemos dejado nuestra vida pasada atrás y ahora vivimos para Cristo. En la iglesia antigua, después de bautizarse, la persona se vestía con ropas blancas para simbolizar su nueva vida.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360CEF34-632C-BB14-DDF0-3D02E420A0E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1365642" y="3042008"/>
            <a:ext cx="1806085" cy="451138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2F59F21-264D-41E1-151A-FB6F7C9D4702}"/>
              </a:ext>
            </a:extLst>
          </p:cNvPr>
          <p:cNvSpPr txBox="1"/>
          <p:nvPr/>
        </p:nvSpPr>
        <p:spPr>
          <a:xfrm>
            <a:off x="284887" y="4538325"/>
            <a:ext cx="2769579" cy="1667188"/>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tiene sentido! El bautismo no es lo que salva, sino que es un testimonio de nuestra fe y de la nueva vida que tenemos en Cristo.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a:extLst>
            <a:ext uri="{FF2B5EF4-FFF2-40B4-BE49-F238E27FC236}">
              <a16:creationId xmlns:a16="http://schemas.microsoft.com/office/drawing/2014/main" id="{EBECDE32-E498-A961-E2AE-BDD51E74055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4F7094C-EF53-8656-64E7-23E7CF780D07}"/>
              </a:ext>
            </a:extLst>
          </p:cNvPr>
          <p:cNvPicPr>
            <a:picLocks noChangeAspect="1"/>
          </p:cNvPicPr>
          <p:nvPr/>
        </p:nvPicPr>
        <p:blipFill>
          <a:blip r:embed="rId3"/>
          <a:srcRect/>
          <a:stretch/>
        </p:blipFill>
        <p:spPr>
          <a:xfrm>
            <a:off x="22176" y="3660589"/>
            <a:ext cx="7534323" cy="3157900"/>
          </a:xfrm>
          <a:prstGeom prst="rect">
            <a:avLst/>
          </a:prstGeom>
        </p:spPr>
      </p:pic>
      <p:pic>
        <p:nvPicPr>
          <p:cNvPr id="14" name="Picture 13">
            <a:extLst>
              <a:ext uri="{FF2B5EF4-FFF2-40B4-BE49-F238E27FC236}">
                <a16:creationId xmlns:a16="http://schemas.microsoft.com/office/drawing/2014/main" id="{692679AA-E182-ADFE-B96A-A88CAE031447}"/>
              </a:ext>
            </a:extLst>
          </p:cNvPr>
          <p:cNvPicPr>
            <a:picLocks noChangeAspect="1"/>
          </p:cNvPicPr>
          <p:nvPr/>
        </p:nvPicPr>
        <p:blipFill>
          <a:blip r:embed="rId4"/>
          <a:srcRect t="2662" b="2662"/>
          <a:stretch/>
        </p:blipFill>
        <p:spPr>
          <a:xfrm>
            <a:off x="22176" y="-30429"/>
            <a:ext cx="7556501" cy="4016363"/>
          </a:xfrm>
          <a:prstGeom prst="rect">
            <a:avLst/>
          </a:prstGeom>
        </p:spPr>
      </p:pic>
      <p:pic>
        <p:nvPicPr>
          <p:cNvPr id="12" name="Picture 11">
            <a:extLst>
              <a:ext uri="{FF2B5EF4-FFF2-40B4-BE49-F238E27FC236}">
                <a16:creationId xmlns:a16="http://schemas.microsoft.com/office/drawing/2014/main" id="{14DD769C-5D41-4172-CDDC-0DC99242AC36}"/>
              </a:ext>
            </a:extLst>
          </p:cNvPr>
          <p:cNvPicPr>
            <a:picLocks noChangeAspect="1"/>
          </p:cNvPicPr>
          <p:nvPr/>
        </p:nvPicPr>
        <p:blipFill>
          <a:blip r:embed="rId5"/>
          <a:srcRect l="8078" r="8078" b="817"/>
          <a:stretch/>
        </p:blipFill>
        <p:spPr>
          <a:xfrm>
            <a:off x="22176" y="6818488"/>
            <a:ext cx="7561684" cy="3874911"/>
          </a:xfrm>
          <a:prstGeom prst="rect">
            <a:avLst/>
          </a:prstGeom>
        </p:spPr>
      </p:pic>
      <p:sp>
        <p:nvSpPr>
          <p:cNvPr id="7" name="Rectangle 2">
            <a:extLst>
              <a:ext uri="{FF2B5EF4-FFF2-40B4-BE49-F238E27FC236}">
                <a16:creationId xmlns:a16="http://schemas.microsoft.com/office/drawing/2014/main" id="{BB737678-3E15-4AF2-E135-4A140DA04BC9}"/>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85191006-E797-9C2B-BCEA-6DCA7B9FA691}"/>
              </a:ext>
            </a:extLst>
          </p:cNvPr>
          <p:cNvSpPr/>
          <p:nvPr/>
        </p:nvSpPr>
        <p:spPr>
          <a:xfrm rot="16200000">
            <a:off x="1039702" y="7177759"/>
            <a:ext cx="2709270" cy="31512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7FC8C25-9B16-8382-6A29-090ED8F85DD4}"/>
              </a:ext>
            </a:extLst>
          </p:cNvPr>
          <p:cNvSpPr txBox="1"/>
          <p:nvPr/>
        </p:nvSpPr>
        <p:spPr>
          <a:xfrm>
            <a:off x="944755" y="7463283"/>
            <a:ext cx="2323457" cy="2585323"/>
          </a:xfrm>
          <a:prstGeom prst="rect">
            <a:avLst/>
          </a:prstGeom>
          <a:noFill/>
        </p:spPr>
        <p:txBody>
          <a:bodyPr wrap="square">
            <a:spAutoFit/>
          </a:bodyPr>
          <a:lstStyle/>
          <a:p>
            <a:r>
              <a:rPr lang="es-MX" sz="1800" kern="0" dirty="0">
                <a:effectLst/>
                <a:latin typeface="Times New Roman" panose="02020603050405020304" pitchFamily="18" charset="0"/>
                <a:ea typeface="Aptos" panose="020B0004020202020204" pitchFamily="34" charset="0"/>
              </a:rPr>
              <a:t>Entonces, al final del día, lo importante es seguir el mandato de Jesús de ser bautizados, ya que es una forma de mostrar públicamente nuestra fe y de unirnos a la iglesia.</a:t>
            </a:r>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A4531B59-2B51-BB3F-4377-60035ED51DFC}"/>
              </a:ext>
            </a:extLst>
          </p:cNvPr>
          <p:cNvSpPr/>
          <p:nvPr/>
        </p:nvSpPr>
        <p:spPr>
          <a:xfrm rot="5400000">
            <a:off x="2221892" y="696826"/>
            <a:ext cx="3693456" cy="288475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87EAC4-5DC3-AECA-0618-1ED8D5682BD6}"/>
              </a:ext>
            </a:extLst>
          </p:cNvPr>
          <p:cNvSpPr txBox="1"/>
          <p:nvPr/>
        </p:nvSpPr>
        <p:spPr>
          <a:xfrm>
            <a:off x="3268212" y="309390"/>
            <a:ext cx="2038034" cy="3578480"/>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 una imagen muy poderosa. También me gusta cómo el bautismo simboliza la unidad con Cristo en su muerte, sepultura y resurrección. Es un recordatorio de lo que Él hizo por nosotros.</a:t>
            </a:r>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A0FB6D7E-8F34-71F8-16EA-EAA0EFC42454}"/>
              </a:ext>
            </a:extLst>
          </p:cNvPr>
          <p:cNvSpPr/>
          <p:nvPr/>
        </p:nvSpPr>
        <p:spPr>
          <a:xfrm rot="10800000">
            <a:off x="207092" y="5328952"/>
            <a:ext cx="5653996" cy="178671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6643ABE-747E-C9A8-FA68-09702B0C0077}"/>
              </a:ext>
            </a:extLst>
          </p:cNvPr>
          <p:cNvSpPr txBox="1"/>
          <p:nvPr/>
        </p:nvSpPr>
        <p:spPr>
          <a:xfrm>
            <a:off x="384098" y="5638341"/>
            <a:ext cx="5346738" cy="1477328"/>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Sí, y aunque algunas iglesias prefieren un método sobre otro, lo más importante es que el bautismo represente nuestra fe en Cristo. Ya sea por inmersión, aspersión o afusión, lo que importa es el compromiso que hacemos de vivir una vida nueva en Cristo.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072039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E4104FD8-7BD0-B3E8-859B-61389ED21F85}"/>
              </a:ext>
            </a:extLst>
          </p:cNvPr>
          <p:cNvPicPr>
            <a:picLocks noChangeAspect="1"/>
          </p:cNvPicPr>
          <p:nvPr/>
        </p:nvPicPr>
        <p:blipFill>
          <a:blip r:embed="rId3"/>
          <a:srcRect t="10095" b="10095"/>
          <a:stretch/>
        </p:blipFill>
        <p:spPr>
          <a:xfrm>
            <a:off x="-1" y="7250930"/>
            <a:ext cx="7556499" cy="3512320"/>
          </a:xfrm>
          <a:prstGeom prst="rect">
            <a:avLst/>
          </a:prstGeom>
        </p:spPr>
      </p:pic>
      <p:sp>
        <p:nvSpPr>
          <p:cNvPr id="3" name="Google Shape;101;p13">
            <a:extLst>
              <a:ext uri="{FF2B5EF4-FFF2-40B4-BE49-F238E27FC236}">
                <a16:creationId xmlns:a16="http://schemas.microsoft.com/office/drawing/2014/main" id="{7038A62F-942C-2813-352F-4C5795A398DF}"/>
              </a:ext>
            </a:extLst>
          </p:cNvPr>
          <p:cNvSpPr/>
          <p:nvPr/>
        </p:nvSpPr>
        <p:spPr>
          <a:xfrm rot="5400000">
            <a:off x="5144636" y="-438971"/>
            <a:ext cx="1147907" cy="294948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5069878" y="461816"/>
            <a:ext cx="2123454" cy="318549"/>
          </a:xfrm>
          <a:prstGeom prst="rect">
            <a:avLst/>
          </a:prstGeom>
          <a:noFill/>
          <a:ln>
            <a:noFill/>
          </a:ln>
        </p:spPr>
        <p:txBody>
          <a:bodyPr spcFirstLastPara="1" wrap="square" lIns="0" tIns="0" rIns="0" bIns="0" anchor="t" anchorCtr="0">
            <a:spAutoFit/>
          </a:bodyPr>
          <a:lstStyle/>
          <a:p>
            <a:pPr>
              <a:lnSpc>
                <a:spcPct val="115000"/>
              </a:lnSpc>
            </a:pPr>
            <a:r>
              <a:rPr lang="es-MX" sz="1800" dirty="0">
                <a:effectLst/>
                <a:latin typeface="Times New Roman" panose="02020603050405020304" pitchFamily="18" charset="0"/>
                <a:ea typeface="Aptos" panose="020B0004020202020204" pitchFamily="34" charset="0"/>
              </a:rPr>
              <a:t>¡El ayuno!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62DE02A3-614C-3409-A831-DC0C9D35CDD6}"/>
              </a:ext>
            </a:extLst>
          </p:cNvPr>
          <p:cNvSpPr/>
          <p:nvPr/>
        </p:nvSpPr>
        <p:spPr>
          <a:xfrm rot="16200000">
            <a:off x="3959426" y="7248912"/>
            <a:ext cx="1105175" cy="438621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endParaRPr lang="en-US"/>
          </a:p>
        </p:txBody>
      </p:sp>
      <p:sp>
        <p:nvSpPr>
          <p:cNvPr id="9" name="Google Shape;95;p13">
            <a:extLst>
              <a:ext uri="{FF2B5EF4-FFF2-40B4-BE49-F238E27FC236}">
                <a16:creationId xmlns:a16="http://schemas.microsoft.com/office/drawing/2014/main" id="{CDE67B86-8AF0-E6B8-70D2-AC8600D6CCA7}"/>
              </a:ext>
            </a:extLst>
          </p:cNvPr>
          <p:cNvSpPr txBox="1"/>
          <p:nvPr/>
        </p:nvSpPr>
        <p:spPr>
          <a:xfrm>
            <a:off x="2616412" y="8961126"/>
            <a:ext cx="2933783" cy="955646"/>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Concuerde cada cita bíblica con cada declaración de las siguientes citas bíblicas: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descr="A person in a yellow shirt&#10;&#10;Description automatically generated">
            <a:extLst>
              <a:ext uri="{FF2B5EF4-FFF2-40B4-BE49-F238E27FC236}">
                <a16:creationId xmlns:a16="http://schemas.microsoft.com/office/drawing/2014/main" id="{0444E4CD-B727-F5DD-F0BE-9E7DD00D314E}"/>
              </a:ext>
            </a:extLst>
          </p:cNvPr>
          <p:cNvPicPr>
            <a:picLocks noChangeAspect="1"/>
          </p:cNvPicPr>
          <p:nvPr/>
        </p:nvPicPr>
        <p:blipFill>
          <a:blip r:embed="rId5"/>
          <a:stretch>
            <a:fillRect/>
          </a:stretch>
        </p:blipFill>
        <p:spPr>
          <a:xfrm>
            <a:off x="23614" y="-1"/>
            <a:ext cx="7509270" cy="4121081"/>
          </a:xfrm>
          <a:prstGeom prst="rect">
            <a:avLst/>
          </a:prstGeom>
        </p:spPr>
      </p:pic>
      <p:sp>
        <p:nvSpPr>
          <p:cNvPr id="13" name="Google Shape;101;p13">
            <a:extLst>
              <a:ext uri="{FF2B5EF4-FFF2-40B4-BE49-F238E27FC236}">
                <a16:creationId xmlns:a16="http://schemas.microsoft.com/office/drawing/2014/main" id="{7829CC44-E2BD-41E2-F7BE-88A7B8BA211C}"/>
              </a:ext>
            </a:extLst>
          </p:cNvPr>
          <p:cNvSpPr/>
          <p:nvPr/>
        </p:nvSpPr>
        <p:spPr>
          <a:xfrm rot="10800000">
            <a:off x="363168" y="2781790"/>
            <a:ext cx="5653996" cy="114790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4">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C009DD5-E4EE-579B-5214-23AB06A4610C}"/>
              </a:ext>
            </a:extLst>
          </p:cNvPr>
          <p:cNvSpPr txBox="1"/>
          <p:nvPr/>
        </p:nvSpPr>
        <p:spPr>
          <a:xfrm>
            <a:off x="670426" y="3127385"/>
            <a:ext cx="5346738" cy="646331"/>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En los siguientes pasajes descubra que representa el bautismo y escríbalo a un lado de cada cita bíblica: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Google Shape;129;p14">
            <a:extLst>
              <a:ext uri="{FF2B5EF4-FFF2-40B4-BE49-F238E27FC236}">
                <a16:creationId xmlns:a16="http://schemas.microsoft.com/office/drawing/2014/main" id="{92190E68-E905-75C0-FF8E-79207908BCBD}"/>
              </a:ext>
            </a:extLst>
          </p:cNvPr>
          <p:cNvSpPr/>
          <p:nvPr/>
        </p:nvSpPr>
        <p:spPr>
          <a:xfrm>
            <a:off x="39564" y="4124388"/>
            <a:ext cx="7493320" cy="313351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85685978-A7F7-75CE-61D8-CA42415A939B}"/>
              </a:ext>
            </a:extLst>
          </p:cNvPr>
          <p:cNvSpPr txBox="1"/>
          <p:nvPr/>
        </p:nvSpPr>
        <p:spPr>
          <a:xfrm>
            <a:off x="153284" y="4752382"/>
            <a:ext cx="7403216" cy="646331"/>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07D6EBB3-37FA-A4BC-47A6-E619B43F46B8}"/>
              </a:ext>
            </a:extLst>
          </p:cNvPr>
          <p:cNvGraphicFramePr>
            <a:graphicFrameLocks noGrp="1"/>
          </p:cNvGraphicFramePr>
          <p:nvPr>
            <p:extLst>
              <p:ext uri="{D42A27DB-BD31-4B8C-83A1-F6EECF244321}">
                <p14:modId xmlns:p14="http://schemas.microsoft.com/office/powerpoint/2010/main" val="3948990257"/>
              </p:ext>
            </p:extLst>
          </p:nvPr>
        </p:nvGraphicFramePr>
        <p:xfrm>
          <a:off x="23614" y="4161601"/>
          <a:ext cx="7493321" cy="3044946"/>
        </p:xfrm>
        <a:graphic>
          <a:graphicData uri="http://schemas.openxmlformats.org/drawingml/2006/table">
            <a:tbl>
              <a:tblPr firstRow="1" firstCol="1" bandRow="1">
                <a:tableStyleId>{5C22544A-7EE6-4342-B048-85BDC9FD1C3A}</a:tableStyleId>
              </a:tblPr>
              <a:tblGrid>
                <a:gridCol w="1727070">
                  <a:extLst>
                    <a:ext uri="{9D8B030D-6E8A-4147-A177-3AD203B41FA5}">
                      <a16:colId xmlns:a16="http://schemas.microsoft.com/office/drawing/2014/main" val="635138093"/>
                    </a:ext>
                  </a:extLst>
                </a:gridCol>
                <a:gridCol w="5766251">
                  <a:extLst>
                    <a:ext uri="{9D8B030D-6E8A-4147-A177-3AD203B41FA5}">
                      <a16:colId xmlns:a16="http://schemas.microsoft.com/office/drawing/2014/main" val="2075818982"/>
                    </a:ext>
                  </a:extLst>
                </a:gridCol>
              </a:tblGrid>
              <a:tr h="217496">
                <a:tc>
                  <a:txBody>
                    <a:bodyPr/>
                    <a:lstStyle/>
                    <a:p>
                      <a:pPr marL="0" marR="0">
                        <a:spcBef>
                          <a:spcPts val="0"/>
                        </a:spcBef>
                        <a:spcAft>
                          <a:spcPts val="0"/>
                        </a:spcAft>
                      </a:pPr>
                      <a:r>
                        <a:rPr lang="es-MX" sz="1200" kern="0">
                          <a:effectLst/>
                        </a:rPr>
                        <a:t>Hechos 22:16</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9190513"/>
                  </a:ext>
                </a:extLst>
              </a:tr>
              <a:tr h="217496">
                <a:tc>
                  <a:txBody>
                    <a:bodyPr/>
                    <a:lstStyle/>
                    <a:p>
                      <a:pPr marL="0" marR="0">
                        <a:spcBef>
                          <a:spcPts val="0"/>
                        </a:spcBef>
                        <a:spcAft>
                          <a:spcPts val="0"/>
                        </a:spcAft>
                      </a:pPr>
                      <a:r>
                        <a:rPr lang="es-MX" sz="1200" kern="0">
                          <a:effectLst/>
                        </a:rPr>
                        <a:t>1 Pedro 3:21</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2907858"/>
                  </a:ext>
                </a:extLst>
              </a:tr>
              <a:tr h="217496">
                <a:tc>
                  <a:txBody>
                    <a:bodyPr/>
                    <a:lstStyle/>
                    <a:p>
                      <a:pPr marL="0" marR="0">
                        <a:spcBef>
                          <a:spcPts val="0"/>
                        </a:spcBef>
                        <a:spcAft>
                          <a:spcPts val="0"/>
                        </a:spcAft>
                      </a:pPr>
                      <a:r>
                        <a:rPr lang="es-MX" sz="1200" kern="0">
                          <a:effectLst/>
                        </a:rPr>
                        <a:t>Mateo 3:11-15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3521285"/>
                  </a:ext>
                </a:extLst>
              </a:tr>
              <a:tr h="217496">
                <a:tc>
                  <a:txBody>
                    <a:bodyPr/>
                    <a:lstStyle/>
                    <a:p>
                      <a:pPr marL="0" marR="0">
                        <a:spcBef>
                          <a:spcPts val="0"/>
                        </a:spcBef>
                        <a:spcAft>
                          <a:spcPts val="0"/>
                        </a:spcAft>
                      </a:pPr>
                      <a:r>
                        <a:rPr lang="es-MX" sz="1200" kern="0">
                          <a:effectLst/>
                        </a:rPr>
                        <a:t>Mateo 28:19-20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9867666"/>
                  </a:ext>
                </a:extLst>
              </a:tr>
              <a:tr h="217496">
                <a:tc>
                  <a:txBody>
                    <a:bodyPr/>
                    <a:lstStyle/>
                    <a:p>
                      <a:pPr marL="0" marR="0">
                        <a:spcBef>
                          <a:spcPts val="0"/>
                        </a:spcBef>
                        <a:spcAft>
                          <a:spcPts val="0"/>
                        </a:spcAft>
                      </a:pPr>
                      <a:r>
                        <a:rPr lang="es-MX" sz="1200" kern="0">
                          <a:effectLst/>
                        </a:rPr>
                        <a:t>Hechos 2: 41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4357715"/>
                  </a:ext>
                </a:extLst>
              </a:tr>
              <a:tr h="217496">
                <a:tc>
                  <a:txBody>
                    <a:bodyPr/>
                    <a:lstStyle/>
                    <a:p>
                      <a:pPr marL="0" marR="0">
                        <a:spcBef>
                          <a:spcPts val="0"/>
                        </a:spcBef>
                        <a:spcAft>
                          <a:spcPts val="0"/>
                        </a:spcAft>
                      </a:pPr>
                      <a:r>
                        <a:rPr lang="es-MX" sz="1200" kern="0">
                          <a:effectLst/>
                        </a:rPr>
                        <a:t>Hechos 8:12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634716"/>
                  </a:ext>
                </a:extLst>
              </a:tr>
              <a:tr h="217496">
                <a:tc>
                  <a:txBody>
                    <a:bodyPr/>
                    <a:lstStyle/>
                    <a:p>
                      <a:pPr marL="0" marR="0">
                        <a:spcBef>
                          <a:spcPts val="0"/>
                        </a:spcBef>
                        <a:spcAft>
                          <a:spcPts val="0"/>
                        </a:spcAft>
                      </a:pPr>
                      <a:r>
                        <a:rPr lang="es-MX" sz="1200" kern="0">
                          <a:effectLst/>
                        </a:rPr>
                        <a:t>Romanos 6:3-4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144702"/>
                  </a:ext>
                </a:extLst>
              </a:tr>
              <a:tr h="434993">
                <a:tc>
                  <a:txBody>
                    <a:bodyPr/>
                    <a:lstStyle/>
                    <a:p>
                      <a:pPr marL="0" marR="0">
                        <a:spcBef>
                          <a:spcPts val="0"/>
                        </a:spcBef>
                        <a:spcAft>
                          <a:spcPts val="0"/>
                        </a:spcAft>
                      </a:pPr>
                      <a:r>
                        <a:rPr lang="es-MX" sz="1200" kern="0" dirty="0">
                          <a:effectLst/>
                        </a:rPr>
                        <a:t>1 Corintios 1:13-17</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77843"/>
                  </a:ext>
                </a:extLst>
              </a:tr>
              <a:tr h="217496">
                <a:tc>
                  <a:txBody>
                    <a:bodyPr/>
                    <a:lstStyle/>
                    <a:p>
                      <a:pPr marL="0" marR="0">
                        <a:spcBef>
                          <a:spcPts val="0"/>
                        </a:spcBef>
                        <a:spcAft>
                          <a:spcPts val="0"/>
                        </a:spcAft>
                      </a:pPr>
                      <a:r>
                        <a:rPr lang="es-MX" sz="1200" kern="0">
                          <a:effectLst/>
                        </a:rPr>
                        <a:t>Gálatas 3:26-29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4564271"/>
                  </a:ext>
                </a:extLst>
              </a:tr>
              <a:tr h="217496">
                <a:tc>
                  <a:txBody>
                    <a:bodyPr/>
                    <a:lstStyle/>
                    <a:p>
                      <a:pPr marL="0" marR="0">
                        <a:spcBef>
                          <a:spcPts val="0"/>
                        </a:spcBef>
                        <a:spcAft>
                          <a:spcPts val="0"/>
                        </a:spcAft>
                      </a:pPr>
                      <a:r>
                        <a:rPr lang="es-MX" sz="1200" kern="0">
                          <a:effectLst/>
                        </a:rPr>
                        <a:t>Efesios 4:5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3817294"/>
                  </a:ext>
                </a:extLst>
              </a:tr>
              <a:tr h="434993">
                <a:tc>
                  <a:txBody>
                    <a:bodyPr/>
                    <a:lstStyle/>
                    <a:p>
                      <a:pPr marL="0" marR="0">
                        <a:spcBef>
                          <a:spcPts val="0"/>
                        </a:spcBef>
                        <a:spcAft>
                          <a:spcPts val="0"/>
                        </a:spcAft>
                      </a:pPr>
                      <a:r>
                        <a:rPr lang="es-MX" sz="1200" kern="0">
                          <a:effectLst/>
                        </a:rPr>
                        <a:t>Colosenses 2:10-12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1908790"/>
                  </a:ext>
                </a:extLst>
              </a:tr>
              <a:tr h="217496">
                <a:tc>
                  <a:txBody>
                    <a:bodyPr/>
                    <a:lstStyle/>
                    <a:p>
                      <a:pPr marL="0" marR="0">
                        <a:spcBef>
                          <a:spcPts val="0"/>
                        </a:spcBef>
                        <a:spcAft>
                          <a:spcPts val="0"/>
                        </a:spcAft>
                      </a:pPr>
                      <a:r>
                        <a:rPr lang="es-MX" sz="1200" kern="0">
                          <a:effectLst/>
                        </a:rPr>
                        <a:t>Hebreos 6:2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s-MX" sz="1200" kern="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6866447"/>
                  </a:ext>
                </a:extLst>
              </a:tr>
            </a:tbl>
          </a:graphicData>
        </a:graphic>
      </p:graphicFrame>
    </p:spTree>
    <p:extLst>
      <p:ext uri="{BB962C8B-B14F-4D97-AF65-F5344CB8AC3E}">
        <p14:creationId xmlns:p14="http://schemas.microsoft.com/office/powerpoint/2010/main" val="1987583597"/>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B0B2A964-3059-D6DC-7DC7-CF07B8A57D4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E9B8FAE-8AA0-13BD-AE36-73562BD7303B}"/>
              </a:ext>
            </a:extLst>
          </p:cNvPr>
          <p:cNvPicPr>
            <a:picLocks noChangeAspect="1"/>
          </p:cNvPicPr>
          <p:nvPr/>
        </p:nvPicPr>
        <p:blipFill>
          <a:blip r:embed="rId3"/>
          <a:srcRect t="6488" r="73406" b="6488"/>
          <a:stretch/>
        </p:blipFill>
        <p:spPr>
          <a:xfrm>
            <a:off x="5735602" y="3811589"/>
            <a:ext cx="1797283" cy="4046717"/>
          </a:xfrm>
          <a:prstGeom prst="rect">
            <a:avLst/>
          </a:prstGeom>
        </p:spPr>
      </p:pic>
      <p:pic>
        <p:nvPicPr>
          <p:cNvPr id="5" name="Picture 4">
            <a:extLst>
              <a:ext uri="{FF2B5EF4-FFF2-40B4-BE49-F238E27FC236}">
                <a16:creationId xmlns:a16="http://schemas.microsoft.com/office/drawing/2014/main" id="{65805E38-DB43-8919-9DCC-54512ED09367}"/>
              </a:ext>
            </a:extLst>
          </p:cNvPr>
          <p:cNvPicPr>
            <a:picLocks noChangeAspect="1"/>
          </p:cNvPicPr>
          <p:nvPr/>
        </p:nvPicPr>
        <p:blipFill>
          <a:blip r:embed="rId4"/>
          <a:srcRect l="23859" t="2037" b="2037"/>
          <a:stretch/>
        </p:blipFill>
        <p:spPr>
          <a:xfrm>
            <a:off x="0" y="3869441"/>
            <a:ext cx="5735602" cy="4255487"/>
          </a:xfrm>
          <a:prstGeom prst="rect">
            <a:avLst/>
          </a:prstGeom>
        </p:spPr>
      </p:pic>
      <p:pic>
        <p:nvPicPr>
          <p:cNvPr id="23" name="Picture 22">
            <a:extLst>
              <a:ext uri="{FF2B5EF4-FFF2-40B4-BE49-F238E27FC236}">
                <a16:creationId xmlns:a16="http://schemas.microsoft.com/office/drawing/2014/main" id="{1DF19493-8EE1-E782-80E7-E1EAFD5F2890}"/>
              </a:ext>
            </a:extLst>
          </p:cNvPr>
          <p:cNvPicPr>
            <a:picLocks noChangeAspect="1"/>
          </p:cNvPicPr>
          <p:nvPr/>
        </p:nvPicPr>
        <p:blipFill>
          <a:blip r:embed="rId3"/>
          <a:srcRect t="6488" b="6488"/>
          <a:stretch/>
        </p:blipFill>
        <p:spPr>
          <a:xfrm>
            <a:off x="-32431" y="7004098"/>
            <a:ext cx="7588932" cy="3722245"/>
          </a:xfrm>
          <a:prstGeom prst="rect">
            <a:avLst/>
          </a:prstGeom>
        </p:spPr>
      </p:pic>
      <p:sp>
        <p:nvSpPr>
          <p:cNvPr id="3" name="Google Shape;101;p13">
            <a:extLst>
              <a:ext uri="{FF2B5EF4-FFF2-40B4-BE49-F238E27FC236}">
                <a16:creationId xmlns:a16="http://schemas.microsoft.com/office/drawing/2014/main" id="{1CC7E461-B11D-5D71-F921-EBEF9E6301BC}"/>
              </a:ext>
            </a:extLst>
          </p:cNvPr>
          <p:cNvSpPr/>
          <p:nvPr/>
        </p:nvSpPr>
        <p:spPr>
          <a:xfrm rot="16200000">
            <a:off x="1055566" y="6908897"/>
            <a:ext cx="1852775" cy="272917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pic>
        <p:nvPicPr>
          <p:cNvPr id="6" name="Picture 5" descr="A white speech bubble with a black background&#10;&#10;Description automatically generated">
            <a:extLst>
              <a:ext uri="{FF2B5EF4-FFF2-40B4-BE49-F238E27FC236}">
                <a16:creationId xmlns:a16="http://schemas.microsoft.com/office/drawing/2014/main" id="{464D9266-5E36-2475-84FE-B3B171CE425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5400000">
            <a:off x="4135282" y="3562065"/>
            <a:ext cx="2322108" cy="4158816"/>
          </a:xfrm>
          <a:prstGeom prst="rect">
            <a:avLst/>
          </a:prstGeom>
          <a:ln>
            <a:noFill/>
          </a:ln>
          <a:extLst>
            <a:ext uri="{53640926-AAD7-44D8-BBD7-CCE9431645EC}">
              <a14:shadowObscured xmlns:a14="http://schemas.microsoft.com/office/drawing/2010/main"/>
            </a:ext>
          </a:extLst>
        </p:spPr>
      </p:pic>
      <p:sp>
        <p:nvSpPr>
          <p:cNvPr id="2" name="Google Shape;129;p14">
            <a:extLst>
              <a:ext uri="{FF2B5EF4-FFF2-40B4-BE49-F238E27FC236}">
                <a16:creationId xmlns:a16="http://schemas.microsoft.com/office/drawing/2014/main" id="{A65F2600-0663-8EC8-0CA7-DE86FD263EA9}"/>
              </a:ext>
            </a:extLst>
          </p:cNvPr>
          <p:cNvSpPr/>
          <p:nvPr/>
        </p:nvSpPr>
        <p:spPr>
          <a:xfrm>
            <a:off x="39565" y="561227"/>
            <a:ext cx="7493320" cy="325036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MX" sz="1800" dirty="0">
                <a:latin typeface="Times New Roman" panose="02020603050405020304" pitchFamily="18" charset="0"/>
                <a:cs typeface="Times New Roman" panose="02020603050405020304" pitchFamily="18" charset="0"/>
              </a:rPr>
              <a:t> </a:t>
            </a:r>
          </a:p>
        </p:txBody>
      </p:sp>
      <p:sp>
        <p:nvSpPr>
          <p:cNvPr id="10" name="Google Shape;130;p14">
            <a:extLst>
              <a:ext uri="{FF2B5EF4-FFF2-40B4-BE49-F238E27FC236}">
                <a16:creationId xmlns:a16="http://schemas.microsoft.com/office/drawing/2014/main" id="{C80688E2-E4FE-B0D1-F96A-A31FBA48565A}"/>
              </a:ext>
            </a:extLst>
          </p:cNvPr>
          <p:cNvSpPr txBox="1"/>
          <p:nvPr/>
        </p:nvSpPr>
        <p:spPr>
          <a:xfrm>
            <a:off x="180756" y="902189"/>
            <a:ext cx="7208370" cy="3003770"/>
          </a:xfrm>
          <a:prstGeom prst="rect">
            <a:avLst/>
          </a:prstGeom>
          <a:noFill/>
          <a:ln>
            <a:noFill/>
          </a:ln>
        </p:spPr>
        <p:txBody>
          <a:bodyPr spcFirstLastPara="1" wrap="square" lIns="50800" tIns="50800" rIns="50800" bIns="50800" anchor="ctr" anchorCtr="0">
            <a:noAutofit/>
          </a:bodyPr>
          <a:lstStyle/>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1) Hechos 10:48		____ Y Jesús después que fue bautizado subió del agua.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2) Hechos 8:36-38		____ El que creyere y fuere bautizado será salvo.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3) Hechos 9:18, 19		____ Aquí hay agua, que impide que yo sea bautizado.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4) Marcos 16:15-16		____ Y mando a bautizarles en el nombre del Señor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5) Mateo 3:13-17		____ Y recibió al instante la vista y levantándose fue bautizado.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30;p14">
            <a:extLst>
              <a:ext uri="{FF2B5EF4-FFF2-40B4-BE49-F238E27FC236}">
                <a16:creationId xmlns:a16="http://schemas.microsoft.com/office/drawing/2014/main" id="{DCE2037C-E624-570D-6213-B620D70D23A4}"/>
              </a:ext>
            </a:extLst>
          </p:cNvPr>
          <p:cNvSpPr txBox="1"/>
          <p:nvPr/>
        </p:nvSpPr>
        <p:spPr>
          <a:xfrm>
            <a:off x="4832623" y="4638472"/>
            <a:ext cx="2316939" cy="1660935"/>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En los siguientes pasajes descubra el simbolismo o imagen que se usa y noten como puede ser aplicado al bautismo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30;p14">
            <a:extLst>
              <a:ext uri="{FF2B5EF4-FFF2-40B4-BE49-F238E27FC236}">
                <a16:creationId xmlns:a16="http://schemas.microsoft.com/office/drawing/2014/main" id="{85BC9115-B7BC-FCD2-1000-812970ADC02F}"/>
              </a:ext>
            </a:extLst>
          </p:cNvPr>
          <p:cNvSpPr txBox="1"/>
          <p:nvPr/>
        </p:nvSpPr>
        <p:spPr>
          <a:xfrm>
            <a:off x="769775" y="7496030"/>
            <a:ext cx="2316939" cy="1660935"/>
          </a:xfrm>
          <a:prstGeom prst="rect">
            <a:avLst/>
          </a:prstGeom>
          <a:noFill/>
          <a:ln>
            <a:noFill/>
          </a:ln>
        </p:spPr>
        <p:txBody>
          <a:bodyPr spcFirstLastPara="1" wrap="square" lIns="50800" tIns="50800" rIns="50800" bIns="50800" anchor="ctr" anchorCtr="0">
            <a:noAutofit/>
          </a:bodyPr>
          <a:lstStyle/>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Hebreos 1:4-5</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Tito 3:5</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Romanos 13:14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1741E81-F6C9-438A-9A79-33A588C38DCE}"/>
              </a:ext>
            </a:extLst>
          </p:cNvPr>
          <p:cNvPicPr>
            <a:picLocks noChangeAspect="1"/>
          </p:cNvPicPr>
          <p:nvPr/>
        </p:nvPicPr>
        <p:blipFill>
          <a:blip r:embed="rId4"/>
          <a:srcRect l="80836" t="2038" b="17732"/>
          <a:stretch/>
        </p:blipFill>
        <p:spPr>
          <a:xfrm>
            <a:off x="0" y="5210"/>
            <a:ext cx="7556500" cy="556017"/>
          </a:xfrm>
          <a:prstGeom prst="rect">
            <a:avLst/>
          </a:prstGeom>
        </p:spPr>
      </p:pic>
    </p:spTree>
    <p:extLst>
      <p:ext uri="{BB962C8B-B14F-4D97-AF65-F5344CB8AC3E}">
        <p14:creationId xmlns:p14="http://schemas.microsoft.com/office/powerpoint/2010/main" val="620716615"/>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F30A5397-D11B-AE4C-CCB9-6FA384044D30}"/>
            </a:ext>
          </a:extLst>
        </p:cNvPr>
        <p:cNvGrpSpPr/>
        <p:nvPr/>
      </p:nvGrpSpPr>
      <p:grpSpPr>
        <a:xfrm>
          <a:off x="0" y="0"/>
          <a:ext cx="0" cy="0"/>
          <a:chOff x="0" y="0"/>
          <a:chExt cx="0" cy="0"/>
        </a:xfrm>
      </p:grpSpPr>
      <p:pic>
        <p:nvPicPr>
          <p:cNvPr id="4" name="Picture 3" descr="A person in a yellow shirt&#10;&#10;Description automatically generated">
            <a:extLst>
              <a:ext uri="{FF2B5EF4-FFF2-40B4-BE49-F238E27FC236}">
                <a16:creationId xmlns:a16="http://schemas.microsoft.com/office/drawing/2014/main" id="{E71BFA38-9E80-E201-19C2-27C890CD0C8A}"/>
              </a:ext>
            </a:extLst>
          </p:cNvPr>
          <p:cNvPicPr>
            <a:picLocks noChangeAspect="1"/>
          </p:cNvPicPr>
          <p:nvPr/>
        </p:nvPicPr>
        <p:blipFill>
          <a:blip r:embed="rId3"/>
          <a:stretch>
            <a:fillRect/>
          </a:stretch>
        </p:blipFill>
        <p:spPr>
          <a:xfrm>
            <a:off x="23614" y="94860"/>
            <a:ext cx="7556500" cy="2852518"/>
          </a:xfrm>
          <a:prstGeom prst="rect">
            <a:avLst/>
          </a:prstGeom>
        </p:spPr>
      </p:pic>
      <p:pic>
        <p:nvPicPr>
          <p:cNvPr id="5" name="Picture 4" descr="A person sitting at a table with a cup of coffee&#10;&#10;Description automatically generated">
            <a:extLst>
              <a:ext uri="{FF2B5EF4-FFF2-40B4-BE49-F238E27FC236}">
                <a16:creationId xmlns:a16="http://schemas.microsoft.com/office/drawing/2014/main" id="{CBEB6006-7686-CB91-CBC3-408A875B4882}"/>
              </a:ext>
            </a:extLst>
          </p:cNvPr>
          <p:cNvPicPr>
            <a:picLocks noChangeAspect="1"/>
          </p:cNvPicPr>
          <p:nvPr/>
        </p:nvPicPr>
        <p:blipFill>
          <a:blip r:embed="rId4"/>
          <a:srcRect t="4560"/>
          <a:stretch/>
        </p:blipFill>
        <p:spPr>
          <a:xfrm>
            <a:off x="0" y="2947377"/>
            <a:ext cx="7580116" cy="4056721"/>
          </a:xfrm>
          <a:prstGeom prst="rect">
            <a:avLst/>
          </a:prstGeom>
        </p:spPr>
      </p:pic>
      <p:pic>
        <p:nvPicPr>
          <p:cNvPr id="23" name="Picture 22">
            <a:extLst>
              <a:ext uri="{FF2B5EF4-FFF2-40B4-BE49-F238E27FC236}">
                <a16:creationId xmlns:a16="http://schemas.microsoft.com/office/drawing/2014/main" id="{B2263C69-F7CE-CEFD-6864-58EF47F742C1}"/>
              </a:ext>
            </a:extLst>
          </p:cNvPr>
          <p:cNvPicPr>
            <a:picLocks noChangeAspect="1"/>
          </p:cNvPicPr>
          <p:nvPr/>
        </p:nvPicPr>
        <p:blipFill>
          <a:blip r:embed="rId5"/>
          <a:srcRect t="12429"/>
          <a:stretch/>
        </p:blipFill>
        <p:spPr>
          <a:xfrm>
            <a:off x="0" y="7004098"/>
            <a:ext cx="7556500" cy="3722245"/>
          </a:xfrm>
          <a:prstGeom prst="rect">
            <a:avLst/>
          </a:prstGeom>
        </p:spPr>
      </p:pic>
      <p:sp>
        <p:nvSpPr>
          <p:cNvPr id="3" name="Google Shape;101;p13">
            <a:extLst>
              <a:ext uri="{FF2B5EF4-FFF2-40B4-BE49-F238E27FC236}">
                <a16:creationId xmlns:a16="http://schemas.microsoft.com/office/drawing/2014/main" id="{3EE5A02C-44A4-2F0E-5273-3751730EBB7B}"/>
              </a:ext>
            </a:extLst>
          </p:cNvPr>
          <p:cNvSpPr/>
          <p:nvPr/>
        </p:nvSpPr>
        <p:spPr>
          <a:xfrm rot="16200000">
            <a:off x="108718" y="1992283"/>
            <a:ext cx="3081691" cy="26943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ADC46778-DDC4-EEB2-804B-34E574608913}"/>
              </a:ext>
            </a:extLst>
          </p:cNvPr>
          <p:cNvSpPr txBox="1"/>
          <p:nvPr/>
        </p:nvSpPr>
        <p:spPr>
          <a:xfrm>
            <a:off x="435118" y="2001402"/>
            <a:ext cx="1869311" cy="2548390"/>
          </a:xfrm>
          <a:prstGeom prst="rect">
            <a:avLst/>
          </a:prstGeom>
          <a:noFill/>
          <a:ln>
            <a:noFill/>
          </a:ln>
        </p:spPr>
        <p:txBody>
          <a:bodyPr spcFirstLastPara="1" wrap="square" lIns="0" tIns="0" rIns="0" bIns="0" anchor="t" anchorCtr="0">
            <a:spAutoFit/>
          </a:bodyPr>
          <a:lstStyle/>
          <a:p>
            <a:pPr>
              <a:lnSpc>
                <a:spcPct val="115000"/>
              </a:lnSpc>
            </a:pPr>
            <a:r>
              <a:rPr lang="es-MX" sz="1800" dirty="0">
                <a:latin typeface="Times New Roman" panose="02020603050405020304" pitchFamily="18" charset="0"/>
                <a:ea typeface="Aptos" panose="020B0004020202020204" pitchFamily="34" charset="0"/>
              </a:rPr>
              <a:t>Acuérdate Dios te ama y nosotros también, puedes visitarnos a Sanger </a:t>
            </a:r>
            <a:r>
              <a:rPr lang="es-MX" sz="1800" dirty="0" err="1">
                <a:latin typeface="Times New Roman" panose="02020603050405020304" pitchFamily="18" charset="0"/>
                <a:ea typeface="Aptos" panose="020B0004020202020204" pitchFamily="34" charset="0"/>
              </a:rPr>
              <a:t>Naz</a:t>
            </a:r>
            <a:r>
              <a:rPr lang="es-MX" sz="1800" dirty="0">
                <a:latin typeface="Times New Roman" panose="02020603050405020304" pitchFamily="18" charset="0"/>
                <a:ea typeface="Aptos" panose="020B0004020202020204" pitchFamily="34" charset="0"/>
              </a:rPr>
              <a:t>, Iglesia del Nazareno en el 815 Jensen, Sanger, California</a:t>
            </a:r>
            <a:r>
              <a:rPr lang="es-MX" sz="1800" dirty="0">
                <a:effectLst/>
                <a:latin typeface="Times New Roman" panose="02020603050405020304" pitchFamily="18" charset="0"/>
                <a:ea typeface="Aptos" panose="020B0004020202020204" pitchFamily="34"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6AF7A3FB-EB49-5E4C-7E6B-BF91AC5E235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449753" y="-614767"/>
            <a:ext cx="2161020" cy="3504026"/>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BD0E7BE4-772B-B31A-C25D-4530891951AD}"/>
              </a:ext>
            </a:extLst>
          </p:cNvPr>
          <p:cNvSpPr txBox="1"/>
          <p:nvPr/>
        </p:nvSpPr>
        <p:spPr>
          <a:xfrm>
            <a:off x="4923922" y="230633"/>
            <a:ext cx="2114832" cy="1567955"/>
          </a:xfrm>
          <a:prstGeom prst="rect">
            <a:avLst/>
          </a:prstGeom>
          <a:noFill/>
          <a:ln>
            <a:noFill/>
          </a:ln>
        </p:spPr>
        <p:txBody>
          <a:bodyPr spcFirstLastPara="1" wrap="square" lIns="50800" tIns="50800" rIns="50800" bIns="50800" anchor="ctr" anchorCtr="0">
            <a:noAutofit/>
          </a:bodyPr>
          <a:lstStyle/>
          <a:p>
            <a:pPr algn="ctr"/>
            <a:r>
              <a:rPr lang="es-MX" sz="1800" kern="100" dirty="0">
                <a:latin typeface="Times New Roman" panose="02020603050405020304" pitchFamily="18" charset="0"/>
                <a:ea typeface="Aptos" panose="020B0004020202020204" pitchFamily="34" charset="0"/>
                <a:cs typeface="Times New Roman" panose="02020603050405020304" pitchFamily="18" charset="0"/>
              </a:rPr>
              <a:t>Además, puedes buscarnos en el Facebook bajo Sanger </a:t>
            </a:r>
            <a:r>
              <a:rPr lang="es-MX" sz="1800" kern="100" dirty="0" err="1">
                <a:latin typeface="Times New Roman" panose="02020603050405020304" pitchFamily="18" charset="0"/>
                <a:ea typeface="Aptos" panose="020B0004020202020204" pitchFamily="34" charset="0"/>
                <a:cs typeface="Times New Roman" panose="02020603050405020304" pitchFamily="18" charset="0"/>
              </a:rPr>
              <a:t>Naz</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o puedes llamarnos </a:t>
            </a:r>
          </a:p>
          <a:p>
            <a:pPr algn="ct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(559) 349-2590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6C617097-A5A4-9A7F-5CEB-532685117CD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533963" y="6710968"/>
            <a:ext cx="1903229" cy="4876693"/>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132D32FD-4C16-8F06-5FE3-3E2B154C80EA}"/>
              </a:ext>
            </a:extLst>
          </p:cNvPr>
          <p:cNvSpPr txBox="1"/>
          <p:nvPr/>
        </p:nvSpPr>
        <p:spPr>
          <a:xfrm>
            <a:off x="302410" y="8525919"/>
            <a:ext cx="2919256" cy="1436788"/>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effectLst/>
                <a:latin typeface="Times New Roman" panose="02020603050405020304" pitchFamily="18" charset="0"/>
                <a:ea typeface="Aptos" panose="020B0004020202020204" pitchFamily="34" charset="0"/>
              </a:rPr>
              <a:t>No se les olvide ver otros estudios en los Diálogos Bíblicos</a:t>
            </a:r>
          </a:p>
          <a:p>
            <a:pPr algn="ctr" rtl="0">
              <a:spcBef>
                <a:spcPts val="0"/>
              </a:spcBef>
              <a:spcAft>
                <a:spcPts val="0"/>
              </a:spcAft>
            </a:pPr>
            <a:r>
              <a:rPr lang="es-MX" sz="2400" dirty="0">
                <a:latin typeface="Times New Roman" panose="02020603050405020304" pitchFamily="18" charset="0"/>
                <a:ea typeface="Aptos" panose="020B0004020202020204" pitchFamily="34" charset="0"/>
              </a:rPr>
              <a:t>www.SangerNaz.com</a:t>
            </a:r>
            <a:r>
              <a:rPr lang="es-MX" sz="16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2046648"/>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2922</TotalTime>
  <Words>795</Words>
  <Application>Microsoft Office PowerPoint</Application>
  <PresentationFormat>Custom</PresentationFormat>
  <Paragraphs>69</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122</cp:revision>
  <cp:lastPrinted>2024-10-17T18:02:03Z</cp:lastPrinted>
  <dcterms:modified xsi:type="dcterms:W3CDTF">2024-10-18T01:07:53Z</dcterms:modified>
</cp:coreProperties>
</file>