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0"/>
  </p:notesMasterIdLst>
  <p:sldIdLst>
    <p:sldId id="279" r:id="rId2"/>
    <p:sldId id="266" r:id="rId3"/>
    <p:sldId id="256" r:id="rId4"/>
    <p:sldId id="275" r:id="rId5"/>
    <p:sldId id="280" r:id="rId6"/>
    <p:sldId id="263" r:id="rId7"/>
    <p:sldId id="281" r:id="rId8"/>
    <p:sldId id="282" r:id="rId9"/>
  </p:sldIdLst>
  <p:sldSz cx="7556500" cy="10693400"/>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4" autoAdjust="0"/>
    <p:restoredTop sz="94660"/>
  </p:normalViewPr>
  <p:slideViewPr>
    <p:cSldViewPr snapToGrid="0">
      <p:cViewPr>
        <p:scale>
          <a:sx n="120" d="100"/>
          <a:sy n="120" d="100"/>
        </p:scale>
        <p:origin x="284" y="-30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74888" y="696913"/>
            <a:ext cx="2460625"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50" tIns="93150" rIns="93150" bIns="93150"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4888" y="696913"/>
            <a:ext cx="24606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9541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50" tIns="93150" rIns="93150" bIns="93150"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4888" y="696913"/>
            <a:ext cx="24606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1739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50" tIns="93150" rIns="93150" bIns="93150"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4888" y="696913"/>
            <a:ext cx="24606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50" tIns="93150" rIns="93150" bIns="93150"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4888" y="696913"/>
            <a:ext cx="24606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8342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E8D0F21C-2676-6536-5561-D6B3BC1397DF}"/>
            </a:ext>
          </a:extLst>
        </p:cNvPr>
        <p:cNvGrpSpPr/>
        <p:nvPr/>
      </p:nvGrpSpPr>
      <p:grpSpPr>
        <a:xfrm>
          <a:off x="0" y="0"/>
          <a:ext cx="0" cy="0"/>
          <a:chOff x="0" y="0"/>
          <a:chExt cx="0" cy="0"/>
        </a:xfrm>
      </p:grpSpPr>
      <p:sp>
        <p:nvSpPr>
          <p:cNvPr id="81" name="Google Shape;81;p1:notes">
            <a:extLst>
              <a:ext uri="{FF2B5EF4-FFF2-40B4-BE49-F238E27FC236}">
                <a16:creationId xmlns:a16="http://schemas.microsoft.com/office/drawing/2014/main" id="{8A6F87E1-8327-EA59-D331-30B127F7DC29}"/>
              </a:ext>
            </a:extLst>
          </p:cNvPr>
          <p:cNvSpPr txBox="1">
            <a:spLocks noGrp="1"/>
          </p:cNvSpPr>
          <p:nvPr>
            <p:ph type="body" idx="1"/>
          </p:nvPr>
        </p:nvSpPr>
        <p:spPr>
          <a:xfrm>
            <a:off x="701040" y="4415790"/>
            <a:ext cx="5608320" cy="4183380"/>
          </a:xfrm>
          <a:prstGeom prst="rect">
            <a:avLst/>
          </a:prstGeom>
        </p:spPr>
        <p:txBody>
          <a:bodyPr spcFirstLastPara="1" wrap="square" lIns="93150" tIns="93150" rIns="93150" bIns="93150" anchor="t" anchorCtr="0">
            <a:noAutofit/>
          </a:bodyPr>
          <a:lstStyle/>
          <a:p>
            <a:pPr marL="0" indent="0">
              <a:buNone/>
            </a:pPr>
            <a:endParaRPr dirty="0"/>
          </a:p>
        </p:txBody>
      </p:sp>
      <p:sp>
        <p:nvSpPr>
          <p:cNvPr id="82" name="Google Shape;82;p1:notes">
            <a:extLst>
              <a:ext uri="{FF2B5EF4-FFF2-40B4-BE49-F238E27FC236}">
                <a16:creationId xmlns:a16="http://schemas.microsoft.com/office/drawing/2014/main" id="{FCD433E3-6966-645E-94DA-7FFAB34F3ACF}"/>
              </a:ext>
            </a:extLst>
          </p:cNvPr>
          <p:cNvSpPr>
            <a:spLocks noGrp="1" noRot="1" noChangeAspect="1"/>
          </p:cNvSpPr>
          <p:nvPr>
            <p:ph type="sldImg" idx="2"/>
          </p:nvPr>
        </p:nvSpPr>
        <p:spPr>
          <a:xfrm>
            <a:off x="2274888" y="696913"/>
            <a:ext cx="24606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3098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50" tIns="93150" rIns="93150" bIns="93150"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4888" y="696913"/>
            <a:ext cx="24606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4386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98694D31-AC0B-0440-71B1-BA53B2F0A10D}"/>
            </a:ext>
          </a:extLst>
        </p:cNvPr>
        <p:cNvGrpSpPr/>
        <p:nvPr/>
      </p:nvGrpSpPr>
      <p:grpSpPr>
        <a:xfrm>
          <a:off x="0" y="0"/>
          <a:ext cx="0" cy="0"/>
          <a:chOff x="0" y="0"/>
          <a:chExt cx="0" cy="0"/>
        </a:xfrm>
      </p:grpSpPr>
      <p:sp>
        <p:nvSpPr>
          <p:cNvPr id="81" name="Google Shape;81;p1:notes">
            <a:extLst>
              <a:ext uri="{FF2B5EF4-FFF2-40B4-BE49-F238E27FC236}">
                <a16:creationId xmlns:a16="http://schemas.microsoft.com/office/drawing/2014/main" id="{847CB4A9-A5CE-374D-A070-70E68879E8B3}"/>
              </a:ext>
            </a:extLst>
          </p:cNvPr>
          <p:cNvSpPr txBox="1">
            <a:spLocks noGrp="1"/>
          </p:cNvSpPr>
          <p:nvPr>
            <p:ph type="body" idx="1"/>
          </p:nvPr>
        </p:nvSpPr>
        <p:spPr>
          <a:xfrm>
            <a:off x="701040" y="4415790"/>
            <a:ext cx="5608320" cy="4183380"/>
          </a:xfrm>
          <a:prstGeom prst="rect">
            <a:avLst/>
          </a:prstGeom>
        </p:spPr>
        <p:txBody>
          <a:bodyPr spcFirstLastPara="1" wrap="square" lIns="93150" tIns="93150" rIns="93150" bIns="93150" anchor="t" anchorCtr="0">
            <a:noAutofit/>
          </a:bodyPr>
          <a:lstStyle/>
          <a:p>
            <a:pPr marL="0" indent="0">
              <a:buNone/>
            </a:pPr>
            <a:endParaRPr dirty="0"/>
          </a:p>
        </p:txBody>
      </p:sp>
      <p:sp>
        <p:nvSpPr>
          <p:cNvPr id="82" name="Google Shape;82;p1:notes">
            <a:extLst>
              <a:ext uri="{FF2B5EF4-FFF2-40B4-BE49-F238E27FC236}">
                <a16:creationId xmlns:a16="http://schemas.microsoft.com/office/drawing/2014/main" id="{990610AD-A8FC-4DF3-ABA5-A86CB6DFA272}"/>
              </a:ext>
            </a:extLst>
          </p:cNvPr>
          <p:cNvSpPr>
            <a:spLocks noGrp="1" noRot="1" noChangeAspect="1"/>
          </p:cNvSpPr>
          <p:nvPr>
            <p:ph type="sldImg" idx="2"/>
          </p:nvPr>
        </p:nvSpPr>
        <p:spPr>
          <a:xfrm>
            <a:off x="2274888" y="696913"/>
            <a:ext cx="24606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0491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A6955640-AE66-DDE9-8EA1-25CD47A7295D}"/>
            </a:ext>
          </a:extLst>
        </p:cNvPr>
        <p:cNvGrpSpPr/>
        <p:nvPr/>
      </p:nvGrpSpPr>
      <p:grpSpPr>
        <a:xfrm>
          <a:off x="0" y="0"/>
          <a:ext cx="0" cy="0"/>
          <a:chOff x="0" y="0"/>
          <a:chExt cx="0" cy="0"/>
        </a:xfrm>
      </p:grpSpPr>
      <p:sp>
        <p:nvSpPr>
          <p:cNvPr id="81" name="Google Shape;81;p1:notes">
            <a:extLst>
              <a:ext uri="{FF2B5EF4-FFF2-40B4-BE49-F238E27FC236}">
                <a16:creationId xmlns:a16="http://schemas.microsoft.com/office/drawing/2014/main" id="{31111871-0DC8-AED8-9F3E-790AE9602381}"/>
              </a:ext>
            </a:extLst>
          </p:cNvPr>
          <p:cNvSpPr txBox="1">
            <a:spLocks noGrp="1"/>
          </p:cNvSpPr>
          <p:nvPr>
            <p:ph type="body" idx="1"/>
          </p:nvPr>
        </p:nvSpPr>
        <p:spPr>
          <a:xfrm>
            <a:off x="701040" y="4415790"/>
            <a:ext cx="5608320" cy="4183380"/>
          </a:xfrm>
          <a:prstGeom prst="rect">
            <a:avLst/>
          </a:prstGeom>
        </p:spPr>
        <p:txBody>
          <a:bodyPr spcFirstLastPara="1" wrap="square" lIns="93150" tIns="93150" rIns="93150" bIns="93150" anchor="t" anchorCtr="0">
            <a:noAutofit/>
          </a:bodyPr>
          <a:lstStyle/>
          <a:p>
            <a:pPr marL="0" indent="0">
              <a:buNone/>
            </a:pPr>
            <a:endParaRPr dirty="0"/>
          </a:p>
        </p:txBody>
      </p:sp>
      <p:sp>
        <p:nvSpPr>
          <p:cNvPr id="82" name="Google Shape;82;p1:notes">
            <a:extLst>
              <a:ext uri="{FF2B5EF4-FFF2-40B4-BE49-F238E27FC236}">
                <a16:creationId xmlns:a16="http://schemas.microsoft.com/office/drawing/2014/main" id="{51BDFF7C-1871-911F-3584-BCBDFEEAAEE1}"/>
              </a:ext>
            </a:extLst>
          </p:cNvPr>
          <p:cNvSpPr>
            <a:spLocks noGrp="1" noRot="1" noChangeAspect="1"/>
          </p:cNvSpPr>
          <p:nvPr>
            <p:ph type="sldImg" idx="2"/>
          </p:nvPr>
        </p:nvSpPr>
        <p:spPr>
          <a:xfrm>
            <a:off x="2274888" y="696913"/>
            <a:ext cx="24606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9377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8" Type="http://schemas.openxmlformats.org/officeDocument/2006/relationships/hyperlink" Target="https://pixabay.com/fr/vectors/bulle-de-dialogue-ballon-de-discours-145971/" TargetMode="External"/><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jpg"/><Relationship Id="rId7" Type="http://schemas.openxmlformats.org/officeDocument/2006/relationships/hyperlink" Target="https://pixabay.com/fr/vectors/bulle-de-dialogue-ballon-de-discours-145971/"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2.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5.jp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hyperlink" Target="https://pixabay.com/fr/vectors/bulle-de-dialogue-ballon-de-discours-145971/"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8" Type="http://schemas.openxmlformats.org/officeDocument/2006/relationships/hyperlink" Target="https://pixabay.com/fr/vectors/bulle-de-dialogue-ballon-de-discours-145971/" TargetMode="External"/><Relationship Id="rId3" Type="http://schemas.openxmlformats.org/officeDocument/2006/relationships/image" Target="../media/image16.jp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8.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6" name="Picture 5" descr="A couple of women sitting at a table drinking coffee&#10;&#10;Description automatically generated">
            <a:extLst>
              <a:ext uri="{FF2B5EF4-FFF2-40B4-BE49-F238E27FC236}">
                <a16:creationId xmlns:a16="http://schemas.microsoft.com/office/drawing/2014/main" id="{727DA4C3-8042-C805-6827-E3CB3EA5E06B}"/>
              </a:ext>
            </a:extLst>
          </p:cNvPr>
          <p:cNvPicPr>
            <a:picLocks noChangeAspect="1"/>
          </p:cNvPicPr>
          <p:nvPr/>
        </p:nvPicPr>
        <p:blipFill>
          <a:blip r:embed="rId3"/>
          <a:stretch>
            <a:fillRect/>
          </a:stretch>
        </p:blipFill>
        <p:spPr>
          <a:xfrm>
            <a:off x="24284" y="5752592"/>
            <a:ext cx="7507932" cy="4951820"/>
          </a:xfrm>
          <a:prstGeom prst="rect">
            <a:avLst/>
          </a:prstGeom>
        </p:spPr>
      </p:pic>
      <p:sp>
        <p:nvSpPr>
          <p:cNvPr id="9" name="Google Shape;129;p14">
            <a:extLst>
              <a:ext uri="{FF2B5EF4-FFF2-40B4-BE49-F238E27FC236}">
                <a16:creationId xmlns:a16="http://schemas.microsoft.com/office/drawing/2014/main" id="{4D181F2D-B992-57ED-2114-40DBC790E25D}"/>
              </a:ext>
            </a:extLst>
          </p:cNvPr>
          <p:cNvSpPr/>
          <p:nvPr/>
        </p:nvSpPr>
        <p:spPr>
          <a:xfrm>
            <a:off x="0" y="4215814"/>
            <a:ext cx="7493320" cy="1525768"/>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pPr algn="ctr"/>
            <a:r>
              <a:rPr lang="en-US" sz="4800" dirty="0">
                <a:latin typeface="Times New Roman" panose="02020603050405020304" pitchFamily="18" charset="0"/>
                <a:cs typeface="Times New Roman" panose="02020603050405020304" pitchFamily="18" charset="0"/>
              </a:rPr>
              <a:t>WATER BAPTISM
Means of Grace</a:t>
            </a:r>
            <a:endParaRPr lang="es-MX" sz="4800" dirty="0">
              <a:latin typeface="Times New Roman" panose="02020603050405020304" pitchFamily="18" charset="0"/>
              <a:cs typeface="Times New Roman" panose="02020603050405020304" pitchFamily="18" charset="0"/>
            </a:endParaRPr>
          </a:p>
        </p:txBody>
      </p:sp>
      <p:sp>
        <p:nvSpPr>
          <p:cNvPr id="7" name="Google Shape;130;p14">
            <a:extLst>
              <a:ext uri="{FF2B5EF4-FFF2-40B4-BE49-F238E27FC236}">
                <a16:creationId xmlns:a16="http://schemas.microsoft.com/office/drawing/2014/main" id="{6F19369F-CADB-BAEF-30E5-59504B9E7274}"/>
              </a:ext>
            </a:extLst>
          </p:cNvPr>
          <p:cNvSpPr txBox="1"/>
          <p:nvPr/>
        </p:nvSpPr>
        <p:spPr>
          <a:xfrm>
            <a:off x="308344" y="9165265"/>
            <a:ext cx="7022027" cy="1378935"/>
          </a:xfrm>
          <a:prstGeom prst="rect">
            <a:avLst/>
          </a:prstGeom>
          <a:noFill/>
          <a:ln>
            <a:noFill/>
          </a:ln>
        </p:spPr>
        <p:txBody>
          <a:bodyPr spcFirstLastPara="1" wrap="square" lIns="50800" tIns="50800" rIns="50800" bIns="50800" anchor="ctr" anchorCtr="0">
            <a:noAutofit/>
          </a:bodyPr>
          <a:lstStyle/>
          <a:p>
            <a:pPr algn="ctr"/>
            <a:r>
              <a:rPr lang="en-US" sz="2400" dirty="0">
                <a:solidFill>
                  <a:schemeClr val="bg1">
                    <a:lumMod val="95000"/>
                  </a:schemeClr>
                </a:solidFill>
                <a:latin typeface="Times New Roman" panose="02020603050405020304" pitchFamily="18" charset="0"/>
              </a:rPr>
              <a:t>BIBLICAL DIALOGUES BY THE
DR. DANIEL DEIDA</a:t>
            </a:r>
            <a:r>
              <a:rPr lang="es-MX" sz="2800" dirty="0">
                <a:solidFill>
                  <a:schemeClr val="bg1">
                    <a:lumMod val="95000"/>
                  </a:schemeClr>
                </a:solidFill>
                <a:latin typeface="Times New Roman" panose="02020603050405020304" pitchFamily="18" charset="0"/>
              </a:rPr>
              <a:t>WWW.SANGERNAZ.COM</a:t>
            </a:r>
            <a:endParaRPr lang="es-MX" sz="2800" b="0" dirty="0">
              <a:solidFill>
                <a:schemeClr val="bg1">
                  <a:lumMod val="95000"/>
                </a:schemeClr>
              </a:solidFill>
              <a:effectLst/>
            </a:endParaRPr>
          </a:p>
        </p:txBody>
      </p:sp>
      <p:pic>
        <p:nvPicPr>
          <p:cNvPr id="3" name="Picture 2">
            <a:extLst>
              <a:ext uri="{FF2B5EF4-FFF2-40B4-BE49-F238E27FC236}">
                <a16:creationId xmlns:a16="http://schemas.microsoft.com/office/drawing/2014/main" id="{201B5B7D-371E-18AA-BF87-5358ABE49C5E}"/>
              </a:ext>
            </a:extLst>
          </p:cNvPr>
          <p:cNvPicPr>
            <a:picLocks noChangeAspect="1"/>
          </p:cNvPicPr>
          <p:nvPr/>
        </p:nvPicPr>
        <p:blipFill>
          <a:blip r:embed="rId4"/>
          <a:srcRect/>
          <a:stretch/>
        </p:blipFill>
        <p:spPr>
          <a:xfrm>
            <a:off x="24284" y="149200"/>
            <a:ext cx="7507932" cy="4234466"/>
          </a:xfrm>
          <a:prstGeom prst="rect">
            <a:avLst/>
          </a:prstGeom>
        </p:spPr>
      </p:pic>
    </p:spTree>
    <p:extLst>
      <p:ext uri="{BB962C8B-B14F-4D97-AF65-F5344CB8AC3E}">
        <p14:creationId xmlns:p14="http://schemas.microsoft.com/office/powerpoint/2010/main" val="1201459340"/>
      </p:ext>
    </p:extLst>
  </p:cSld>
  <p:clrMapOvr>
    <a:masterClrMapping/>
  </p:clrMapOvr>
  <mc:AlternateContent xmlns:mc="http://schemas.openxmlformats.org/markup-compatibility/2006" xmlns:p14="http://schemas.microsoft.com/office/powerpoint/2010/main">
    <mc:Choice Requires="p14">
      <p:transition spd="slow" p14:dur="2000" advTm="60951"/>
    </mc:Choice>
    <mc:Fallback xmlns="">
      <p:transition spd="slow" advTm="6095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83"/>
        <p:cNvGrpSpPr/>
        <p:nvPr/>
      </p:nvGrpSpPr>
      <p:grpSpPr>
        <a:xfrm>
          <a:off x="0" y="0"/>
          <a:ext cx="0" cy="0"/>
          <a:chOff x="0" y="0"/>
          <a:chExt cx="0" cy="0"/>
        </a:xfrm>
      </p:grpSpPr>
      <p:pic>
        <p:nvPicPr>
          <p:cNvPr id="12" name="Picture 11">
            <a:extLst>
              <a:ext uri="{FF2B5EF4-FFF2-40B4-BE49-F238E27FC236}">
                <a16:creationId xmlns:a16="http://schemas.microsoft.com/office/drawing/2014/main" id="{F8DF7827-C76D-FEBF-CCA1-494CFC7208DD}"/>
              </a:ext>
            </a:extLst>
          </p:cNvPr>
          <p:cNvPicPr>
            <a:picLocks noChangeAspect="1"/>
          </p:cNvPicPr>
          <p:nvPr/>
        </p:nvPicPr>
        <p:blipFill>
          <a:blip r:embed="rId3"/>
          <a:srcRect l="2719" r="2719"/>
          <a:stretch/>
        </p:blipFill>
        <p:spPr>
          <a:xfrm>
            <a:off x="0" y="3201671"/>
            <a:ext cx="7542544" cy="4477930"/>
          </a:xfrm>
          <a:prstGeom prst="rect">
            <a:avLst/>
          </a:prstGeom>
        </p:spPr>
      </p:pic>
      <p:pic>
        <p:nvPicPr>
          <p:cNvPr id="8" name="Picture 7">
            <a:extLst>
              <a:ext uri="{FF2B5EF4-FFF2-40B4-BE49-F238E27FC236}">
                <a16:creationId xmlns:a16="http://schemas.microsoft.com/office/drawing/2014/main" id="{526D15EC-C3D0-BC29-F513-13ED9B3F79C2}"/>
              </a:ext>
            </a:extLst>
          </p:cNvPr>
          <p:cNvPicPr>
            <a:picLocks noChangeAspect="1"/>
          </p:cNvPicPr>
          <p:nvPr/>
        </p:nvPicPr>
        <p:blipFill>
          <a:blip r:embed="rId4"/>
          <a:srcRect l="18752" t="15821" b="15821"/>
          <a:stretch/>
        </p:blipFill>
        <p:spPr bwMode="auto">
          <a:xfrm>
            <a:off x="6978" y="7683764"/>
            <a:ext cx="7542544" cy="3013799"/>
          </a:xfrm>
          <a:prstGeom prst="rect">
            <a:avLst/>
          </a:prstGeom>
          <a:noFill/>
          <a:ln>
            <a:noFill/>
          </a:ln>
        </p:spPr>
      </p:pic>
      <p:pic>
        <p:nvPicPr>
          <p:cNvPr id="5" name="Picture 4">
            <a:extLst>
              <a:ext uri="{FF2B5EF4-FFF2-40B4-BE49-F238E27FC236}">
                <a16:creationId xmlns:a16="http://schemas.microsoft.com/office/drawing/2014/main" id="{5BE18D93-F17F-6838-E036-0756A5A130ED}"/>
              </a:ext>
            </a:extLst>
          </p:cNvPr>
          <p:cNvPicPr>
            <a:picLocks noChangeAspect="1"/>
          </p:cNvPicPr>
          <p:nvPr/>
        </p:nvPicPr>
        <p:blipFill>
          <a:blip r:embed="rId5"/>
          <a:srcRect t="12843" b="12843"/>
          <a:stretch/>
        </p:blipFill>
        <p:spPr bwMode="auto">
          <a:xfrm>
            <a:off x="-17457" y="44969"/>
            <a:ext cx="7560001" cy="3156702"/>
          </a:xfrm>
          <a:prstGeom prst="rect">
            <a:avLst/>
          </a:prstGeom>
          <a:noFill/>
          <a:ln>
            <a:noFill/>
          </a:ln>
        </p:spPr>
      </p:pic>
      <p:sp>
        <p:nvSpPr>
          <p:cNvPr id="101" name="Google Shape;101;p13"/>
          <p:cNvSpPr/>
          <p:nvPr/>
        </p:nvSpPr>
        <p:spPr>
          <a:xfrm rot="5400000">
            <a:off x="2640187" y="3304373"/>
            <a:ext cx="3793321" cy="5288506"/>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3" name="Picture 2" descr="A white speech bubble with a black background&#10;&#10;Description automatically generated">
            <a:extLst>
              <a:ext uri="{FF2B5EF4-FFF2-40B4-BE49-F238E27FC236}">
                <a16:creationId xmlns:a16="http://schemas.microsoft.com/office/drawing/2014/main" id="{67589007-E8E1-2E8D-9B81-33E43CA0E160}"/>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bwMode="auto">
          <a:xfrm rot="5400000">
            <a:off x="4366933" y="-559421"/>
            <a:ext cx="2623805" cy="3832585"/>
          </a:xfrm>
          <a:prstGeom prst="rect">
            <a:avLst/>
          </a:prstGeom>
          <a:ln>
            <a:noFill/>
          </a:ln>
          <a:extLst>
            <a:ext uri="{53640926-AAD7-44D8-BBD7-CCE9431645EC}">
              <a14:shadowObscured xmlns:a14="http://schemas.microsoft.com/office/drawing/2010/main"/>
            </a:ext>
          </a:extLst>
        </p:spPr>
      </p:pic>
      <p:sp>
        <p:nvSpPr>
          <p:cNvPr id="7" name="Google Shape;95;p13">
            <a:extLst>
              <a:ext uri="{FF2B5EF4-FFF2-40B4-BE49-F238E27FC236}">
                <a16:creationId xmlns:a16="http://schemas.microsoft.com/office/drawing/2014/main" id="{2060B3E7-EBFD-F075-716C-66BB0874220B}"/>
              </a:ext>
            </a:extLst>
          </p:cNvPr>
          <p:cNvSpPr txBox="1"/>
          <p:nvPr/>
        </p:nvSpPr>
        <p:spPr>
          <a:xfrm>
            <a:off x="5172075" y="164095"/>
            <a:ext cx="2167696" cy="1911292"/>
          </a:xfrm>
          <a:prstGeom prst="rect">
            <a:avLst/>
          </a:prstGeom>
          <a:noFill/>
          <a:ln>
            <a:noFill/>
          </a:ln>
        </p:spPr>
        <p:txBody>
          <a:bodyPr spcFirstLastPara="1" wrap="square" lIns="0" tIns="0" rIns="0" bIns="0" anchor="t" anchorCtr="0">
            <a:spAutoFit/>
          </a:bodyPr>
          <a:lstStyle/>
          <a:p>
            <a:pPr>
              <a:lnSpc>
                <a:spcPct val="115000"/>
              </a:lnSpc>
            </a:pPr>
            <a:r>
              <a:rPr lang="en-US" sz="1800" dirty="0">
                <a:latin typeface="Times New Roman" panose="02020603050405020304" pitchFamily="18" charset="0"/>
                <a:ea typeface="Aptos" panose="020B0004020202020204" pitchFamily="34" charset="0"/>
              </a:rPr>
              <a:t>I was thinking about baptism and how different churches have different views on how it should be done. What do you think?</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58DC34B5-FA1C-FCDD-D166-985AF3161D4B}"/>
              </a:ext>
            </a:extLst>
          </p:cNvPr>
          <p:cNvSpPr txBox="1"/>
          <p:nvPr/>
        </p:nvSpPr>
        <p:spPr>
          <a:xfrm>
            <a:off x="3168503" y="4517465"/>
            <a:ext cx="3668232" cy="2862322"/>
          </a:xfrm>
          <a:prstGeom prst="rect">
            <a:avLst/>
          </a:prstGeom>
          <a:noFill/>
        </p:spPr>
        <p:txBody>
          <a:bodyPr wrap="square">
            <a:spAutoFit/>
          </a:bodyPr>
          <a:lstStyle/>
          <a:p>
            <a:r>
              <a:rPr lang="en-US" sz="1800" kern="100" dirty="0">
                <a:latin typeface="Times New Roman" panose="02020603050405020304" pitchFamily="18" charset="0"/>
                <a:ea typeface="Aptos" panose="020B0004020202020204" pitchFamily="34" charset="0"/>
                <a:cs typeface="Times New Roman" panose="02020603050405020304" pitchFamily="18" charset="0"/>
              </a:rPr>
              <a:t>Yes, baptism is an interesting topic. In my church we believe that baptism is an ordinance that symbolizes acceptance of what Jesus did for us. It's like a public declaration of our faith. In addition, it can be administered in three ways: immersion, sprinkling, or effusion. It depends on the candidate's preference.</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2" name="Google Shape;101;p13">
            <a:extLst>
              <a:ext uri="{FF2B5EF4-FFF2-40B4-BE49-F238E27FC236}">
                <a16:creationId xmlns:a16="http://schemas.microsoft.com/office/drawing/2014/main" id="{53CBDEA9-C127-D0F1-4302-E25B02FD6879}"/>
              </a:ext>
            </a:extLst>
          </p:cNvPr>
          <p:cNvSpPr/>
          <p:nvPr/>
        </p:nvSpPr>
        <p:spPr>
          <a:xfrm rot="10800000">
            <a:off x="13953" y="8856920"/>
            <a:ext cx="7433765" cy="1836478"/>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Google Shape;95;p13">
            <a:extLst>
              <a:ext uri="{FF2B5EF4-FFF2-40B4-BE49-F238E27FC236}">
                <a16:creationId xmlns:a16="http://schemas.microsoft.com/office/drawing/2014/main" id="{77D82166-2173-F143-8578-70C642D9E039}"/>
              </a:ext>
            </a:extLst>
          </p:cNvPr>
          <p:cNvSpPr txBox="1"/>
          <p:nvPr/>
        </p:nvSpPr>
        <p:spPr>
          <a:xfrm>
            <a:off x="280571" y="9259641"/>
            <a:ext cx="6900530" cy="1274195"/>
          </a:xfrm>
          <a:prstGeom prst="rect">
            <a:avLst/>
          </a:prstGeom>
          <a:noFill/>
          <a:ln>
            <a:noFill/>
          </a:ln>
        </p:spPr>
        <p:txBody>
          <a:bodyPr spcFirstLastPara="1" wrap="square" lIns="0" tIns="0" rIns="0" bIns="0" anchor="t" anchorCtr="0">
            <a:spAutoFit/>
          </a:bodyPr>
          <a:lstStyle/>
          <a:p>
            <a:pPr>
              <a:lnSpc>
                <a:spcPct val="115000"/>
              </a:lnSpc>
            </a:pPr>
            <a:r>
              <a:rPr lang="en-US" sz="1800" kern="100" dirty="0">
                <a:latin typeface="Times New Roman" panose="02020603050405020304" pitchFamily="18" charset="0"/>
                <a:ea typeface="Aptos" panose="020B0004020202020204" pitchFamily="34" charset="0"/>
                <a:cs typeface="Times New Roman" panose="02020603050405020304" pitchFamily="18" charset="0"/>
              </a:rPr>
              <a:t>In my church it is always done by immersion. We think it's the most biblical because the Greek word "</a:t>
            </a:r>
            <a:r>
              <a:rPr lang="en-US" sz="1800" kern="100" dirty="0" err="1">
                <a:latin typeface="Times New Roman" panose="02020603050405020304" pitchFamily="18" charset="0"/>
                <a:ea typeface="Aptos" panose="020B0004020202020204" pitchFamily="34" charset="0"/>
                <a:cs typeface="Times New Roman" panose="02020603050405020304" pitchFamily="18" charset="0"/>
              </a:rPr>
              <a:t>baptizo</a:t>
            </a:r>
            <a:r>
              <a:rPr lang="en-US" sz="1800" kern="100" dirty="0">
                <a:latin typeface="Times New Roman" panose="02020603050405020304" pitchFamily="18" charset="0"/>
                <a:ea typeface="Aptos" panose="020B0004020202020204" pitchFamily="34" charset="0"/>
                <a:cs typeface="Times New Roman" panose="02020603050405020304" pitchFamily="18" charset="0"/>
              </a:rPr>
              <a:t>" means "to immerse." Furthermore, Romans 6:3-5 compares baptism to the death and resurrection of Christ. Immersing yourself in the water symbolizes that.</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803054007"/>
      </p:ext>
    </p:extLst>
  </p:cSld>
  <p:clrMapOvr>
    <a:masterClrMapping/>
  </p:clrMapOvr>
  <mc:AlternateContent xmlns:mc="http://schemas.openxmlformats.org/markup-compatibility/2006" xmlns:p14="http://schemas.microsoft.com/office/powerpoint/2010/main">
    <mc:Choice Requires="p14">
      <p:transition spd="slow" p14:dur="2000" advTm="60951"/>
    </mc:Choice>
    <mc:Fallback xmlns="">
      <p:transition spd="slow" advTm="6095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Shape 83"/>
        <p:cNvGrpSpPr/>
        <p:nvPr/>
      </p:nvGrpSpPr>
      <p:grpSpPr>
        <a:xfrm>
          <a:off x="0" y="0"/>
          <a:ext cx="0" cy="0"/>
          <a:chOff x="0" y="0"/>
          <a:chExt cx="0" cy="0"/>
        </a:xfrm>
      </p:grpSpPr>
      <p:pic>
        <p:nvPicPr>
          <p:cNvPr id="6" name="Picture 5">
            <a:extLst>
              <a:ext uri="{FF2B5EF4-FFF2-40B4-BE49-F238E27FC236}">
                <a16:creationId xmlns:a16="http://schemas.microsoft.com/office/drawing/2014/main" id="{BEA9CF9E-47F1-A4C2-939E-27068D95AE23}"/>
              </a:ext>
            </a:extLst>
          </p:cNvPr>
          <p:cNvPicPr>
            <a:picLocks noChangeAspect="1"/>
          </p:cNvPicPr>
          <p:nvPr/>
        </p:nvPicPr>
        <p:blipFill>
          <a:blip r:embed="rId3"/>
          <a:srcRect t="9311" r="67661" b="9311"/>
          <a:stretch/>
        </p:blipFill>
        <p:spPr>
          <a:xfrm>
            <a:off x="15394" y="0"/>
            <a:ext cx="2443695" cy="3796147"/>
          </a:xfrm>
          <a:prstGeom prst="rect">
            <a:avLst/>
          </a:prstGeom>
        </p:spPr>
      </p:pic>
      <p:pic>
        <p:nvPicPr>
          <p:cNvPr id="4" name="Picture 3">
            <a:extLst>
              <a:ext uri="{FF2B5EF4-FFF2-40B4-BE49-F238E27FC236}">
                <a16:creationId xmlns:a16="http://schemas.microsoft.com/office/drawing/2014/main" id="{457402B0-108E-3D9E-D0A0-6120E3E5A9D4}"/>
              </a:ext>
            </a:extLst>
          </p:cNvPr>
          <p:cNvPicPr>
            <a:picLocks noChangeAspect="1"/>
          </p:cNvPicPr>
          <p:nvPr/>
        </p:nvPicPr>
        <p:blipFill>
          <a:blip r:embed="rId4"/>
          <a:srcRect/>
          <a:stretch/>
        </p:blipFill>
        <p:spPr bwMode="auto">
          <a:xfrm>
            <a:off x="15394" y="6993162"/>
            <a:ext cx="7539356" cy="3700237"/>
          </a:xfrm>
          <a:prstGeom prst="rect">
            <a:avLst/>
          </a:prstGeom>
          <a:ln>
            <a:noFill/>
          </a:ln>
          <a:extLst>
            <a:ext uri="{53640926-AAD7-44D8-BBD7-CCE9431645EC}">
              <a14:shadowObscured xmlns:a14="http://schemas.microsoft.com/office/drawing/2010/main"/>
            </a:ext>
          </a:extLst>
        </p:spPr>
      </p:pic>
      <p:pic>
        <p:nvPicPr>
          <p:cNvPr id="22" name="Picture 21">
            <a:extLst>
              <a:ext uri="{FF2B5EF4-FFF2-40B4-BE49-F238E27FC236}">
                <a16:creationId xmlns:a16="http://schemas.microsoft.com/office/drawing/2014/main" id="{A4EF9456-6736-F699-0B4B-BD88F362C484}"/>
              </a:ext>
            </a:extLst>
          </p:cNvPr>
          <p:cNvPicPr>
            <a:picLocks noChangeAspect="1"/>
          </p:cNvPicPr>
          <p:nvPr/>
        </p:nvPicPr>
        <p:blipFill>
          <a:blip r:embed="rId4"/>
          <a:srcRect/>
          <a:stretch/>
        </p:blipFill>
        <p:spPr bwMode="auto">
          <a:xfrm>
            <a:off x="2015058" y="0"/>
            <a:ext cx="5541442" cy="3197017"/>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4231EECC-7661-1069-CC60-2394626C78D4}"/>
              </a:ext>
            </a:extLst>
          </p:cNvPr>
          <p:cNvPicPr>
            <a:picLocks noChangeAspect="1"/>
          </p:cNvPicPr>
          <p:nvPr/>
        </p:nvPicPr>
        <p:blipFill>
          <a:blip r:embed="rId3"/>
          <a:srcRect t="9311" b="9311"/>
          <a:stretch/>
        </p:blipFill>
        <p:spPr>
          <a:xfrm>
            <a:off x="-1751" y="3197016"/>
            <a:ext cx="7556501" cy="3796147"/>
          </a:xfrm>
          <a:prstGeom prst="rect">
            <a:avLst/>
          </a:prstGeom>
        </p:spPr>
      </p:pic>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 name="Google Shape;101;p13">
            <a:extLst>
              <a:ext uri="{FF2B5EF4-FFF2-40B4-BE49-F238E27FC236}">
                <a16:creationId xmlns:a16="http://schemas.microsoft.com/office/drawing/2014/main" id="{A2628AD3-9D66-57A2-7DF0-35CF95B1D0BF}"/>
              </a:ext>
            </a:extLst>
          </p:cNvPr>
          <p:cNvSpPr/>
          <p:nvPr/>
        </p:nvSpPr>
        <p:spPr>
          <a:xfrm rot="16200000">
            <a:off x="1725286" y="-1467711"/>
            <a:ext cx="1879618" cy="5032378"/>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5">
              <a:alphaModFix/>
            </a:blip>
            <a:stretch>
              <a:fillRect/>
            </a:stretch>
          </a:blipFill>
          <a:ln>
            <a:noFill/>
          </a:ln>
        </p:spPr>
        <p:txBody>
          <a:bodyPr/>
          <a:lstStyle/>
          <a:p>
            <a:r>
              <a:rPr lang="es-MX" sz="1800" dirty="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B9487BED-1A85-C225-1AB5-DD69BA254AA1}"/>
              </a:ext>
            </a:extLst>
          </p:cNvPr>
          <p:cNvSpPr txBox="1"/>
          <p:nvPr/>
        </p:nvSpPr>
        <p:spPr>
          <a:xfrm>
            <a:off x="390363" y="383864"/>
            <a:ext cx="3630358" cy="1477328"/>
          </a:xfrm>
          <a:prstGeom prst="rect">
            <a:avLst/>
          </a:prstGeom>
          <a:noFill/>
        </p:spPr>
        <p:txBody>
          <a:bodyPr wrap="square">
            <a:spAutoFit/>
          </a:bodyPr>
          <a:lstStyle/>
          <a:p>
            <a:r>
              <a:rPr lang="en-US" sz="1800" kern="100" dirty="0">
                <a:latin typeface="Times New Roman" panose="02020603050405020304" pitchFamily="18" charset="0"/>
                <a:ea typeface="Aptos" panose="020B0004020202020204" pitchFamily="34" charset="0"/>
                <a:cs typeface="Times New Roman" panose="02020603050405020304" pitchFamily="18" charset="0"/>
              </a:rPr>
              <a:t>And what about babies? Some churches baptize children, but others say it should only be done with people who have already made a decision for Christ.</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25" name="Google Shape;101;p13">
            <a:extLst>
              <a:ext uri="{FF2B5EF4-FFF2-40B4-BE49-F238E27FC236}">
                <a16:creationId xmlns:a16="http://schemas.microsoft.com/office/drawing/2014/main" id="{26FA996B-637B-90C6-CBC6-9236A4ECBB89}"/>
              </a:ext>
            </a:extLst>
          </p:cNvPr>
          <p:cNvSpPr/>
          <p:nvPr/>
        </p:nvSpPr>
        <p:spPr>
          <a:xfrm rot="16200000">
            <a:off x="-1057881" y="3084157"/>
            <a:ext cx="5312664" cy="3203904"/>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5">
              <a:alphaModFix/>
            </a:blip>
            <a:stretch>
              <a:fillRect/>
            </a:stretch>
          </a:blipFill>
          <a:ln>
            <a:noFill/>
          </a:ln>
        </p:spPr>
        <p:txBody>
          <a:bodyPr/>
          <a:lstStyle/>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11785432-9DC8-0B33-1356-3BBFD016339E}"/>
              </a:ext>
            </a:extLst>
          </p:cNvPr>
          <p:cNvSpPr txBox="1"/>
          <p:nvPr/>
        </p:nvSpPr>
        <p:spPr>
          <a:xfrm>
            <a:off x="67712" y="2178848"/>
            <a:ext cx="2292715" cy="5163593"/>
          </a:xfrm>
          <a:prstGeom prst="rect">
            <a:avLst/>
          </a:prstGeom>
          <a:noFill/>
        </p:spPr>
        <p:txBody>
          <a:bodyPr wrap="square">
            <a:spAutoFit/>
          </a:bodyPr>
          <a:lstStyle/>
          <a:p>
            <a:pPr>
              <a:lnSpc>
                <a:spcPct val="115000"/>
              </a:lnSpc>
            </a:pPr>
            <a:r>
              <a:rPr lang="en-US" sz="1800" dirty="0">
                <a:latin typeface="Times New Roman" panose="02020603050405020304" pitchFamily="18" charset="0"/>
                <a:ea typeface="Aptos" panose="020B0004020202020204" pitchFamily="34" charset="0"/>
              </a:rPr>
              <a:t>In our church, infant baptism is permitted at the request of the parents, but the idea is that the parents commit to raising those children in the faith. It's more of a symbol that the children are under the new covenant. But of course, we also believe in the baptism of adults who have made a personal confession of faith.</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2" name="Google Shape;101;p13">
            <a:extLst>
              <a:ext uri="{FF2B5EF4-FFF2-40B4-BE49-F238E27FC236}">
                <a16:creationId xmlns:a16="http://schemas.microsoft.com/office/drawing/2014/main" id="{C430A0E8-BB8D-4423-616D-877EF64B1D48}"/>
              </a:ext>
            </a:extLst>
          </p:cNvPr>
          <p:cNvSpPr/>
          <p:nvPr/>
        </p:nvSpPr>
        <p:spPr>
          <a:xfrm rot="16200000">
            <a:off x="1551641" y="7368841"/>
            <a:ext cx="1714626" cy="4246728"/>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5">
              <a:alphaModFix/>
            </a:blip>
            <a:stretch>
              <a:fillRect/>
            </a:stretch>
          </a:blipFill>
          <a:ln>
            <a:noFill/>
          </a:ln>
        </p:spPr>
        <p:txBody>
          <a:bodyPr/>
          <a:lstStyle/>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8395537-DE5C-9541-3FA7-2F31E929B3E3}"/>
              </a:ext>
            </a:extLst>
          </p:cNvPr>
          <p:cNvSpPr txBox="1"/>
          <p:nvPr/>
        </p:nvSpPr>
        <p:spPr>
          <a:xfrm>
            <a:off x="471491" y="8634892"/>
            <a:ext cx="3087134" cy="1659557"/>
          </a:xfrm>
          <a:prstGeom prst="rect">
            <a:avLst/>
          </a:prstGeom>
          <a:noFill/>
        </p:spPr>
        <p:txBody>
          <a:bodyPr wrap="square">
            <a:spAutoFit/>
          </a:bodyPr>
          <a:lstStyle/>
          <a:p>
            <a:pPr>
              <a:lnSpc>
                <a:spcPct val="115000"/>
              </a:lnSpc>
            </a:pPr>
            <a:r>
              <a:rPr lang="en-US" sz="1800" kern="100" dirty="0">
                <a:latin typeface="Times New Roman" panose="02020603050405020304" pitchFamily="18" charset="0"/>
                <a:ea typeface="Aptos" panose="020B0004020202020204" pitchFamily="34" charset="0"/>
                <a:cs typeface="Times New Roman" panose="02020603050405020304" pitchFamily="18" charset="0"/>
              </a:rPr>
              <a:t>I've heard that some people believe that baptism is necessary for salvation, but others say that it is not. What do you think?</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53702"/>
    </mc:Choice>
    <mc:Fallback xmlns="">
      <p:transition spd="slow" advTm="5370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Shape 83"/>
        <p:cNvGrpSpPr/>
        <p:nvPr/>
      </p:nvGrpSpPr>
      <p:grpSpPr>
        <a:xfrm>
          <a:off x="0" y="0"/>
          <a:ext cx="0" cy="0"/>
          <a:chOff x="0" y="0"/>
          <a:chExt cx="0" cy="0"/>
        </a:xfrm>
      </p:grpSpPr>
      <p:pic>
        <p:nvPicPr>
          <p:cNvPr id="21" name="Picture 20">
            <a:extLst>
              <a:ext uri="{FF2B5EF4-FFF2-40B4-BE49-F238E27FC236}">
                <a16:creationId xmlns:a16="http://schemas.microsoft.com/office/drawing/2014/main" id="{35A5EEB5-17DB-99C7-58EF-03EA957DC897}"/>
              </a:ext>
            </a:extLst>
          </p:cNvPr>
          <p:cNvPicPr>
            <a:picLocks noChangeAspect="1"/>
          </p:cNvPicPr>
          <p:nvPr/>
        </p:nvPicPr>
        <p:blipFill>
          <a:blip r:embed="rId3"/>
          <a:srcRect/>
          <a:stretch/>
        </p:blipFill>
        <p:spPr>
          <a:xfrm>
            <a:off x="12992" y="2839079"/>
            <a:ext cx="7632704" cy="4265970"/>
          </a:xfrm>
          <a:prstGeom prst="rect">
            <a:avLst/>
          </a:prstGeom>
        </p:spPr>
      </p:pic>
      <p:pic>
        <p:nvPicPr>
          <p:cNvPr id="19" name="Picture 18">
            <a:extLst>
              <a:ext uri="{FF2B5EF4-FFF2-40B4-BE49-F238E27FC236}">
                <a16:creationId xmlns:a16="http://schemas.microsoft.com/office/drawing/2014/main" id="{373F01A7-8C65-3C1B-A48A-A1F6E56D3C70}"/>
              </a:ext>
            </a:extLst>
          </p:cNvPr>
          <p:cNvPicPr>
            <a:picLocks noChangeAspect="1"/>
          </p:cNvPicPr>
          <p:nvPr/>
        </p:nvPicPr>
        <p:blipFill>
          <a:blip r:embed="rId4"/>
          <a:srcRect t="15899" r="31215" b="32421"/>
          <a:stretch/>
        </p:blipFill>
        <p:spPr>
          <a:xfrm>
            <a:off x="12992" y="23677"/>
            <a:ext cx="7632704" cy="3043373"/>
          </a:xfrm>
          <a:prstGeom prst="rect">
            <a:avLst/>
          </a:prstGeom>
        </p:spPr>
      </p:pic>
      <p:pic>
        <p:nvPicPr>
          <p:cNvPr id="9" name="Picture 8">
            <a:extLst>
              <a:ext uri="{FF2B5EF4-FFF2-40B4-BE49-F238E27FC236}">
                <a16:creationId xmlns:a16="http://schemas.microsoft.com/office/drawing/2014/main" id="{5D367107-7D66-432E-2AEE-0BABB933EF98}"/>
              </a:ext>
            </a:extLst>
          </p:cNvPr>
          <p:cNvPicPr>
            <a:picLocks noChangeAspect="1"/>
          </p:cNvPicPr>
          <p:nvPr/>
        </p:nvPicPr>
        <p:blipFill>
          <a:blip r:embed="rId5"/>
          <a:srcRect t="3177" b="3177"/>
          <a:stretch/>
        </p:blipFill>
        <p:spPr bwMode="auto">
          <a:xfrm>
            <a:off x="-48905" y="6630564"/>
            <a:ext cx="7592412" cy="4047536"/>
          </a:xfrm>
          <a:prstGeom prst="rect">
            <a:avLst/>
          </a:prstGeom>
          <a:ln>
            <a:noFill/>
          </a:ln>
          <a:extLst>
            <a:ext uri="{53640926-AAD7-44D8-BBD7-CCE9431645EC}">
              <a14:shadowObscured xmlns:a14="http://schemas.microsoft.com/office/drawing/2010/main"/>
            </a:ext>
          </a:extLst>
        </p:spPr>
      </p:pic>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descr="A white speech bubble with a black background&#10;&#10;Description automatically generated">
            <a:extLst>
              <a:ext uri="{FF2B5EF4-FFF2-40B4-BE49-F238E27FC236}">
                <a16:creationId xmlns:a16="http://schemas.microsoft.com/office/drawing/2014/main" id="{05A9475B-8F0D-3432-2139-C14B8E2EE064}"/>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bwMode="auto">
          <a:xfrm rot="16200000">
            <a:off x="379378" y="-237921"/>
            <a:ext cx="4576598" cy="4966352"/>
          </a:xfrm>
          <a:prstGeom prst="rect">
            <a:avLst/>
          </a:prstGeom>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EE0A7999-6DEF-5291-8C66-5AEEEA1E4A91}"/>
              </a:ext>
            </a:extLst>
          </p:cNvPr>
          <p:cNvSpPr txBox="1"/>
          <p:nvPr/>
        </p:nvSpPr>
        <p:spPr>
          <a:xfrm>
            <a:off x="516697" y="409222"/>
            <a:ext cx="2960150" cy="3578480"/>
          </a:xfrm>
          <a:prstGeom prst="rect">
            <a:avLst/>
          </a:prstGeom>
          <a:noFill/>
        </p:spPr>
        <p:txBody>
          <a:bodyPr wrap="square">
            <a:spAutoFit/>
          </a:bodyPr>
          <a:lstStyle/>
          <a:p>
            <a:pPr>
              <a:lnSpc>
                <a:spcPct val="115000"/>
              </a:lnSpc>
            </a:pPr>
            <a:r>
              <a:rPr lang="en-US" sz="1800" kern="100" dirty="0">
                <a:latin typeface="Times New Roman" panose="02020603050405020304" pitchFamily="18" charset="0"/>
                <a:ea typeface="Aptos" panose="020B0004020202020204" pitchFamily="34" charset="0"/>
                <a:cs typeface="Times New Roman" panose="02020603050405020304" pitchFamily="18" charset="0"/>
              </a:rPr>
              <a:t>That depends on how you interpret certain passages. Some use Mark 16:16 and Acts 2:38 to argue that you need to be baptized to be saved. But other verses like John 3:16 or Romans 10:9-10 show that salvation comes by faith. Baptism is an outward sign of something that has already happened in the heart.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7" name="Google Shape;101;p13">
            <a:extLst>
              <a:ext uri="{FF2B5EF4-FFF2-40B4-BE49-F238E27FC236}">
                <a16:creationId xmlns:a16="http://schemas.microsoft.com/office/drawing/2014/main" id="{76F1A5A1-5855-4A44-96BE-B4F7900C17FF}"/>
              </a:ext>
            </a:extLst>
          </p:cNvPr>
          <p:cNvSpPr/>
          <p:nvPr/>
        </p:nvSpPr>
        <p:spPr>
          <a:xfrm rot="10800000">
            <a:off x="184500" y="9202058"/>
            <a:ext cx="7242100" cy="1466503"/>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8">
              <a:alphaModFix/>
            </a:blip>
            <a:stretch>
              <a:fillRect/>
            </a:stretch>
          </a:blipFill>
          <a:ln>
            <a:noFill/>
          </a:ln>
        </p:spPr>
        <p:txBody>
          <a:bodyPr/>
          <a:lstStyle/>
          <a:p>
            <a:r>
              <a:rPr lang="es-MX" sz="1800" dirty="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584C522C-6726-F192-8D4A-736BB1E59896}"/>
              </a:ext>
            </a:extLst>
          </p:cNvPr>
          <p:cNvSpPr txBox="1"/>
          <p:nvPr/>
        </p:nvSpPr>
        <p:spPr>
          <a:xfrm>
            <a:off x="391212" y="9497232"/>
            <a:ext cx="6774076" cy="1200329"/>
          </a:xfrm>
          <a:prstGeom prst="rect">
            <a:avLst/>
          </a:prstGeom>
          <a:noFill/>
        </p:spPr>
        <p:txBody>
          <a:bodyPr wrap="square">
            <a:spAutoFit/>
          </a:bodyPr>
          <a:lstStyle/>
          <a:p>
            <a:r>
              <a:rPr lang="en-US" sz="1800" kern="100" dirty="0">
                <a:latin typeface="Times New Roman" panose="02020603050405020304" pitchFamily="18" charset="0"/>
                <a:ea typeface="Aptos" panose="020B0004020202020204" pitchFamily="34" charset="0"/>
                <a:cs typeface="Times New Roman" panose="02020603050405020304" pitchFamily="18" charset="0"/>
              </a:rPr>
              <a:t>Exactly. Baptism is a way of publicly saying that we have left our past life behind and now live for Christ. In the old church, after being baptized, the person would dress in white robes to symbolize his new life.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2" name="Picture 1" descr="A white speech bubble with a black background&#10;&#10;Description automatically generated">
            <a:extLst>
              <a:ext uri="{FF2B5EF4-FFF2-40B4-BE49-F238E27FC236}">
                <a16:creationId xmlns:a16="http://schemas.microsoft.com/office/drawing/2014/main" id="{360CEF34-632C-BB14-DDF0-3D02E420A0E0}"/>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bwMode="auto">
          <a:xfrm rot="16200000">
            <a:off x="1365642" y="3042008"/>
            <a:ext cx="1806085" cy="4511384"/>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22F59F21-264D-41E1-151A-FB6F7C9D4702}"/>
              </a:ext>
            </a:extLst>
          </p:cNvPr>
          <p:cNvSpPr txBox="1"/>
          <p:nvPr/>
        </p:nvSpPr>
        <p:spPr>
          <a:xfrm>
            <a:off x="284887" y="4538325"/>
            <a:ext cx="2769579" cy="1667188"/>
          </a:xfrm>
          <a:prstGeom prst="rect">
            <a:avLst/>
          </a:prstGeom>
          <a:noFill/>
        </p:spPr>
        <p:txBody>
          <a:bodyPr wrap="square">
            <a:spAutoFit/>
          </a:bodyPr>
          <a:lstStyle/>
          <a:p>
            <a:pPr>
              <a:lnSpc>
                <a:spcPct val="115000"/>
              </a:lnSpc>
            </a:pPr>
            <a:r>
              <a:rPr lang="en-US" sz="1800" kern="100" dirty="0">
                <a:latin typeface="Times New Roman" panose="02020603050405020304" pitchFamily="18" charset="0"/>
                <a:ea typeface="Aptos" panose="020B0004020202020204" pitchFamily="34" charset="0"/>
                <a:cs typeface="Times New Roman" panose="02020603050405020304" pitchFamily="18" charset="0"/>
              </a:rPr>
              <a:t>That makes sense! Baptism is not what saves, but it is a testimony of our faith and the new life we have in Christ.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986522471"/>
      </p:ext>
    </p:extLst>
  </p:cSld>
  <p:clrMapOvr>
    <a:masterClrMapping/>
  </p:clrMapOvr>
  <mc:AlternateContent xmlns:mc="http://schemas.openxmlformats.org/markup-compatibility/2006" xmlns:p14="http://schemas.microsoft.com/office/powerpoint/2010/main">
    <mc:Choice Requires="p14">
      <p:transition spd="slow" p14:dur="2000" advTm="53702"/>
    </mc:Choice>
    <mc:Fallback xmlns="">
      <p:transition spd="slow" advTm="5370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Shape 83">
          <a:extLst>
            <a:ext uri="{FF2B5EF4-FFF2-40B4-BE49-F238E27FC236}">
              <a16:creationId xmlns:a16="http://schemas.microsoft.com/office/drawing/2014/main" id="{EBECDE32-E498-A961-E2AE-BDD51E740556}"/>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D4F7094C-EF53-8656-64E7-23E7CF780D07}"/>
              </a:ext>
            </a:extLst>
          </p:cNvPr>
          <p:cNvPicPr>
            <a:picLocks noChangeAspect="1"/>
          </p:cNvPicPr>
          <p:nvPr/>
        </p:nvPicPr>
        <p:blipFill>
          <a:blip r:embed="rId3"/>
          <a:srcRect/>
          <a:stretch/>
        </p:blipFill>
        <p:spPr>
          <a:xfrm>
            <a:off x="22176" y="3660589"/>
            <a:ext cx="7534323" cy="3157900"/>
          </a:xfrm>
          <a:prstGeom prst="rect">
            <a:avLst/>
          </a:prstGeom>
        </p:spPr>
      </p:pic>
      <p:pic>
        <p:nvPicPr>
          <p:cNvPr id="14" name="Picture 13">
            <a:extLst>
              <a:ext uri="{FF2B5EF4-FFF2-40B4-BE49-F238E27FC236}">
                <a16:creationId xmlns:a16="http://schemas.microsoft.com/office/drawing/2014/main" id="{692679AA-E182-ADFE-B96A-A88CAE031447}"/>
              </a:ext>
            </a:extLst>
          </p:cNvPr>
          <p:cNvPicPr>
            <a:picLocks noChangeAspect="1"/>
          </p:cNvPicPr>
          <p:nvPr/>
        </p:nvPicPr>
        <p:blipFill>
          <a:blip r:embed="rId4"/>
          <a:srcRect t="2662" b="2662"/>
          <a:stretch/>
        </p:blipFill>
        <p:spPr>
          <a:xfrm>
            <a:off x="22176" y="-30429"/>
            <a:ext cx="7556501" cy="4016363"/>
          </a:xfrm>
          <a:prstGeom prst="rect">
            <a:avLst/>
          </a:prstGeom>
        </p:spPr>
      </p:pic>
      <p:pic>
        <p:nvPicPr>
          <p:cNvPr id="12" name="Picture 11">
            <a:extLst>
              <a:ext uri="{FF2B5EF4-FFF2-40B4-BE49-F238E27FC236}">
                <a16:creationId xmlns:a16="http://schemas.microsoft.com/office/drawing/2014/main" id="{14DD769C-5D41-4172-CDDC-0DC99242AC36}"/>
              </a:ext>
            </a:extLst>
          </p:cNvPr>
          <p:cNvPicPr>
            <a:picLocks noChangeAspect="1"/>
          </p:cNvPicPr>
          <p:nvPr/>
        </p:nvPicPr>
        <p:blipFill>
          <a:blip r:embed="rId5"/>
          <a:srcRect l="8078" r="8078" b="817"/>
          <a:stretch/>
        </p:blipFill>
        <p:spPr>
          <a:xfrm>
            <a:off x="22176" y="6818488"/>
            <a:ext cx="7561684" cy="3874911"/>
          </a:xfrm>
          <a:prstGeom prst="rect">
            <a:avLst/>
          </a:prstGeom>
        </p:spPr>
      </p:pic>
      <p:sp>
        <p:nvSpPr>
          <p:cNvPr id="7" name="Rectangle 2">
            <a:extLst>
              <a:ext uri="{FF2B5EF4-FFF2-40B4-BE49-F238E27FC236}">
                <a16:creationId xmlns:a16="http://schemas.microsoft.com/office/drawing/2014/main" id="{BB737678-3E15-4AF2-E135-4A140DA04BC9}"/>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Google Shape;101;p13">
            <a:extLst>
              <a:ext uri="{FF2B5EF4-FFF2-40B4-BE49-F238E27FC236}">
                <a16:creationId xmlns:a16="http://schemas.microsoft.com/office/drawing/2014/main" id="{85191006-E797-9C2B-BCEA-6DCA7B9FA691}"/>
              </a:ext>
            </a:extLst>
          </p:cNvPr>
          <p:cNvSpPr/>
          <p:nvPr/>
        </p:nvSpPr>
        <p:spPr>
          <a:xfrm rot="16200000">
            <a:off x="1039702" y="7177759"/>
            <a:ext cx="2709270" cy="3151249"/>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r>
              <a:rPr lang="es-MX" sz="1800" dirty="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07FC8C25-9B16-8382-6A29-090ED8F85DD4}"/>
              </a:ext>
            </a:extLst>
          </p:cNvPr>
          <p:cNvSpPr txBox="1"/>
          <p:nvPr/>
        </p:nvSpPr>
        <p:spPr>
          <a:xfrm>
            <a:off x="944755" y="7463283"/>
            <a:ext cx="2323457" cy="2308324"/>
          </a:xfrm>
          <a:prstGeom prst="rect">
            <a:avLst/>
          </a:prstGeom>
          <a:noFill/>
        </p:spPr>
        <p:txBody>
          <a:bodyPr wrap="square">
            <a:spAutoFit/>
          </a:bodyPr>
          <a:lstStyle/>
          <a:p>
            <a:r>
              <a:rPr lang="en-US" sz="1800" dirty="0">
                <a:latin typeface="Times New Roman" panose="02020603050405020304" pitchFamily="18" charset="0"/>
                <a:ea typeface="Aptos" panose="020B0004020202020204" pitchFamily="34" charset="0"/>
              </a:rPr>
              <a:t>So, at the end of the day, the important thing is to follow Jesus' command to be baptized, as it is a way to publicly show our faith and to join the church.</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Google Shape;101;p13">
            <a:extLst>
              <a:ext uri="{FF2B5EF4-FFF2-40B4-BE49-F238E27FC236}">
                <a16:creationId xmlns:a16="http://schemas.microsoft.com/office/drawing/2014/main" id="{A4531B59-2B51-BB3F-4377-60035ED51DFC}"/>
              </a:ext>
            </a:extLst>
          </p:cNvPr>
          <p:cNvSpPr/>
          <p:nvPr/>
        </p:nvSpPr>
        <p:spPr>
          <a:xfrm rot="5400000">
            <a:off x="2489669" y="429049"/>
            <a:ext cx="3157902" cy="2884759"/>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r>
              <a:rPr lang="es-MX" sz="1800" dirty="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2F87EAC4-5DC3-AECA-0618-1ED8D5682BD6}"/>
              </a:ext>
            </a:extLst>
          </p:cNvPr>
          <p:cNvSpPr txBox="1"/>
          <p:nvPr/>
        </p:nvSpPr>
        <p:spPr>
          <a:xfrm>
            <a:off x="3268212" y="309390"/>
            <a:ext cx="2038034" cy="2941383"/>
          </a:xfrm>
          <a:prstGeom prst="rect">
            <a:avLst/>
          </a:prstGeom>
          <a:noFill/>
        </p:spPr>
        <p:txBody>
          <a:bodyPr wrap="square">
            <a:spAutoFit/>
          </a:bodyPr>
          <a:lstStyle/>
          <a:p>
            <a:pPr>
              <a:lnSpc>
                <a:spcPct val="115000"/>
              </a:lnSpc>
            </a:pPr>
            <a:r>
              <a:rPr lang="en-US" sz="1800" kern="100" dirty="0">
                <a:latin typeface="Times New Roman" panose="02020603050405020304" pitchFamily="18" charset="0"/>
                <a:ea typeface="Aptos" panose="020B0004020202020204" pitchFamily="34" charset="0"/>
                <a:cs typeface="Times New Roman" panose="02020603050405020304" pitchFamily="18" charset="0"/>
              </a:rPr>
              <a:t>It's a very powerful image. I also like how baptism symbolizes unity with Christ in his death, burial, and resurrection. It's a reminder of what He did for us.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Google Shape;101;p13">
            <a:extLst>
              <a:ext uri="{FF2B5EF4-FFF2-40B4-BE49-F238E27FC236}">
                <a16:creationId xmlns:a16="http://schemas.microsoft.com/office/drawing/2014/main" id="{A0FB6D7E-8F34-71F8-16EA-EAA0EFC42454}"/>
              </a:ext>
            </a:extLst>
          </p:cNvPr>
          <p:cNvSpPr/>
          <p:nvPr/>
        </p:nvSpPr>
        <p:spPr>
          <a:xfrm rot="10800000">
            <a:off x="207092" y="5328952"/>
            <a:ext cx="5653996" cy="1786716"/>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r>
              <a:rPr lang="es-MX" sz="1800" dirty="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36643ABE-747E-C9A8-FA68-09702B0C0077}"/>
              </a:ext>
            </a:extLst>
          </p:cNvPr>
          <p:cNvSpPr txBox="1"/>
          <p:nvPr/>
        </p:nvSpPr>
        <p:spPr>
          <a:xfrm>
            <a:off x="384098" y="5638341"/>
            <a:ext cx="5346738" cy="1477328"/>
          </a:xfrm>
          <a:prstGeom prst="rect">
            <a:avLst/>
          </a:prstGeom>
          <a:noFill/>
        </p:spPr>
        <p:txBody>
          <a:bodyPr wrap="square">
            <a:spAutoFit/>
          </a:bodyPr>
          <a:lstStyle/>
          <a:p>
            <a:r>
              <a:rPr lang="en-US" sz="1800" kern="100" dirty="0">
                <a:latin typeface="Times New Roman" panose="02020603050405020304" pitchFamily="18" charset="0"/>
                <a:ea typeface="Aptos" panose="020B0004020202020204" pitchFamily="34" charset="0"/>
                <a:cs typeface="Times New Roman" panose="02020603050405020304" pitchFamily="18" charset="0"/>
              </a:rPr>
              <a:t>Yes, and while some churches prefer one method over another, the most important thing is that baptism represents our faith in Christ. Whether by immersion, sprinkling, or effusion, what matters is the commitment we make to live a new life in Christ.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840720391"/>
      </p:ext>
    </p:extLst>
  </p:cSld>
  <p:clrMapOvr>
    <a:masterClrMapping/>
  </p:clrMapOvr>
  <mc:AlternateContent xmlns:mc="http://schemas.openxmlformats.org/markup-compatibility/2006" xmlns:p14="http://schemas.microsoft.com/office/powerpoint/2010/main">
    <mc:Choice Requires="p14">
      <p:transition spd="slow" p14:dur="2000" advTm="53702"/>
    </mc:Choice>
    <mc:Fallback xmlns="">
      <p:transition spd="slow" advTm="5370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83"/>
        <p:cNvGrpSpPr/>
        <p:nvPr/>
      </p:nvGrpSpPr>
      <p:grpSpPr>
        <a:xfrm>
          <a:off x="0" y="0"/>
          <a:ext cx="0" cy="0"/>
          <a:chOff x="0" y="0"/>
          <a:chExt cx="0" cy="0"/>
        </a:xfrm>
      </p:grpSpPr>
      <p:pic>
        <p:nvPicPr>
          <p:cNvPr id="2" name="Picture 1">
            <a:extLst>
              <a:ext uri="{FF2B5EF4-FFF2-40B4-BE49-F238E27FC236}">
                <a16:creationId xmlns:a16="http://schemas.microsoft.com/office/drawing/2014/main" id="{E4104FD8-7BD0-B3E8-859B-61389ED21F85}"/>
              </a:ext>
            </a:extLst>
          </p:cNvPr>
          <p:cNvPicPr>
            <a:picLocks noChangeAspect="1"/>
          </p:cNvPicPr>
          <p:nvPr/>
        </p:nvPicPr>
        <p:blipFill>
          <a:blip r:embed="rId3"/>
          <a:srcRect t="10095" b="10095"/>
          <a:stretch/>
        </p:blipFill>
        <p:spPr>
          <a:xfrm>
            <a:off x="-1" y="7250930"/>
            <a:ext cx="7556499" cy="3512320"/>
          </a:xfrm>
          <a:prstGeom prst="rect">
            <a:avLst/>
          </a:prstGeom>
        </p:spPr>
      </p:pic>
      <p:sp>
        <p:nvSpPr>
          <p:cNvPr id="3" name="Google Shape;101;p13">
            <a:extLst>
              <a:ext uri="{FF2B5EF4-FFF2-40B4-BE49-F238E27FC236}">
                <a16:creationId xmlns:a16="http://schemas.microsoft.com/office/drawing/2014/main" id="{7038A62F-942C-2813-352F-4C5795A398DF}"/>
              </a:ext>
            </a:extLst>
          </p:cNvPr>
          <p:cNvSpPr/>
          <p:nvPr/>
        </p:nvSpPr>
        <p:spPr>
          <a:xfrm rot="5400000">
            <a:off x="5144636" y="-438971"/>
            <a:ext cx="1147907" cy="2949484"/>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4">
              <a:alphaModFix/>
            </a:blip>
            <a:stretch>
              <a:fillRect/>
            </a:stretch>
          </a:blipFill>
          <a:ln>
            <a:noFill/>
          </a:ln>
        </p:spPr>
        <p:txBody>
          <a:bodyPr/>
          <a:lstStyle/>
          <a:p>
            <a:endParaRPr lang="en-US"/>
          </a:p>
        </p:txBody>
      </p:sp>
      <p:sp>
        <p:nvSpPr>
          <p:cNvPr id="7" name="Google Shape;95;p13">
            <a:extLst>
              <a:ext uri="{FF2B5EF4-FFF2-40B4-BE49-F238E27FC236}">
                <a16:creationId xmlns:a16="http://schemas.microsoft.com/office/drawing/2014/main" id="{83809940-66ED-286D-D2D0-8C1CF8C4CA64}"/>
              </a:ext>
            </a:extLst>
          </p:cNvPr>
          <p:cNvSpPr txBox="1"/>
          <p:nvPr/>
        </p:nvSpPr>
        <p:spPr>
          <a:xfrm>
            <a:off x="5069878" y="461816"/>
            <a:ext cx="2123454" cy="318549"/>
          </a:xfrm>
          <a:prstGeom prst="rect">
            <a:avLst/>
          </a:prstGeom>
          <a:noFill/>
          <a:ln>
            <a:noFill/>
          </a:ln>
        </p:spPr>
        <p:txBody>
          <a:bodyPr spcFirstLastPara="1" wrap="square" lIns="0" tIns="0" rIns="0" bIns="0" anchor="t" anchorCtr="0">
            <a:spAutoFit/>
          </a:bodyPr>
          <a:lstStyle/>
          <a:p>
            <a:pPr>
              <a:lnSpc>
                <a:spcPct val="115000"/>
              </a:lnSpc>
            </a:pPr>
            <a:r>
              <a:rPr lang="es-MX" sz="1800" dirty="0">
                <a:effectLst/>
                <a:latin typeface="Times New Roman" panose="02020603050405020304" pitchFamily="18" charset="0"/>
                <a:ea typeface="Aptos" panose="020B0004020202020204" pitchFamily="34" charset="0"/>
              </a:rPr>
              <a:t>¡El ayuno!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Google Shape;101;p13">
            <a:extLst>
              <a:ext uri="{FF2B5EF4-FFF2-40B4-BE49-F238E27FC236}">
                <a16:creationId xmlns:a16="http://schemas.microsoft.com/office/drawing/2014/main" id="{62DE02A3-614C-3409-A831-DC0C9D35CDD6}"/>
              </a:ext>
            </a:extLst>
          </p:cNvPr>
          <p:cNvSpPr/>
          <p:nvPr/>
        </p:nvSpPr>
        <p:spPr>
          <a:xfrm rot="16200000">
            <a:off x="3959426" y="7248912"/>
            <a:ext cx="1105175" cy="4386212"/>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4">
              <a:alphaModFix/>
            </a:blip>
            <a:stretch>
              <a:fillRect/>
            </a:stretch>
          </a:blipFill>
          <a:ln>
            <a:noFill/>
          </a:ln>
        </p:spPr>
        <p:txBody>
          <a:bodyPr/>
          <a:lstStyle/>
          <a:p>
            <a:endParaRPr lang="en-US"/>
          </a:p>
        </p:txBody>
      </p:sp>
      <p:sp>
        <p:nvSpPr>
          <p:cNvPr id="9" name="Google Shape;95;p13">
            <a:extLst>
              <a:ext uri="{FF2B5EF4-FFF2-40B4-BE49-F238E27FC236}">
                <a16:creationId xmlns:a16="http://schemas.microsoft.com/office/drawing/2014/main" id="{CDE67B86-8AF0-E6B8-70D2-AC8600D6CCA7}"/>
              </a:ext>
            </a:extLst>
          </p:cNvPr>
          <p:cNvSpPr txBox="1"/>
          <p:nvPr/>
        </p:nvSpPr>
        <p:spPr>
          <a:xfrm>
            <a:off x="2616412" y="8961126"/>
            <a:ext cx="2933783" cy="955646"/>
          </a:xfrm>
          <a:prstGeom prst="rect">
            <a:avLst/>
          </a:prstGeom>
          <a:noFill/>
          <a:ln>
            <a:noFill/>
          </a:ln>
        </p:spPr>
        <p:txBody>
          <a:bodyPr spcFirstLastPara="1" wrap="square" lIns="0" tIns="0" rIns="0" bIns="0" anchor="t" anchorCtr="0">
            <a:spAutoFit/>
          </a:bodyPr>
          <a:lstStyle/>
          <a:p>
            <a:pPr>
              <a:lnSpc>
                <a:spcPct val="115000"/>
              </a:lnSpc>
            </a:pPr>
            <a:r>
              <a:rPr lang="en-US" sz="1800" kern="100" dirty="0">
                <a:latin typeface="Times New Roman" panose="02020603050405020304" pitchFamily="18" charset="0"/>
                <a:ea typeface="Aptos" panose="020B0004020202020204" pitchFamily="34" charset="0"/>
                <a:cs typeface="Times New Roman" panose="02020603050405020304" pitchFamily="18" charset="0"/>
              </a:rPr>
              <a:t>Match each Bible quotation with each statement of the following Bible quotes: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1" name="Picture 10" descr="A person in a yellow shirt&#10;&#10;Description automatically generated">
            <a:extLst>
              <a:ext uri="{FF2B5EF4-FFF2-40B4-BE49-F238E27FC236}">
                <a16:creationId xmlns:a16="http://schemas.microsoft.com/office/drawing/2014/main" id="{0444E4CD-B727-F5DD-F0BE-9E7DD00D314E}"/>
              </a:ext>
            </a:extLst>
          </p:cNvPr>
          <p:cNvPicPr>
            <a:picLocks noChangeAspect="1"/>
          </p:cNvPicPr>
          <p:nvPr/>
        </p:nvPicPr>
        <p:blipFill>
          <a:blip r:embed="rId5"/>
          <a:stretch>
            <a:fillRect/>
          </a:stretch>
        </p:blipFill>
        <p:spPr>
          <a:xfrm>
            <a:off x="23614" y="-1"/>
            <a:ext cx="7509270" cy="4121081"/>
          </a:xfrm>
          <a:prstGeom prst="rect">
            <a:avLst/>
          </a:prstGeom>
        </p:spPr>
      </p:pic>
      <p:sp>
        <p:nvSpPr>
          <p:cNvPr id="13" name="Google Shape;101;p13">
            <a:extLst>
              <a:ext uri="{FF2B5EF4-FFF2-40B4-BE49-F238E27FC236}">
                <a16:creationId xmlns:a16="http://schemas.microsoft.com/office/drawing/2014/main" id="{7829CC44-E2BD-41E2-F7BE-88A7B8BA211C}"/>
              </a:ext>
            </a:extLst>
          </p:cNvPr>
          <p:cNvSpPr/>
          <p:nvPr/>
        </p:nvSpPr>
        <p:spPr>
          <a:xfrm rot="10800000">
            <a:off x="363168" y="2781790"/>
            <a:ext cx="5653996" cy="1147908"/>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4">
              <a:alphaModFix/>
            </a:blip>
            <a:stretch>
              <a:fillRect/>
            </a:stretch>
          </a:blipFill>
          <a:ln>
            <a:noFill/>
          </a:ln>
        </p:spPr>
        <p:txBody>
          <a:bodyPr/>
          <a:lstStyle/>
          <a:p>
            <a:r>
              <a:rPr lang="es-MX" sz="180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1C009DD5-E4EE-579B-5214-23AB06A4610C}"/>
              </a:ext>
            </a:extLst>
          </p:cNvPr>
          <p:cNvSpPr txBox="1"/>
          <p:nvPr/>
        </p:nvSpPr>
        <p:spPr>
          <a:xfrm>
            <a:off x="670426" y="3127385"/>
            <a:ext cx="5346738" cy="646331"/>
          </a:xfrm>
          <a:prstGeom prst="rect">
            <a:avLst/>
          </a:prstGeom>
          <a:noFill/>
        </p:spPr>
        <p:txBody>
          <a:bodyPr wrap="square">
            <a:spAutoFit/>
          </a:bodyPr>
          <a:lstStyle/>
          <a:p>
            <a:r>
              <a:rPr lang="en-US" sz="1800" kern="100" dirty="0">
                <a:latin typeface="Times New Roman" panose="02020603050405020304" pitchFamily="18" charset="0"/>
                <a:ea typeface="Aptos" panose="020B0004020202020204" pitchFamily="34" charset="0"/>
                <a:cs typeface="Times New Roman" panose="02020603050405020304" pitchFamily="18" charset="0"/>
              </a:rPr>
              <a:t>In the following passages, discover what baptism represents and write it next to each Bible quote: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5" name="Google Shape;129;p14">
            <a:extLst>
              <a:ext uri="{FF2B5EF4-FFF2-40B4-BE49-F238E27FC236}">
                <a16:creationId xmlns:a16="http://schemas.microsoft.com/office/drawing/2014/main" id="{92190E68-E905-75C0-FF8E-79207908BCBD}"/>
              </a:ext>
            </a:extLst>
          </p:cNvPr>
          <p:cNvSpPr/>
          <p:nvPr/>
        </p:nvSpPr>
        <p:spPr>
          <a:xfrm>
            <a:off x="39564" y="4124388"/>
            <a:ext cx="7493320" cy="3133510"/>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r>
              <a:rPr lang="es-MX" sz="1800" dirty="0">
                <a:latin typeface="Times New Roman" panose="02020603050405020304" pitchFamily="18" charset="0"/>
                <a:cs typeface="Times New Roman" panose="02020603050405020304" pitchFamily="18" charset="0"/>
              </a:rPr>
              <a:t> </a:t>
            </a:r>
          </a:p>
        </p:txBody>
      </p:sp>
      <p:sp>
        <p:nvSpPr>
          <p:cNvPr id="16" name="TextBox 15">
            <a:extLst>
              <a:ext uri="{FF2B5EF4-FFF2-40B4-BE49-F238E27FC236}">
                <a16:creationId xmlns:a16="http://schemas.microsoft.com/office/drawing/2014/main" id="{85685978-A7F7-75CE-61D8-CA42415A939B}"/>
              </a:ext>
            </a:extLst>
          </p:cNvPr>
          <p:cNvSpPr txBox="1"/>
          <p:nvPr/>
        </p:nvSpPr>
        <p:spPr>
          <a:xfrm>
            <a:off x="153284" y="4752382"/>
            <a:ext cx="7403216" cy="646331"/>
          </a:xfrm>
          <a:prstGeom prst="rect">
            <a:avLst/>
          </a:prstGeom>
          <a:noFill/>
        </p:spPr>
        <p:txBody>
          <a:bodyPr wrap="square">
            <a:spAutoFit/>
          </a:bodyPr>
          <a:lstStyle/>
          <a:p>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a:t>
            </a: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graphicFrame>
        <p:nvGraphicFramePr>
          <p:cNvPr id="17" name="Table 16">
            <a:extLst>
              <a:ext uri="{FF2B5EF4-FFF2-40B4-BE49-F238E27FC236}">
                <a16:creationId xmlns:a16="http://schemas.microsoft.com/office/drawing/2014/main" id="{07D6EBB3-37FA-A4BC-47A6-E619B43F46B8}"/>
              </a:ext>
            </a:extLst>
          </p:cNvPr>
          <p:cNvGraphicFramePr>
            <a:graphicFrameLocks noGrp="1"/>
          </p:cNvGraphicFramePr>
          <p:nvPr>
            <p:extLst>
              <p:ext uri="{D42A27DB-BD31-4B8C-83A1-F6EECF244321}">
                <p14:modId xmlns:p14="http://schemas.microsoft.com/office/powerpoint/2010/main" val="4188110766"/>
              </p:ext>
            </p:extLst>
          </p:nvPr>
        </p:nvGraphicFramePr>
        <p:xfrm>
          <a:off x="23614" y="4161601"/>
          <a:ext cx="7493321" cy="3044946"/>
        </p:xfrm>
        <a:graphic>
          <a:graphicData uri="http://schemas.openxmlformats.org/drawingml/2006/table">
            <a:tbl>
              <a:tblPr firstRow="1" firstCol="1" bandRow="1">
                <a:tableStyleId>{5C22544A-7EE6-4342-B048-85BDC9FD1C3A}</a:tableStyleId>
              </a:tblPr>
              <a:tblGrid>
                <a:gridCol w="1727070">
                  <a:extLst>
                    <a:ext uri="{9D8B030D-6E8A-4147-A177-3AD203B41FA5}">
                      <a16:colId xmlns:a16="http://schemas.microsoft.com/office/drawing/2014/main" val="635138093"/>
                    </a:ext>
                  </a:extLst>
                </a:gridCol>
                <a:gridCol w="5766251">
                  <a:extLst>
                    <a:ext uri="{9D8B030D-6E8A-4147-A177-3AD203B41FA5}">
                      <a16:colId xmlns:a16="http://schemas.microsoft.com/office/drawing/2014/main" val="2075818982"/>
                    </a:ext>
                  </a:extLst>
                </a:gridCol>
              </a:tblGrid>
              <a:tr h="217496">
                <a:tc>
                  <a:txBody>
                    <a:bodyPr/>
                    <a:lstStyle/>
                    <a:p>
                      <a:pPr marL="0" marR="0">
                        <a:spcBef>
                          <a:spcPts val="0"/>
                        </a:spcBef>
                        <a:spcAft>
                          <a:spcPts val="0"/>
                        </a:spcAft>
                      </a:pPr>
                      <a:r>
                        <a:rPr lang="en-US" sz="1200" kern="0" noProof="0" dirty="0">
                          <a:effectLst/>
                        </a:rPr>
                        <a:t>Acts 22:16</a:t>
                      </a:r>
                      <a:endParaRPr lang="en-US" sz="11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s-MX" sz="1200" kern="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99190513"/>
                  </a:ext>
                </a:extLst>
              </a:tr>
              <a:tr h="217496">
                <a:tc>
                  <a:txBody>
                    <a:bodyPr/>
                    <a:lstStyle/>
                    <a:p>
                      <a:pPr marL="0" marR="0">
                        <a:spcBef>
                          <a:spcPts val="0"/>
                        </a:spcBef>
                        <a:spcAft>
                          <a:spcPts val="0"/>
                        </a:spcAft>
                      </a:pPr>
                      <a:r>
                        <a:rPr lang="en-US" sz="1200" kern="0" noProof="0" dirty="0">
                          <a:effectLst/>
                        </a:rPr>
                        <a:t>1 Peter 3:21</a:t>
                      </a:r>
                      <a:endParaRPr lang="en-US" sz="11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s-MX" sz="1200" kern="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22907858"/>
                  </a:ext>
                </a:extLst>
              </a:tr>
              <a:tr h="217496">
                <a:tc>
                  <a:txBody>
                    <a:bodyPr/>
                    <a:lstStyle/>
                    <a:p>
                      <a:pPr marL="0" marR="0">
                        <a:spcBef>
                          <a:spcPts val="0"/>
                        </a:spcBef>
                        <a:spcAft>
                          <a:spcPts val="0"/>
                        </a:spcAft>
                      </a:pPr>
                      <a:r>
                        <a:rPr lang="en-US" sz="1200" kern="0" noProof="0" dirty="0">
                          <a:effectLst/>
                        </a:rPr>
                        <a:t>Matthew 3:11-15</a:t>
                      </a:r>
                      <a:endParaRPr lang="en-US" sz="11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s-MX" sz="1200" kern="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33521285"/>
                  </a:ext>
                </a:extLst>
              </a:tr>
              <a:tr h="217496">
                <a:tc>
                  <a:txBody>
                    <a:bodyPr/>
                    <a:lstStyle/>
                    <a:p>
                      <a:pPr marL="0" marR="0">
                        <a:spcBef>
                          <a:spcPts val="0"/>
                        </a:spcBef>
                        <a:spcAft>
                          <a:spcPts val="0"/>
                        </a:spcAft>
                      </a:pPr>
                      <a:r>
                        <a:rPr lang="en-US" sz="1200" kern="0" noProof="0" dirty="0">
                          <a:effectLst/>
                        </a:rPr>
                        <a:t>Matthew 28:19-20</a:t>
                      </a:r>
                      <a:endParaRPr lang="en-US" sz="11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s-MX" sz="1200" kern="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69867666"/>
                  </a:ext>
                </a:extLst>
              </a:tr>
              <a:tr h="217496">
                <a:tc>
                  <a:txBody>
                    <a:bodyPr/>
                    <a:lstStyle/>
                    <a:p>
                      <a:pPr marL="0" marR="0">
                        <a:spcBef>
                          <a:spcPts val="0"/>
                        </a:spcBef>
                        <a:spcAft>
                          <a:spcPts val="0"/>
                        </a:spcAft>
                      </a:pPr>
                      <a:r>
                        <a:rPr lang="en-US" sz="1200" kern="0" noProof="0" dirty="0">
                          <a:effectLst/>
                        </a:rPr>
                        <a:t>Acts 2: 41 </a:t>
                      </a:r>
                      <a:endParaRPr lang="en-US" sz="11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s-MX" sz="1200" kern="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4357715"/>
                  </a:ext>
                </a:extLst>
              </a:tr>
              <a:tr h="217496">
                <a:tc>
                  <a:txBody>
                    <a:bodyPr/>
                    <a:lstStyle/>
                    <a:p>
                      <a:pPr marL="0" marR="0">
                        <a:spcBef>
                          <a:spcPts val="0"/>
                        </a:spcBef>
                        <a:spcAft>
                          <a:spcPts val="0"/>
                        </a:spcAft>
                      </a:pPr>
                      <a:r>
                        <a:rPr lang="en-US" sz="1200" kern="0" noProof="0" dirty="0">
                          <a:effectLst/>
                        </a:rPr>
                        <a:t>Acts 8:12</a:t>
                      </a:r>
                      <a:endParaRPr lang="en-US" sz="11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s-MX" sz="1200" kern="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66634716"/>
                  </a:ext>
                </a:extLst>
              </a:tr>
              <a:tr h="217496">
                <a:tc>
                  <a:txBody>
                    <a:bodyPr/>
                    <a:lstStyle/>
                    <a:p>
                      <a:pPr marL="0" marR="0">
                        <a:spcBef>
                          <a:spcPts val="0"/>
                        </a:spcBef>
                        <a:spcAft>
                          <a:spcPts val="0"/>
                        </a:spcAft>
                      </a:pPr>
                      <a:r>
                        <a:rPr lang="en-US" sz="1200" kern="0" noProof="0" dirty="0">
                          <a:effectLst/>
                        </a:rPr>
                        <a:t>Romans 6:3-4</a:t>
                      </a:r>
                      <a:endParaRPr lang="en-US" sz="11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s-MX" sz="1200" kern="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3144702"/>
                  </a:ext>
                </a:extLst>
              </a:tr>
              <a:tr h="434993">
                <a:tc>
                  <a:txBody>
                    <a:bodyPr/>
                    <a:lstStyle/>
                    <a:p>
                      <a:pPr marL="0" marR="0">
                        <a:spcBef>
                          <a:spcPts val="0"/>
                        </a:spcBef>
                        <a:spcAft>
                          <a:spcPts val="0"/>
                        </a:spcAft>
                      </a:pPr>
                      <a:r>
                        <a:rPr lang="en-US" sz="1200" kern="0" noProof="0" dirty="0">
                          <a:effectLst/>
                        </a:rPr>
                        <a:t>1 Corinthians 1:13-17</a:t>
                      </a:r>
                      <a:endParaRPr lang="en-US" sz="11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s-MX" sz="1200" kern="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4977843"/>
                  </a:ext>
                </a:extLst>
              </a:tr>
              <a:tr h="217496">
                <a:tc>
                  <a:txBody>
                    <a:bodyPr/>
                    <a:lstStyle/>
                    <a:p>
                      <a:pPr marL="0" marR="0">
                        <a:spcBef>
                          <a:spcPts val="0"/>
                        </a:spcBef>
                        <a:spcAft>
                          <a:spcPts val="0"/>
                        </a:spcAft>
                      </a:pPr>
                      <a:r>
                        <a:rPr lang="en-US" sz="1200" kern="0" noProof="0">
                          <a:effectLst/>
                        </a:rPr>
                        <a:t>Galatians </a:t>
                      </a:r>
                      <a:r>
                        <a:rPr lang="en-US" sz="1200" kern="0" noProof="0" dirty="0">
                          <a:effectLst/>
                        </a:rPr>
                        <a:t>3:26-29 </a:t>
                      </a:r>
                      <a:endParaRPr lang="en-US" sz="11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s-MX" sz="1200" kern="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34564271"/>
                  </a:ext>
                </a:extLst>
              </a:tr>
              <a:tr h="217496">
                <a:tc>
                  <a:txBody>
                    <a:bodyPr/>
                    <a:lstStyle/>
                    <a:p>
                      <a:pPr marL="0" marR="0">
                        <a:spcBef>
                          <a:spcPts val="0"/>
                        </a:spcBef>
                        <a:spcAft>
                          <a:spcPts val="0"/>
                        </a:spcAft>
                      </a:pPr>
                      <a:r>
                        <a:rPr lang="en-US" sz="1200" kern="0" noProof="0" dirty="0">
                          <a:effectLst/>
                        </a:rPr>
                        <a:t>Ephesians 4:5 </a:t>
                      </a:r>
                      <a:endParaRPr lang="en-US" sz="11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s-MX" sz="1200" kern="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53817294"/>
                  </a:ext>
                </a:extLst>
              </a:tr>
              <a:tr h="434993">
                <a:tc>
                  <a:txBody>
                    <a:bodyPr/>
                    <a:lstStyle/>
                    <a:p>
                      <a:pPr marL="0" marR="0">
                        <a:spcBef>
                          <a:spcPts val="0"/>
                        </a:spcBef>
                        <a:spcAft>
                          <a:spcPts val="0"/>
                        </a:spcAft>
                      </a:pPr>
                      <a:r>
                        <a:rPr lang="en-US" sz="1200" kern="0" noProof="0" dirty="0">
                          <a:effectLst/>
                        </a:rPr>
                        <a:t>Colossians 2:10-12 </a:t>
                      </a:r>
                      <a:endParaRPr lang="en-US" sz="11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s-MX" sz="1200" kern="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21908790"/>
                  </a:ext>
                </a:extLst>
              </a:tr>
              <a:tr h="217496">
                <a:tc>
                  <a:txBody>
                    <a:bodyPr/>
                    <a:lstStyle/>
                    <a:p>
                      <a:pPr marL="0" marR="0">
                        <a:spcBef>
                          <a:spcPts val="0"/>
                        </a:spcBef>
                        <a:spcAft>
                          <a:spcPts val="0"/>
                        </a:spcAft>
                      </a:pPr>
                      <a:r>
                        <a:rPr lang="en-US" sz="1200" kern="0" noProof="0" dirty="0">
                          <a:effectLst/>
                        </a:rPr>
                        <a:t>Hebrews 6:2</a:t>
                      </a:r>
                      <a:endParaRPr lang="en-US" sz="11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s-MX" sz="1200" kern="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16866447"/>
                  </a:ext>
                </a:extLst>
              </a:tr>
            </a:tbl>
          </a:graphicData>
        </a:graphic>
      </p:graphicFrame>
    </p:spTree>
    <p:extLst>
      <p:ext uri="{BB962C8B-B14F-4D97-AF65-F5344CB8AC3E}">
        <p14:creationId xmlns:p14="http://schemas.microsoft.com/office/powerpoint/2010/main" val="1987583597"/>
      </p:ext>
    </p:extLst>
  </p:cSld>
  <p:clrMapOvr>
    <a:masterClrMapping/>
  </p:clrMapOvr>
  <mc:AlternateContent xmlns:mc="http://schemas.openxmlformats.org/markup-compatibility/2006" xmlns:p14="http://schemas.microsoft.com/office/powerpoint/2010/main">
    <mc:Choice Requires="p14">
      <p:transition spd="slow" p14:dur="2000" advTm="15234"/>
    </mc:Choice>
    <mc:Fallback xmlns="">
      <p:transition spd="slow" advTm="1523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83">
          <a:extLst>
            <a:ext uri="{FF2B5EF4-FFF2-40B4-BE49-F238E27FC236}">
              <a16:creationId xmlns:a16="http://schemas.microsoft.com/office/drawing/2014/main" id="{B0B2A964-3059-D6DC-7DC7-CF07B8A57D4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E9B8FAE-8AA0-13BD-AE36-73562BD7303B}"/>
              </a:ext>
            </a:extLst>
          </p:cNvPr>
          <p:cNvPicPr>
            <a:picLocks noChangeAspect="1"/>
          </p:cNvPicPr>
          <p:nvPr/>
        </p:nvPicPr>
        <p:blipFill>
          <a:blip r:embed="rId3"/>
          <a:srcRect t="6488" r="73406" b="6488"/>
          <a:stretch/>
        </p:blipFill>
        <p:spPr>
          <a:xfrm>
            <a:off x="5735602" y="3811589"/>
            <a:ext cx="1797283" cy="4046717"/>
          </a:xfrm>
          <a:prstGeom prst="rect">
            <a:avLst/>
          </a:prstGeom>
        </p:spPr>
      </p:pic>
      <p:pic>
        <p:nvPicPr>
          <p:cNvPr id="5" name="Picture 4">
            <a:extLst>
              <a:ext uri="{FF2B5EF4-FFF2-40B4-BE49-F238E27FC236}">
                <a16:creationId xmlns:a16="http://schemas.microsoft.com/office/drawing/2014/main" id="{65805E38-DB43-8919-9DCC-54512ED09367}"/>
              </a:ext>
            </a:extLst>
          </p:cNvPr>
          <p:cNvPicPr>
            <a:picLocks noChangeAspect="1"/>
          </p:cNvPicPr>
          <p:nvPr/>
        </p:nvPicPr>
        <p:blipFill>
          <a:blip r:embed="rId4"/>
          <a:srcRect l="23859" t="2037" b="2037"/>
          <a:stretch/>
        </p:blipFill>
        <p:spPr>
          <a:xfrm>
            <a:off x="0" y="3869441"/>
            <a:ext cx="5735602" cy="4255487"/>
          </a:xfrm>
          <a:prstGeom prst="rect">
            <a:avLst/>
          </a:prstGeom>
        </p:spPr>
      </p:pic>
      <p:pic>
        <p:nvPicPr>
          <p:cNvPr id="23" name="Picture 22">
            <a:extLst>
              <a:ext uri="{FF2B5EF4-FFF2-40B4-BE49-F238E27FC236}">
                <a16:creationId xmlns:a16="http://schemas.microsoft.com/office/drawing/2014/main" id="{1DF19493-8EE1-E782-80E7-E1EAFD5F2890}"/>
              </a:ext>
            </a:extLst>
          </p:cNvPr>
          <p:cNvPicPr>
            <a:picLocks noChangeAspect="1"/>
          </p:cNvPicPr>
          <p:nvPr/>
        </p:nvPicPr>
        <p:blipFill>
          <a:blip r:embed="rId3"/>
          <a:srcRect t="6488" b="6488"/>
          <a:stretch/>
        </p:blipFill>
        <p:spPr>
          <a:xfrm>
            <a:off x="-32431" y="7004098"/>
            <a:ext cx="7588932" cy="3722245"/>
          </a:xfrm>
          <a:prstGeom prst="rect">
            <a:avLst/>
          </a:prstGeom>
        </p:spPr>
      </p:pic>
      <p:sp>
        <p:nvSpPr>
          <p:cNvPr id="3" name="Google Shape;101;p13">
            <a:extLst>
              <a:ext uri="{FF2B5EF4-FFF2-40B4-BE49-F238E27FC236}">
                <a16:creationId xmlns:a16="http://schemas.microsoft.com/office/drawing/2014/main" id="{1CC7E461-B11D-5D71-F921-EBEF9E6301BC}"/>
              </a:ext>
            </a:extLst>
          </p:cNvPr>
          <p:cNvSpPr/>
          <p:nvPr/>
        </p:nvSpPr>
        <p:spPr>
          <a:xfrm rot="16200000">
            <a:off x="1055566" y="6908897"/>
            <a:ext cx="1852775" cy="2729176"/>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5">
              <a:alphaModFix/>
            </a:blip>
            <a:stretch>
              <a:fillRect/>
            </a:stretch>
          </a:blipFill>
          <a:ln>
            <a:noFill/>
          </a:ln>
        </p:spPr>
        <p:txBody>
          <a:bodyPr/>
          <a:lstStyle/>
          <a:p>
            <a:endParaRPr lang="en-US" dirty="0"/>
          </a:p>
        </p:txBody>
      </p:sp>
      <p:pic>
        <p:nvPicPr>
          <p:cNvPr id="6" name="Picture 5" descr="A white speech bubble with a black background&#10;&#10;Description automatically generated">
            <a:extLst>
              <a:ext uri="{FF2B5EF4-FFF2-40B4-BE49-F238E27FC236}">
                <a16:creationId xmlns:a16="http://schemas.microsoft.com/office/drawing/2014/main" id="{464D9266-5E36-2475-84FE-B3B171CE4255}"/>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bwMode="auto">
          <a:xfrm rot="5400000">
            <a:off x="4135282" y="3562065"/>
            <a:ext cx="2322108" cy="4158816"/>
          </a:xfrm>
          <a:prstGeom prst="rect">
            <a:avLst/>
          </a:prstGeom>
          <a:ln>
            <a:noFill/>
          </a:ln>
          <a:extLst>
            <a:ext uri="{53640926-AAD7-44D8-BBD7-CCE9431645EC}">
              <a14:shadowObscured xmlns:a14="http://schemas.microsoft.com/office/drawing/2010/main"/>
            </a:ext>
          </a:extLst>
        </p:spPr>
      </p:pic>
      <p:sp>
        <p:nvSpPr>
          <p:cNvPr id="2" name="Google Shape;129;p14">
            <a:extLst>
              <a:ext uri="{FF2B5EF4-FFF2-40B4-BE49-F238E27FC236}">
                <a16:creationId xmlns:a16="http://schemas.microsoft.com/office/drawing/2014/main" id="{A65F2600-0663-8EC8-0CA7-DE86FD263EA9}"/>
              </a:ext>
            </a:extLst>
          </p:cNvPr>
          <p:cNvSpPr/>
          <p:nvPr/>
        </p:nvSpPr>
        <p:spPr>
          <a:xfrm>
            <a:off x="39565" y="561227"/>
            <a:ext cx="7493320" cy="3250362"/>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r>
              <a:rPr lang="es-MX" sz="1800" dirty="0">
                <a:latin typeface="Times New Roman" panose="02020603050405020304" pitchFamily="18" charset="0"/>
                <a:cs typeface="Times New Roman" panose="02020603050405020304" pitchFamily="18" charset="0"/>
              </a:rPr>
              <a:t> </a:t>
            </a:r>
          </a:p>
        </p:txBody>
      </p:sp>
      <p:sp>
        <p:nvSpPr>
          <p:cNvPr id="10" name="Google Shape;130;p14">
            <a:extLst>
              <a:ext uri="{FF2B5EF4-FFF2-40B4-BE49-F238E27FC236}">
                <a16:creationId xmlns:a16="http://schemas.microsoft.com/office/drawing/2014/main" id="{C80688E2-E4FE-B0D1-F96A-A31FBA48565A}"/>
              </a:ext>
            </a:extLst>
          </p:cNvPr>
          <p:cNvSpPr txBox="1"/>
          <p:nvPr/>
        </p:nvSpPr>
        <p:spPr>
          <a:xfrm>
            <a:off x="180756" y="902189"/>
            <a:ext cx="7208370" cy="3003770"/>
          </a:xfrm>
          <a:prstGeom prst="rect">
            <a:avLst/>
          </a:prstGeom>
          <a:noFill/>
          <a:ln>
            <a:noFill/>
          </a:ln>
        </p:spPr>
        <p:txBody>
          <a:bodyPr spcFirstLastPara="1" wrap="square" lIns="50800" tIns="50800" rIns="50800" bIns="50800" anchor="ctr" anchorCtr="0">
            <a:noAutofit/>
          </a:bodyPr>
          <a:lstStyle/>
          <a:p>
            <a:pPr marL="342900" indent="-342900">
              <a:buAutoNum type="arabicParenR"/>
            </a:pPr>
            <a:r>
              <a:rPr lang="en-US" sz="1800" kern="100" dirty="0">
                <a:latin typeface="Times New Roman" panose="02020603050405020304" pitchFamily="18" charset="0"/>
                <a:ea typeface="Aptos" panose="020B0004020202020204" pitchFamily="34" charset="0"/>
                <a:cs typeface="Times New Roman" panose="02020603050405020304" pitchFamily="18" charset="0"/>
              </a:rPr>
              <a:t>Acts 10:48             ____ And Jesus after he was baptized came up out of  </a:t>
            </a:r>
          </a:p>
          <a:p>
            <a:r>
              <a:rPr lang="en-US" sz="1800" kern="100" dirty="0">
                <a:latin typeface="Times New Roman" panose="02020603050405020304" pitchFamily="18" charset="0"/>
                <a:ea typeface="Aptos" panose="020B0004020202020204" pitchFamily="34" charset="0"/>
                <a:cs typeface="Times New Roman" panose="02020603050405020304" pitchFamily="18" charset="0"/>
              </a:rPr>
              <a:t>                                               the water.
2) Acts 8:36-38            ____ He who believes and is baptized will be saved.
3) Acts 9:18, 19           ____ Here is water, which prevents me from being  </a:t>
            </a:r>
          </a:p>
          <a:p>
            <a:r>
              <a:rPr lang="en-US" sz="1800" kern="100" dirty="0">
                <a:latin typeface="Times New Roman" panose="02020603050405020304" pitchFamily="18" charset="0"/>
                <a:ea typeface="Aptos" panose="020B0004020202020204" pitchFamily="34" charset="0"/>
                <a:cs typeface="Times New Roman" panose="02020603050405020304" pitchFamily="18" charset="0"/>
              </a:rPr>
              <a:t>                                              baptized.
4) Mark 16:15-16        ____ And I command them to be baptized in the name  </a:t>
            </a:r>
          </a:p>
          <a:p>
            <a:r>
              <a:rPr lang="en-US" sz="1800" kern="100" dirty="0">
                <a:latin typeface="Times New Roman" panose="02020603050405020304" pitchFamily="18" charset="0"/>
                <a:ea typeface="Aptos" panose="020B0004020202020204" pitchFamily="34" charset="0"/>
                <a:cs typeface="Times New Roman" panose="02020603050405020304" pitchFamily="18" charset="0"/>
              </a:rPr>
              <a:t>                                             of the Lord Jesus.
5) Matthew 3:13-17     ____ And immediately he received sight and arose </a:t>
            </a:r>
          </a:p>
          <a:p>
            <a:r>
              <a:rPr lang="en-US" sz="1800" kern="100" dirty="0">
                <a:latin typeface="Times New Roman" panose="02020603050405020304" pitchFamily="18" charset="0"/>
                <a:ea typeface="Aptos" panose="020B0004020202020204" pitchFamily="34" charset="0"/>
                <a:cs typeface="Times New Roman" panose="02020603050405020304" pitchFamily="18" charset="0"/>
              </a:rPr>
              <a:t>                                              and was baptized.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Google Shape;130;p14">
            <a:extLst>
              <a:ext uri="{FF2B5EF4-FFF2-40B4-BE49-F238E27FC236}">
                <a16:creationId xmlns:a16="http://schemas.microsoft.com/office/drawing/2014/main" id="{DCE2037C-E624-570D-6213-B620D70D23A4}"/>
              </a:ext>
            </a:extLst>
          </p:cNvPr>
          <p:cNvSpPr txBox="1"/>
          <p:nvPr/>
        </p:nvSpPr>
        <p:spPr>
          <a:xfrm>
            <a:off x="4832623" y="4638472"/>
            <a:ext cx="2316939" cy="1660935"/>
          </a:xfrm>
          <a:prstGeom prst="rect">
            <a:avLst/>
          </a:prstGeom>
          <a:noFill/>
          <a:ln>
            <a:noFill/>
          </a:ln>
        </p:spPr>
        <p:txBody>
          <a:bodyPr spcFirstLastPara="1" wrap="square" lIns="50800" tIns="50800" rIns="50800" bIns="50800" anchor="ctr" anchorCtr="0">
            <a:noAutofit/>
          </a:bodyPr>
          <a:lstStyle/>
          <a:p>
            <a:r>
              <a:rPr lang="en-US" sz="1800" kern="100" dirty="0">
                <a:latin typeface="Times New Roman" panose="02020603050405020304" pitchFamily="18" charset="0"/>
                <a:ea typeface="Aptos" panose="020B0004020202020204" pitchFamily="34" charset="0"/>
                <a:cs typeface="Times New Roman" panose="02020603050405020304" pitchFamily="18" charset="0"/>
              </a:rPr>
              <a:t>In the following passages discover the symbolism or image that is used and note how it can be applied to baptism</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 name="Google Shape;130;p14">
            <a:extLst>
              <a:ext uri="{FF2B5EF4-FFF2-40B4-BE49-F238E27FC236}">
                <a16:creationId xmlns:a16="http://schemas.microsoft.com/office/drawing/2014/main" id="{85BC9115-B7BC-FCD2-1000-812970ADC02F}"/>
              </a:ext>
            </a:extLst>
          </p:cNvPr>
          <p:cNvSpPr txBox="1"/>
          <p:nvPr/>
        </p:nvSpPr>
        <p:spPr>
          <a:xfrm>
            <a:off x="769775" y="7496030"/>
            <a:ext cx="2316939" cy="1660935"/>
          </a:xfrm>
          <a:prstGeom prst="rect">
            <a:avLst/>
          </a:prstGeom>
          <a:noFill/>
          <a:ln>
            <a:noFill/>
          </a:ln>
        </p:spPr>
        <p:txBody>
          <a:bodyPr spcFirstLastPara="1" wrap="square" lIns="50800" tIns="50800" rIns="50800" bIns="50800" anchor="ctr" anchorCtr="0">
            <a:noAutofit/>
          </a:bodyPr>
          <a:lstStyle/>
          <a:p>
            <a:r>
              <a:rPr lang="en-US" sz="1800" kern="100" dirty="0">
                <a:latin typeface="Times New Roman" panose="02020603050405020304" pitchFamily="18" charset="0"/>
                <a:ea typeface="Aptos" panose="020B0004020202020204" pitchFamily="34" charset="0"/>
                <a:cs typeface="Times New Roman" panose="02020603050405020304" pitchFamily="18" charset="0"/>
              </a:rPr>
              <a:t>Hebrews 1:4-5
Titus 3:5
Romans 13:14</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81741E81-F6C9-438A-9A79-33A588C38DCE}"/>
              </a:ext>
            </a:extLst>
          </p:cNvPr>
          <p:cNvPicPr>
            <a:picLocks noChangeAspect="1"/>
          </p:cNvPicPr>
          <p:nvPr/>
        </p:nvPicPr>
        <p:blipFill>
          <a:blip r:embed="rId4"/>
          <a:srcRect l="80836" t="2038" b="17732"/>
          <a:stretch/>
        </p:blipFill>
        <p:spPr>
          <a:xfrm>
            <a:off x="0" y="5210"/>
            <a:ext cx="7556500" cy="556017"/>
          </a:xfrm>
          <a:prstGeom prst="rect">
            <a:avLst/>
          </a:prstGeom>
        </p:spPr>
      </p:pic>
    </p:spTree>
    <p:extLst>
      <p:ext uri="{BB962C8B-B14F-4D97-AF65-F5344CB8AC3E}">
        <p14:creationId xmlns:p14="http://schemas.microsoft.com/office/powerpoint/2010/main" val="620716615"/>
      </p:ext>
    </p:extLst>
  </p:cSld>
  <p:clrMapOvr>
    <a:masterClrMapping/>
  </p:clrMapOvr>
  <mc:AlternateContent xmlns:mc="http://schemas.openxmlformats.org/markup-compatibility/2006" xmlns:p14="http://schemas.microsoft.com/office/powerpoint/2010/main">
    <mc:Choice Requires="p14">
      <p:transition spd="slow" p14:dur="2000" advTm="15234"/>
    </mc:Choice>
    <mc:Fallback xmlns="">
      <p:transition spd="slow" advTm="1523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83">
          <a:extLst>
            <a:ext uri="{FF2B5EF4-FFF2-40B4-BE49-F238E27FC236}">
              <a16:creationId xmlns:a16="http://schemas.microsoft.com/office/drawing/2014/main" id="{F30A5397-D11B-AE4C-CCB9-6FA384044D30}"/>
            </a:ext>
          </a:extLst>
        </p:cNvPr>
        <p:cNvGrpSpPr/>
        <p:nvPr/>
      </p:nvGrpSpPr>
      <p:grpSpPr>
        <a:xfrm>
          <a:off x="0" y="0"/>
          <a:ext cx="0" cy="0"/>
          <a:chOff x="0" y="0"/>
          <a:chExt cx="0" cy="0"/>
        </a:xfrm>
      </p:grpSpPr>
      <p:pic>
        <p:nvPicPr>
          <p:cNvPr id="4" name="Picture 3" descr="A person in a yellow shirt&#10;&#10;Description automatically generated">
            <a:extLst>
              <a:ext uri="{FF2B5EF4-FFF2-40B4-BE49-F238E27FC236}">
                <a16:creationId xmlns:a16="http://schemas.microsoft.com/office/drawing/2014/main" id="{E71BFA38-9E80-E201-19C2-27C890CD0C8A}"/>
              </a:ext>
            </a:extLst>
          </p:cNvPr>
          <p:cNvPicPr>
            <a:picLocks noChangeAspect="1"/>
          </p:cNvPicPr>
          <p:nvPr/>
        </p:nvPicPr>
        <p:blipFill>
          <a:blip r:embed="rId3"/>
          <a:stretch>
            <a:fillRect/>
          </a:stretch>
        </p:blipFill>
        <p:spPr>
          <a:xfrm>
            <a:off x="23614" y="94860"/>
            <a:ext cx="7556500" cy="2852518"/>
          </a:xfrm>
          <a:prstGeom prst="rect">
            <a:avLst/>
          </a:prstGeom>
        </p:spPr>
      </p:pic>
      <p:pic>
        <p:nvPicPr>
          <p:cNvPr id="5" name="Picture 4" descr="A person sitting at a table with a cup of coffee&#10;&#10;Description automatically generated">
            <a:extLst>
              <a:ext uri="{FF2B5EF4-FFF2-40B4-BE49-F238E27FC236}">
                <a16:creationId xmlns:a16="http://schemas.microsoft.com/office/drawing/2014/main" id="{CBEB6006-7686-CB91-CBC3-408A875B4882}"/>
              </a:ext>
            </a:extLst>
          </p:cNvPr>
          <p:cNvPicPr>
            <a:picLocks noChangeAspect="1"/>
          </p:cNvPicPr>
          <p:nvPr/>
        </p:nvPicPr>
        <p:blipFill>
          <a:blip r:embed="rId4"/>
          <a:srcRect t="4560"/>
          <a:stretch/>
        </p:blipFill>
        <p:spPr>
          <a:xfrm>
            <a:off x="0" y="2947377"/>
            <a:ext cx="7580116" cy="4056721"/>
          </a:xfrm>
          <a:prstGeom prst="rect">
            <a:avLst/>
          </a:prstGeom>
        </p:spPr>
      </p:pic>
      <p:pic>
        <p:nvPicPr>
          <p:cNvPr id="23" name="Picture 22">
            <a:extLst>
              <a:ext uri="{FF2B5EF4-FFF2-40B4-BE49-F238E27FC236}">
                <a16:creationId xmlns:a16="http://schemas.microsoft.com/office/drawing/2014/main" id="{B2263C69-F7CE-CEFD-6864-58EF47F742C1}"/>
              </a:ext>
            </a:extLst>
          </p:cNvPr>
          <p:cNvPicPr>
            <a:picLocks noChangeAspect="1"/>
          </p:cNvPicPr>
          <p:nvPr/>
        </p:nvPicPr>
        <p:blipFill>
          <a:blip r:embed="rId5"/>
          <a:srcRect t="12429"/>
          <a:stretch/>
        </p:blipFill>
        <p:spPr>
          <a:xfrm>
            <a:off x="0" y="7004098"/>
            <a:ext cx="7556500" cy="3722245"/>
          </a:xfrm>
          <a:prstGeom prst="rect">
            <a:avLst/>
          </a:prstGeom>
        </p:spPr>
      </p:pic>
      <p:sp>
        <p:nvSpPr>
          <p:cNvPr id="3" name="Google Shape;101;p13">
            <a:extLst>
              <a:ext uri="{FF2B5EF4-FFF2-40B4-BE49-F238E27FC236}">
                <a16:creationId xmlns:a16="http://schemas.microsoft.com/office/drawing/2014/main" id="{3EE5A02C-44A4-2F0E-5273-3751730EBB7B}"/>
              </a:ext>
            </a:extLst>
          </p:cNvPr>
          <p:cNvSpPr/>
          <p:nvPr/>
        </p:nvSpPr>
        <p:spPr>
          <a:xfrm rot="16200000">
            <a:off x="108718" y="1992283"/>
            <a:ext cx="3081691" cy="2694304"/>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endParaRPr lang="en-US"/>
          </a:p>
        </p:txBody>
      </p:sp>
      <p:sp>
        <p:nvSpPr>
          <p:cNvPr id="7" name="Google Shape;95;p13">
            <a:extLst>
              <a:ext uri="{FF2B5EF4-FFF2-40B4-BE49-F238E27FC236}">
                <a16:creationId xmlns:a16="http://schemas.microsoft.com/office/drawing/2014/main" id="{ADC46778-DDC4-EEB2-804B-34E574608913}"/>
              </a:ext>
            </a:extLst>
          </p:cNvPr>
          <p:cNvSpPr txBox="1"/>
          <p:nvPr/>
        </p:nvSpPr>
        <p:spPr>
          <a:xfrm>
            <a:off x="435118" y="2001402"/>
            <a:ext cx="1869311" cy="2548390"/>
          </a:xfrm>
          <a:prstGeom prst="rect">
            <a:avLst/>
          </a:prstGeom>
          <a:noFill/>
          <a:ln>
            <a:noFill/>
          </a:ln>
        </p:spPr>
        <p:txBody>
          <a:bodyPr spcFirstLastPara="1" wrap="square" lIns="0" tIns="0" rIns="0" bIns="0" anchor="t" anchorCtr="0">
            <a:spAutoFit/>
          </a:bodyPr>
          <a:lstStyle/>
          <a:p>
            <a:pPr>
              <a:lnSpc>
                <a:spcPct val="115000"/>
              </a:lnSpc>
            </a:pPr>
            <a:r>
              <a:rPr lang="en-US" sz="1800" dirty="0">
                <a:latin typeface="Times New Roman" panose="02020603050405020304" pitchFamily="18" charset="0"/>
                <a:ea typeface="Aptos" panose="020B0004020202020204" pitchFamily="34" charset="0"/>
              </a:rPr>
              <a:t>Remember God loves you and so do we, you can visit us at Sanger Naz, Church of the Nazarene at 815 Jensen, Sanger, California</a:t>
            </a:r>
            <a:endParaRPr lang="es-MX" sz="18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pic>
        <p:nvPicPr>
          <p:cNvPr id="20" name="Picture 19" descr="A white speech bubble with a black background&#10;&#10;Description automatically generated">
            <a:extLst>
              <a:ext uri="{FF2B5EF4-FFF2-40B4-BE49-F238E27FC236}">
                <a16:creationId xmlns:a16="http://schemas.microsoft.com/office/drawing/2014/main" id="{6AF7A3FB-EB49-5E4C-7E6B-BF91AC5E2352}"/>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bwMode="auto">
          <a:xfrm rot="5400000">
            <a:off x="4449753" y="-614767"/>
            <a:ext cx="2161020" cy="3504026"/>
          </a:xfrm>
          <a:prstGeom prst="rect">
            <a:avLst/>
          </a:prstGeom>
          <a:ln>
            <a:noFill/>
          </a:ln>
          <a:extLst>
            <a:ext uri="{53640926-AAD7-44D8-BBD7-CCE9431645EC}">
              <a14:shadowObscured xmlns:a14="http://schemas.microsoft.com/office/drawing/2010/main"/>
            </a:ext>
          </a:extLst>
        </p:spPr>
      </p:pic>
      <p:sp>
        <p:nvSpPr>
          <p:cNvPr id="21" name="Google Shape;130;p14">
            <a:extLst>
              <a:ext uri="{FF2B5EF4-FFF2-40B4-BE49-F238E27FC236}">
                <a16:creationId xmlns:a16="http://schemas.microsoft.com/office/drawing/2014/main" id="{BD0E7BE4-772B-B31A-C25D-4530891951AD}"/>
              </a:ext>
            </a:extLst>
          </p:cNvPr>
          <p:cNvSpPr txBox="1"/>
          <p:nvPr/>
        </p:nvSpPr>
        <p:spPr>
          <a:xfrm>
            <a:off x="4923922" y="230633"/>
            <a:ext cx="2114832" cy="1567955"/>
          </a:xfrm>
          <a:prstGeom prst="rect">
            <a:avLst/>
          </a:prstGeom>
          <a:noFill/>
          <a:ln>
            <a:noFill/>
          </a:ln>
        </p:spPr>
        <p:txBody>
          <a:bodyPr spcFirstLastPara="1" wrap="square" lIns="50800" tIns="50800" rIns="50800" bIns="50800" anchor="ctr" anchorCtr="0">
            <a:noAutofit/>
          </a:bodyPr>
          <a:lstStyle/>
          <a:p>
            <a:pPr algn="ctr"/>
            <a:r>
              <a:rPr lang="en-US" sz="1800" kern="100" dirty="0">
                <a:latin typeface="Times New Roman" panose="02020603050405020304" pitchFamily="18" charset="0"/>
                <a:ea typeface="Aptos" panose="020B0004020202020204" pitchFamily="34" charset="0"/>
                <a:cs typeface="Times New Roman" panose="02020603050405020304" pitchFamily="18" charset="0"/>
              </a:rPr>
              <a:t>You can look for us on Facebook under Sanger Naz or you can call us 
(559) 349-2590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6" name="Picture 5" descr="A white speech bubble with a black background&#10;&#10;Description automatically generated">
            <a:extLst>
              <a:ext uri="{FF2B5EF4-FFF2-40B4-BE49-F238E27FC236}">
                <a16:creationId xmlns:a16="http://schemas.microsoft.com/office/drawing/2014/main" id="{6C617097-A5A4-9A7F-5CEB-532685117CD2}"/>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bwMode="auto">
          <a:xfrm rot="16200000">
            <a:off x="1533963" y="6710968"/>
            <a:ext cx="1903229" cy="4876693"/>
          </a:xfrm>
          <a:prstGeom prst="rect">
            <a:avLst/>
          </a:prstGeom>
          <a:ln>
            <a:noFill/>
          </a:ln>
          <a:extLst>
            <a:ext uri="{53640926-AAD7-44D8-BBD7-CCE9431645EC}">
              <a14:shadowObscured xmlns:a14="http://schemas.microsoft.com/office/drawing/2010/main"/>
            </a:ext>
          </a:extLst>
        </p:spPr>
      </p:pic>
      <p:sp>
        <p:nvSpPr>
          <p:cNvPr id="8" name="Google Shape;130;p14">
            <a:extLst>
              <a:ext uri="{FF2B5EF4-FFF2-40B4-BE49-F238E27FC236}">
                <a16:creationId xmlns:a16="http://schemas.microsoft.com/office/drawing/2014/main" id="{132D32FD-4C16-8F06-5FE3-3E2B154C80EA}"/>
              </a:ext>
            </a:extLst>
          </p:cNvPr>
          <p:cNvSpPr txBox="1"/>
          <p:nvPr/>
        </p:nvSpPr>
        <p:spPr>
          <a:xfrm>
            <a:off x="302410" y="8525919"/>
            <a:ext cx="2919256" cy="1436788"/>
          </a:xfrm>
          <a:prstGeom prst="rect">
            <a:avLst/>
          </a:prstGeom>
          <a:noFill/>
          <a:ln>
            <a:noFill/>
          </a:ln>
        </p:spPr>
        <p:txBody>
          <a:bodyPr spcFirstLastPara="1" wrap="square" lIns="50800" tIns="50800" rIns="50800" bIns="50800" anchor="ctr" anchorCtr="0">
            <a:noAutofit/>
          </a:bodyPr>
          <a:lstStyle/>
          <a:p>
            <a:pPr algn="ctr" rtl="0">
              <a:spcBef>
                <a:spcPts val="0"/>
              </a:spcBef>
              <a:spcAft>
                <a:spcPts val="0"/>
              </a:spcAft>
            </a:pPr>
            <a:r>
              <a:rPr lang="es-MX" sz="2400" dirty="0">
                <a:effectLst/>
                <a:latin typeface="Times New Roman" panose="02020603050405020304" pitchFamily="18" charset="0"/>
                <a:ea typeface="Aptos" panose="020B0004020202020204" pitchFamily="34" charset="0"/>
              </a:rPr>
              <a:t>No se les olvide ver otros estudios en los Diálogos Bíblicos</a:t>
            </a:r>
          </a:p>
          <a:p>
            <a:pPr algn="ctr" rtl="0">
              <a:spcBef>
                <a:spcPts val="0"/>
              </a:spcBef>
              <a:spcAft>
                <a:spcPts val="0"/>
              </a:spcAft>
            </a:pPr>
            <a:r>
              <a:rPr lang="es-MX" sz="2400" dirty="0">
                <a:latin typeface="Times New Roman" panose="02020603050405020304" pitchFamily="18" charset="0"/>
                <a:ea typeface="Aptos" panose="020B0004020202020204" pitchFamily="34" charset="0"/>
              </a:rPr>
              <a:t>www.SangerNaz.com</a:t>
            </a:r>
            <a:r>
              <a:rPr lang="es-MX" sz="1600" kern="100" dirty="0">
                <a:latin typeface="Times New Roman" panose="02020603050405020304" pitchFamily="18" charset="0"/>
                <a:ea typeface="Aptos" panose="020B0004020202020204" pitchFamily="34" charset="0"/>
                <a:cs typeface="Times New Roman" panose="02020603050405020304" pitchFamily="18" charset="0"/>
              </a:rPr>
              <a:t>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562046648"/>
      </p:ext>
    </p:extLst>
  </p:cSld>
  <p:clrMapOvr>
    <a:masterClrMapping/>
  </p:clrMapOvr>
  <mc:AlternateContent xmlns:mc="http://schemas.openxmlformats.org/markup-compatibility/2006" xmlns:p14="http://schemas.microsoft.com/office/powerpoint/2010/main">
    <mc:Choice Requires="p14">
      <p:transition spd="slow" p14:dur="2000" advTm="15234"/>
    </mc:Choice>
    <mc:Fallback xmlns="">
      <p:transition spd="slow" advTm="15234"/>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2938</TotalTime>
  <Words>799</Words>
  <Application>Microsoft Office PowerPoint</Application>
  <PresentationFormat>Custom</PresentationFormat>
  <Paragraphs>61</Paragraphs>
  <Slides>8</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Aptos</vt:lpstr>
      <vt:lpstr>Times New Roman</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Daniel Deida</dc:creator>
  <cp:lastModifiedBy>Daniel Deida</cp:lastModifiedBy>
  <cp:revision>126</cp:revision>
  <cp:lastPrinted>2024-10-17T18:02:03Z</cp:lastPrinted>
  <dcterms:modified xsi:type="dcterms:W3CDTF">2024-10-18T01:37:40Z</dcterms:modified>
</cp:coreProperties>
</file>