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74" r:id="rId2"/>
    <p:sldId id="269" r:id="rId3"/>
    <p:sldId id="277" r:id="rId4"/>
    <p:sldId id="278" r:id="rId5"/>
    <p:sldId id="279" r:id="rId6"/>
    <p:sldId id="276" r:id="rId7"/>
    <p:sldId id="256" r:id="rId8"/>
    <p:sldId id="266" r:id="rId9"/>
    <p:sldId id="272" r:id="rId10"/>
    <p:sldId id="268" r:id="rId11"/>
    <p:sldId id="275" r:id="rId12"/>
    <p:sldId id="267" r:id="rId13"/>
    <p:sldId id="270" r:id="rId14"/>
    <p:sldId id="271" r:id="rId15"/>
  </p:sldIdLst>
  <p:sldSz cx="7556500" cy="10693400"/>
  <p:notesSz cx="7010400" cy="9296400"/>
  <p:embeddedFontLst>
    <p:embeddedFont>
      <p:font typeface="Bangers" panose="020B0604020202020204" charset="0"/>
      <p:regular r:id="rId17"/>
    </p:embeddedFont>
    <p:embeddedFont>
      <p:font typeface="Baskerville Old Face" panose="02020602080505020303" pitchFamily="18" charset="0"/>
      <p:regular r:id="rId18"/>
    </p:embeddedFont>
    <p:embeddedFont>
      <p:font typeface="Roboto" panose="02000000000000000000"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7043" autoAdjust="0"/>
  </p:normalViewPr>
  <p:slideViewPr>
    <p:cSldViewPr snapToGrid="0">
      <p:cViewPr>
        <p:scale>
          <a:sx n="100" d="100"/>
          <a:sy n="100" d="100"/>
        </p:scale>
        <p:origin x="1026" y="-21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16619" y="4489387"/>
            <a:ext cx="5732949" cy="4253103"/>
          </a:xfrm>
          <a:prstGeom prst="rect">
            <a:avLst/>
          </a:prstGeom>
        </p:spPr>
        <p:txBody>
          <a:bodyPr spcFirstLastPara="1" wrap="square" lIns="94932" tIns="94932" rIns="94932" bIns="9493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330450" y="708025"/>
            <a:ext cx="2505075" cy="35448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541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7398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5556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3626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3945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52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460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689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2943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523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8103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1739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dirty="0"/>
          </a:p>
        </p:txBody>
      </p:sp>
      <p:sp>
        <p:nvSpPr>
          <p:cNvPr id="82" name="Google Shape;82;p1:notes"/>
          <p:cNvSpPr>
            <a:spLocks noGrp="1" noRot="1" noChangeAspect="1"/>
          </p:cNvSpPr>
          <p:nvPr>
            <p:ph type="sldImg" idx="2"/>
          </p:nvPr>
        </p:nvSpPr>
        <p:spPr>
          <a:xfrm>
            <a:off x="2273300" y="696913"/>
            <a:ext cx="24638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254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21.jp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0.jp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hyperlink" Target="https://pixabay.com/fr/vectors/bulle-de-dialogue-ballon-de-discours-145971/"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25.sv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5.pn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jpg"/><Relationship Id="rId5" Type="http://schemas.openxmlformats.org/officeDocument/2006/relationships/image" Target="../media/image8.jpg"/><Relationship Id="rId10" Type="http://schemas.openxmlformats.org/officeDocument/2006/relationships/image" Target="../media/image2.pn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hyperlink" Target="https://pixabay.com/fr/vectors/bulle-de-dialogue-ballon-de-discours-145971/" TargetMode="External"/><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2.png"/><Relationship Id="rId4" Type="http://schemas.openxmlformats.org/officeDocument/2006/relationships/notesSlide" Target="../notesSlides/notesSlide8.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6.jpg"/><Relationship Id="rId12"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jpg"/><Relationship Id="rId11" Type="http://schemas.openxmlformats.org/officeDocument/2006/relationships/hyperlink" Target="https://openclipart.org/detail/38635/speech-bubble-by-pascallapalme-38635" TargetMode="External"/><Relationship Id="rId5" Type="http://schemas.openxmlformats.org/officeDocument/2006/relationships/image" Target="../media/image14.jpg"/><Relationship Id="rId10" Type="http://schemas.openxmlformats.org/officeDocument/2006/relationships/image" Target="../media/image17.png"/><Relationship Id="rId4" Type="http://schemas.openxmlformats.org/officeDocument/2006/relationships/notesSlide" Target="../notesSlides/notesSlide9.xml"/><Relationship Id="rId9" Type="http://schemas.openxmlformats.org/officeDocument/2006/relationships/hyperlink" Target="https://pixabay.com/fr/vectors/bulle-de-dialogue-ballon-de-discours-14597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4" name="Picture 3">
            <a:extLst>
              <a:ext uri="{FF2B5EF4-FFF2-40B4-BE49-F238E27FC236}">
                <a16:creationId xmlns:a16="http://schemas.microsoft.com/office/drawing/2014/main" id="{F432EEC0-7D37-25F5-B794-49E5F5878DB4}"/>
              </a:ext>
            </a:extLst>
          </p:cNvPr>
          <p:cNvPicPr>
            <a:picLocks noChangeAspect="1"/>
          </p:cNvPicPr>
          <p:nvPr/>
        </p:nvPicPr>
        <p:blipFill>
          <a:blip r:embed="rId5"/>
          <a:srcRect l="529" r="529"/>
          <a:stretch/>
        </p:blipFill>
        <p:spPr>
          <a:xfrm>
            <a:off x="-49967" y="0"/>
            <a:ext cx="7606466" cy="10693401"/>
          </a:xfrm>
          <a:prstGeom prst="rect">
            <a:avLst/>
          </a:prstGeom>
        </p:spPr>
      </p:pic>
      <p:sp>
        <p:nvSpPr>
          <p:cNvPr id="87" name="Google Shape;87;p13"/>
          <p:cNvSpPr/>
          <p:nvPr/>
        </p:nvSpPr>
        <p:spPr>
          <a:xfrm>
            <a:off x="-117342" y="-48002"/>
            <a:ext cx="7606466" cy="10789403"/>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7" name="Google Shape;130;p14">
            <a:extLst>
              <a:ext uri="{FF2B5EF4-FFF2-40B4-BE49-F238E27FC236}">
                <a16:creationId xmlns:a16="http://schemas.microsoft.com/office/drawing/2014/main" id="{6F19369F-CADB-BAEF-30E5-59504B9E7274}"/>
              </a:ext>
            </a:extLst>
          </p:cNvPr>
          <p:cNvSpPr txBox="1"/>
          <p:nvPr/>
        </p:nvSpPr>
        <p:spPr>
          <a:xfrm>
            <a:off x="329633" y="5829859"/>
            <a:ext cx="7226867" cy="3811337"/>
          </a:xfrm>
          <a:prstGeom prst="rect">
            <a:avLst/>
          </a:prstGeom>
          <a:noFill/>
          <a:ln>
            <a:noFill/>
          </a:ln>
        </p:spPr>
        <p:txBody>
          <a:bodyPr spcFirstLastPara="1" wrap="square" lIns="50800" tIns="50800" rIns="50800" bIns="50800" anchor="ctr" anchorCtr="0">
            <a:noAutofit/>
          </a:bodyPr>
          <a:lstStyle/>
          <a:p>
            <a:pPr algn="ctr"/>
            <a:r>
              <a:rPr lang="es-ES" sz="2400" dirty="0">
                <a:solidFill>
                  <a:schemeClr val="bg1"/>
                </a:solidFill>
                <a:latin typeface="Times New Roman" panose="02020603050405020304" pitchFamily="18" charset="0"/>
                <a:cs typeface="Times New Roman" panose="02020603050405020304" pitchFamily="18" charset="0"/>
              </a:rPr>
              <a:t>Bienvenidos a la serie de Diálogos Bíblicos por el Dr. Deida. Las historias y enseñanzas bíblicas se entienden y aprenden mejor cuando se presentan a través del diálogo. En estos diálogos, los personajes representan alguna característica distintiva de la gente común. Por lo tanto, nuestro objetivo es que los oyentes puedan aprender cómo se combina la Verdad Bíblica con la Vida práctica y ordinaria.</a:t>
            </a:r>
            <a:endParaRPr lang="es-MX" sz="2400" dirty="0">
              <a:solidFill>
                <a:schemeClr val="bg1"/>
              </a:solidFill>
              <a:latin typeface="Times New Roman" panose="02020603050405020304" pitchFamily="18" charset="0"/>
            </a:endParaRPr>
          </a:p>
          <a:p>
            <a:pPr algn="ctr"/>
            <a:r>
              <a:rPr lang="es-ES" sz="2400" dirty="0">
                <a:solidFill>
                  <a:schemeClr val="bg1"/>
                </a:solidFill>
                <a:latin typeface="Times New Roman" panose="02020603050405020304" pitchFamily="18" charset="0"/>
              </a:rPr>
              <a:t>¿Estás listo para tu viaje de aprendizaje de la Biblia?
Hoy veremos: Recipientes de la Gracia</a:t>
            </a:r>
            <a:endParaRPr lang="en-US" sz="2400" b="0" dirty="0">
              <a:solidFill>
                <a:schemeClr val="bg1"/>
              </a:solidFill>
              <a:effectLst/>
            </a:endParaRPr>
          </a:p>
        </p:txBody>
      </p:sp>
      <p:sp>
        <p:nvSpPr>
          <p:cNvPr id="8" name="Google Shape;130;p14">
            <a:extLst>
              <a:ext uri="{FF2B5EF4-FFF2-40B4-BE49-F238E27FC236}">
                <a16:creationId xmlns:a16="http://schemas.microsoft.com/office/drawing/2014/main" id="{3000BFBB-6AB7-F645-5E03-D104FC2F07BE}"/>
              </a:ext>
            </a:extLst>
          </p:cNvPr>
          <p:cNvSpPr txBox="1"/>
          <p:nvPr/>
        </p:nvSpPr>
        <p:spPr>
          <a:xfrm>
            <a:off x="875776" y="795889"/>
            <a:ext cx="5938297" cy="1798479"/>
          </a:xfrm>
          <a:prstGeom prst="rect">
            <a:avLst/>
          </a:prstGeom>
          <a:noFill/>
          <a:ln>
            <a:noFill/>
          </a:ln>
        </p:spPr>
        <p:txBody>
          <a:bodyPr spcFirstLastPara="1" wrap="square" lIns="50800" tIns="50800" rIns="50800" bIns="50800" anchor="ctr" anchorCtr="0">
            <a:noAutofit/>
          </a:bodyPr>
          <a:lstStyle/>
          <a:p>
            <a:pPr algn="ctr" rtl="0">
              <a:spcBef>
                <a:spcPts val="0"/>
              </a:spcBef>
              <a:spcAft>
                <a:spcPts val="0"/>
              </a:spcAft>
            </a:pPr>
            <a:r>
              <a:rPr lang="en-US" sz="2400" b="0" i="0" u="none" strike="noStrike" dirty="0">
                <a:solidFill>
                  <a:srgbClr val="000000"/>
                </a:solidFill>
                <a:effectLst/>
                <a:latin typeface="Times New Roman" panose="02020603050405020304" pitchFamily="18" charset="0"/>
              </a:rPr>
              <a:t> </a:t>
            </a:r>
            <a:r>
              <a:rPr lang="en-US" sz="3200" dirty="0">
                <a:solidFill>
                  <a:schemeClr val="bg1"/>
                </a:solidFill>
                <a:effectLst/>
                <a:latin typeface="Baskerville Old Face" panose="02020602080505020303" pitchFamily="18" charset="0"/>
                <a:ea typeface="STXingkai" panose="020B0503020204020204" pitchFamily="2" charset="-122"/>
              </a:rPr>
              <a:t>DIALOGOS BIBLICOS POR EL </a:t>
            </a:r>
            <a:endParaRPr lang="en-US" sz="3200" dirty="0">
              <a:solidFill>
                <a:schemeClr val="bg1"/>
              </a:solidFill>
              <a:latin typeface="Baskerville Old Face" panose="02020602080505020303" pitchFamily="18" charset="0"/>
              <a:ea typeface="STXingkai" panose="020B0503020204020204" pitchFamily="2" charset="-122"/>
            </a:endParaRPr>
          </a:p>
          <a:p>
            <a:pPr algn="ctr" rtl="0">
              <a:spcBef>
                <a:spcPts val="0"/>
              </a:spcBef>
              <a:spcAft>
                <a:spcPts val="0"/>
              </a:spcAft>
            </a:pPr>
            <a:r>
              <a:rPr lang="en-US" sz="3200" b="0" i="0" u="none" strike="noStrike" dirty="0">
                <a:solidFill>
                  <a:schemeClr val="bg1"/>
                </a:solidFill>
                <a:latin typeface="Baskerville Old Face" panose="02020602080505020303" pitchFamily="18" charset="0"/>
                <a:ea typeface="STXingkai" panose="020B0503020204020204" pitchFamily="2" charset="-122"/>
              </a:rPr>
              <a:t>DR. DANIEL DEIDA </a:t>
            </a:r>
          </a:p>
        </p:txBody>
      </p:sp>
      <p:pic>
        <p:nvPicPr>
          <p:cNvPr id="35" name="Audio 34">
            <a:hlinkClick r:id="" action="ppaction://media"/>
            <a:extLst>
              <a:ext uri="{FF2B5EF4-FFF2-40B4-BE49-F238E27FC236}">
                <a16:creationId xmlns:a16="http://schemas.microsoft.com/office/drawing/2014/main" id="{898CDB16-1CFF-B0C0-98D1-46386F45C50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5938" t="-135938" r="-135938" b="-135938"/>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3668837696"/>
      </p:ext>
    </p:extLst>
  </p:cSld>
  <p:clrMapOvr>
    <a:masterClrMapping/>
  </p:clrMapOvr>
  <mc:AlternateContent xmlns:mc="http://schemas.openxmlformats.org/markup-compatibility/2006">
    <mc:Choice xmlns:p14="http://schemas.microsoft.com/office/powerpoint/2010/main" Requires="p14">
      <p:transition spd="slow" p14:dur="2000" advTm="30243"/>
    </mc:Choice>
    <mc:Fallback>
      <p:transition spd="slow" advTm="30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0004545F-A0E3-C587-FD12-07DB58657798}"/>
              </a:ext>
            </a:extLst>
          </p:cNvPr>
          <p:cNvPicPr>
            <a:picLocks noChangeAspect="1"/>
          </p:cNvPicPr>
          <p:nvPr/>
        </p:nvPicPr>
        <p:blipFill rotWithShape="1">
          <a:blip r:embed="rId5"/>
          <a:srcRect b="77341"/>
          <a:stretch/>
        </p:blipFill>
        <p:spPr>
          <a:xfrm>
            <a:off x="0" y="-160"/>
            <a:ext cx="7556500" cy="3137060"/>
          </a:xfrm>
          <a:prstGeom prst="rect">
            <a:avLst/>
          </a:prstGeom>
        </p:spPr>
      </p:pic>
      <p:pic>
        <p:nvPicPr>
          <p:cNvPr id="10" name="Picture 9">
            <a:extLst>
              <a:ext uri="{FF2B5EF4-FFF2-40B4-BE49-F238E27FC236}">
                <a16:creationId xmlns:a16="http://schemas.microsoft.com/office/drawing/2014/main" id="{EF3DCA39-ECB0-D016-4E77-C94000040693}"/>
              </a:ext>
            </a:extLst>
          </p:cNvPr>
          <p:cNvPicPr>
            <a:picLocks noChangeAspect="1"/>
          </p:cNvPicPr>
          <p:nvPr/>
        </p:nvPicPr>
        <p:blipFill>
          <a:blip r:embed="rId6"/>
          <a:srcRect/>
          <a:stretch/>
        </p:blipFill>
        <p:spPr>
          <a:xfrm>
            <a:off x="0" y="3136900"/>
            <a:ext cx="7556500" cy="7556500"/>
          </a:xfrm>
          <a:prstGeom prst="rect">
            <a:avLst/>
          </a:prstGeom>
        </p:spPr>
      </p:pic>
      <p:sp>
        <p:nvSpPr>
          <p:cNvPr id="87" name="Google Shape;87;p13"/>
          <p:cNvSpPr/>
          <p:nvPr/>
        </p:nvSpPr>
        <p:spPr>
          <a:xfrm>
            <a:off x="-29212" y="0"/>
            <a:ext cx="7560000" cy="10742810"/>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93" name="Google Shape;93;p13"/>
          <p:cNvSpPr/>
          <p:nvPr/>
        </p:nvSpPr>
        <p:spPr>
          <a:xfrm>
            <a:off x="3883766" y="2550810"/>
            <a:ext cx="2270020" cy="97880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a:p>
        </p:txBody>
      </p:sp>
      <p:sp>
        <p:nvSpPr>
          <p:cNvPr id="101" name="Google Shape;101;p13"/>
          <p:cNvSpPr/>
          <p:nvPr/>
        </p:nvSpPr>
        <p:spPr>
          <a:xfrm>
            <a:off x="547453" y="3942588"/>
            <a:ext cx="3817363" cy="150134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Sí, es un regalo que no podemos comprar. Pero, como dice Bonhoeffer, aunque es gratis, tiene un precio. No es barato seguir a Jesús.</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379369" y="493571"/>
            <a:ext cx="6961244"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err="1">
                <a:solidFill>
                  <a:schemeClr val="bg1"/>
                </a:solidFill>
                <a:latin typeface="Bangers"/>
                <a:ea typeface="Roboto"/>
                <a:cs typeface="Roboto"/>
                <a:sym typeface="Bangers"/>
              </a:rPr>
              <a:t>escena</a:t>
            </a:r>
            <a:r>
              <a:rPr lang="en-US" sz="4400" dirty="0">
                <a:solidFill>
                  <a:schemeClr val="bg1"/>
                </a:solidFill>
                <a:latin typeface="Bangers"/>
                <a:ea typeface="Roboto"/>
                <a:cs typeface="Roboto"/>
                <a:sym typeface="Bangers"/>
              </a:rPr>
              <a:t> 6</a:t>
            </a:r>
            <a:endParaRPr lang="en-US" sz="4400" b="0" i="0" u="none" strike="noStrike" cap="none" dirty="0">
              <a:solidFill>
                <a:schemeClr val="bg1"/>
              </a:solidFill>
              <a:latin typeface="Bangers"/>
              <a:ea typeface="Roboto"/>
              <a:cs typeface="Roboto"/>
              <a:sym typeface="Bangers"/>
            </a:endParaRPr>
          </a:p>
          <a:p>
            <a:pPr algn="ctr"/>
            <a:r>
              <a:rPr lang="es-MX" sz="4400" kern="100" dirty="0">
                <a:solidFill>
                  <a:schemeClr val="bg1"/>
                </a:solidFill>
                <a:effectLst/>
                <a:latin typeface="Bangers" panose="020B0604020202020204" charset="0"/>
                <a:ea typeface="Roboto"/>
                <a:cs typeface="Times New Roman" panose="02020603050405020304" pitchFamily="18" charset="0"/>
                <a:sym typeface="Bangers"/>
              </a:rPr>
              <a:t>La gracia tiene un precio   </a:t>
            </a:r>
            <a:endParaRPr lang="es-MX" sz="4400" kern="100" dirty="0">
              <a:solidFill>
                <a:schemeClr val="bg1"/>
              </a:solidFill>
              <a:effectLst/>
              <a:latin typeface="Bangers" panose="020B060402020202020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4141577" y="2703977"/>
            <a:ext cx="1754397" cy="559512"/>
          </a:xfrm>
          <a:prstGeom prst="rect">
            <a:avLst/>
          </a:prstGeom>
          <a:noFill/>
          <a:ln>
            <a:noFill/>
          </a:ln>
        </p:spPr>
        <p:txBody>
          <a:bodyPr spcFirstLastPara="1" wrap="square" lIns="0" tIns="0" rIns="0" bIns="0" anchor="t" anchorCtr="0">
            <a:spAutoFit/>
          </a:bodyPr>
          <a:lstStyle/>
          <a:p>
            <a:pPr>
              <a:lnSpc>
                <a:spcPct val="101001"/>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Entonces, ¿la gracia es gratis?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B7668F4F-306D-4A64-7FCF-2328053DDFD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5938" t="-135938" r="-135938" b="-135938"/>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2506547635"/>
      </p:ext>
    </p:extLst>
  </p:cSld>
  <p:clrMapOvr>
    <a:masterClrMapping/>
  </p:clrMapOvr>
  <mc:AlternateContent xmlns:mc="http://schemas.openxmlformats.org/markup-compatibility/2006">
    <mc:Choice xmlns:p14="http://schemas.microsoft.com/office/powerpoint/2010/main" Requires="p14">
      <p:transition spd="slow" p14:dur="2000" advTm="23417"/>
    </mc:Choice>
    <mc:Fallback>
      <p:transition spd="slow" advTm="2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4" name="Picture 3">
            <a:extLst>
              <a:ext uri="{FF2B5EF4-FFF2-40B4-BE49-F238E27FC236}">
                <a16:creationId xmlns:a16="http://schemas.microsoft.com/office/drawing/2014/main" id="{51658EF3-E330-C40D-C09F-9F27400BBADF}"/>
              </a:ext>
            </a:extLst>
          </p:cNvPr>
          <p:cNvPicPr>
            <a:picLocks noChangeAspect="1"/>
          </p:cNvPicPr>
          <p:nvPr/>
        </p:nvPicPr>
        <p:blipFill>
          <a:blip r:embed="rId5"/>
          <a:srcRect/>
          <a:stretch/>
        </p:blipFill>
        <p:spPr>
          <a:xfrm>
            <a:off x="43657" y="23485"/>
            <a:ext cx="7556500" cy="6024889"/>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4265BC30-9D87-4F0F-7A97-AAEB5D4FBEC8}"/>
              </a:ext>
            </a:extLst>
          </p:cNvPr>
          <p:cNvSpPr txBox="1"/>
          <p:nvPr/>
        </p:nvSpPr>
        <p:spPr>
          <a:xfrm>
            <a:off x="1057933" y="5186710"/>
            <a:ext cx="3103310" cy="307777"/>
          </a:xfrm>
          <a:prstGeom prst="rect">
            <a:avLst/>
          </a:prstGeom>
          <a:noFill/>
        </p:spPr>
        <p:txBody>
          <a:bodyPr wrap="square">
            <a:spAutoFit/>
          </a:bodyPr>
          <a:lstStyle/>
          <a:p>
            <a:pPr marL="0" marR="0">
              <a:spcBef>
                <a:spcPts val="0"/>
              </a:spcBef>
              <a:spcAft>
                <a:spcPts val="0"/>
              </a:spcAft>
            </a:pPr>
            <a:endParaRPr lang="en-US"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6" name="Google Shape;101;p13">
            <a:extLst>
              <a:ext uri="{FF2B5EF4-FFF2-40B4-BE49-F238E27FC236}">
                <a16:creationId xmlns:a16="http://schemas.microsoft.com/office/drawing/2014/main" id="{11182AD8-9556-54BF-901B-1F0C8A834C19}"/>
              </a:ext>
            </a:extLst>
          </p:cNvPr>
          <p:cNvSpPr/>
          <p:nvPr/>
        </p:nvSpPr>
        <p:spPr>
          <a:xfrm>
            <a:off x="1057933" y="3279939"/>
            <a:ext cx="2918645" cy="2947903"/>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Porque cuando seguimos a Jesús, estamos aceptando su amor y también su camino. Nos cuesta, porque significa que debemos dejar las cosas atrás y obedecer lo que Él nos enseña.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101;p13">
            <a:extLst>
              <a:ext uri="{FF2B5EF4-FFF2-40B4-BE49-F238E27FC236}">
                <a16:creationId xmlns:a16="http://schemas.microsoft.com/office/drawing/2014/main" id="{BB012359-0DB9-D699-A2DD-D4C744348CC8}"/>
              </a:ext>
            </a:extLst>
          </p:cNvPr>
          <p:cNvSpPr/>
          <p:nvPr/>
        </p:nvSpPr>
        <p:spPr>
          <a:xfrm>
            <a:off x="5956081" y="1547494"/>
            <a:ext cx="1220399" cy="56871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¿Por </a:t>
            </a:r>
            <a:r>
              <a:rPr lang="en-US" sz="1800" kern="100" dirty="0" err="1">
                <a:latin typeface="Times New Roman" panose="02020603050405020304" pitchFamily="18" charset="0"/>
                <a:ea typeface="Aptos" panose="020B0004020202020204" pitchFamily="34" charset="0"/>
                <a:cs typeface="Times New Roman" panose="02020603050405020304" pitchFamily="18" charset="0"/>
              </a:rPr>
              <a:t>qué</a:t>
            </a:r>
            <a:r>
              <a:rPr lang="en-US" sz="1800" kern="100" dirty="0">
                <a:latin typeface="Times New Roman" panose="02020603050405020304" pitchFamily="18" charset="0"/>
                <a:ea typeface="Aptos" panose="020B0004020202020204" pitchFamily="34" charset="0"/>
                <a:cs typeface="Times New Roman" panose="02020603050405020304" pitchFamily="18" charset="0"/>
              </a:rPr>
              <a:t>?</a:t>
            </a:r>
            <a:r>
              <a:rPr lang="en-US"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ABCF57C4-3F8A-3FF7-32F0-2B1DC096B835}"/>
              </a:ext>
            </a:extLst>
          </p:cNvPr>
          <p:cNvPicPr>
            <a:picLocks noChangeAspect="1"/>
          </p:cNvPicPr>
          <p:nvPr/>
        </p:nvPicPr>
        <p:blipFill>
          <a:blip r:embed="rId7"/>
          <a:srcRect t="21960" b="21960"/>
          <a:stretch/>
        </p:blipFill>
        <p:spPr>
          <a:xfrm>
            <a:off x="95250" y="6020715"/>
            <a:ext cx="7417593" cy="4542681"/>
          </a:xfrm>
          <a:prstGeom prst="rect">
            <a:avLst/>
          </a:prstGeom>
        </p:spPr>
      </p:pic>
      <p:sp>
        <p:nvSpPr>
          <p:cNvPr id="10" name="Google Shape;93;p13">
            <a:extLst>
              <a:ext uri="{FF2B5EF4-FFF2-40B4-BE49-F238E27FC236}">
                <a16:creationId xmlns:a16="http://schemas.microsoft.com/office/drawing/2014/main" id="{8EDA96CD-D2C7-1E9A-8150-BBF9EA10BA43}"/>
              </a:ext>
            </a:extLst>
          </p:cNvPr>
          <p:cNvSpPr/>
          <p:nvPr/>
        </p:nvSpPr>
        <p:spPr>
          <a:xfrm>
            <a:off x="95250" y="130004"/>
            <a:ext cx="7417593" cy="113682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6">
              <a:alphaModFix/>
            </a:blip>
            <a:stretch>
              <a:fillRect/>
            </a:stretch>
          </a:blipFill>
          <a:ln>
            <a:noFill/>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s-ES" sz="1800" kern="100" dirty="0">
                <a:latin typeface="Times New Roman" panose="02020603050405020304" pitchFamily="18" charset="0"/>
                <a:ea typeface="Aptos" panose="020B0004020202020204" pitchFamily="34" charset="0"/>
                <a:cs typeface="Times New Roman" panose="02020603050405020304" pitchFamily="18" charset="0"/>
              </a:rPr>
              <a:t>La gracia no significa que podamos hacer lo que queramos sin pensar en   
  Jesús. Él nos llama a seguirlo verdaderamente.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Picture 8" descr="A white speech bubble with a black background&#10;&#10;Description automatically generated">
            <a:extLst>
              <a:ext uri="{FF2B5EF4-FFF2-40B4-BE49-F238E27FC236}">
                <a16:creationId xmlns:a16="http://schemas.microsoft.com/office/drawing/2014/main" id="{F3DFEBA7-96D6-3D9B-3672-A41CAF4E1E8F}"/>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bwMode="auto">
          <a:xfrm>
            <a:off x="4000179" y="3904505"/>
            <a:ext cx="3176301" cy="2965596"/>
          </a:xfrm>
          <a:prstGeom prst="rect">
            <a:avLst/>
          </a:prstGeom>
          <a:ln>
            <a:noFill/>
          </a:ln>
          <a:extLst>
            <a:ext uri="{53640926-AAD7-44D8-BBD7-CCE9431645EC}">
              <a14:shadowObscured xmlns:a14="http://schemas.microsoft.com/office/drawing/2010/main"/>
            </a:ext>
          </a:extLst>
        </p:spPr>
      </p:pic>
      <p:sp>
        <p:nvSpPr>
          <p:cNvPr id="11" name="Google Shape;95;p13">
            <a:extLst>
              <a:ext uri="{FF2B5EF4-FFF2-40B4-BE49-F238E27FC236}">
                <a16:creationId xmlns:a16="http://schemas.microsoft.com/office/drawing/2014/main" id="{0AA844F6-87D2-BFFF-EB59-830BF40E960E}"/>
              </a:ext>
            </a:extLst>
          </p:cNvPr>
          <p:cNvSpPr txBox="1"/>
          <p:nvPr/>
        </p:nvSpPr>
        <p:spPr>
          <a:xfrm>
            <a:off x="4184844" y="4164857"/>
            <a:ext cx="2658657" cy="1592744"/>
          </a:xfrm>
          <a:prstGeom prst="rect">
            <a:avLst/>
          </a:prstGeom>
          <a:noFill/>
          <a:ln>
            <a:noFill/>
          </a:ln>
        </p:spPr>
        <p:txBody>
          <a:bodyPr spcFirstLastPara="1" wrap="square" lIns="0" tIns="0" rIns="0" bIns="0" anchor="t" anchorCtr="0">
            <a:spAutoFit/>
          </a:bodyPr>
          <a:lstStyle/>
          <a:p>
            <a:pPr>
              <a:lnSpc>
                <a:spcPct val="115000"/>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¡Exactamente! Dios nos ama a todos, pero lo hace de una manera que se adapta a lo que cada uno de nosotros necesita.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29;p14">
            <a:extLst>
              <a:ext uri="{FF2B5EF4-FFF2-40B4-BE49-F238E27FC236}">
                <a16:creationId xmlns:a16="http://schemas.microsoft.com/office/drawing/2014/main" id="{7155CEBC-18B9-5911-96E6-9EEA3240C6A9}"/>
              </a:ext>
            </a:extLst>
          </p:cNvPr>
          <p:cNvSpPr/>
          <p:nvPr/>
        </p:nvSpPr>
        <p:spPr>
          <a:xfrm>
            <a:off x="201113" y="9417300"/>
            <a:ext cx="7205865" cy="665097"/>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La gracia es cara porque Jesús dio su vida por nosotros, y lo que le costó tanto a Dios, no puede ser barato para nosotros.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BED861D6-8309-FE03-041C-46800E9349B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5938" t="-135938" r="-135938" b="-135938"/>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1139310263"/>
      </p:ext>
    </p:extLst>
  </p:cSld>
  <p:clrMapOvr>
    <a:masterClrMapping/>
  </p:clrMapOvr>
  <mc:AlternateContent xmlns:mc="http://schemas.openxmlformats.org/markup-compatibility/2006">
    <mc:Choice xmlns:p14="http://schemas.microsoft.com/office/powerpoint/2010/main" Requires="p14">
      <p:transition spd="slow" p14:dur="2000" advTm="52711"/>
    </mc:Choice>
    <mc:Fallback>
      <p:transition spd="slow" advTm="5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8" name="Picture 7">
            <a:extLst>
              <a:ext uri="{FF2B5EF4-FFF2-40B4-BE49-F238E27FC236}">
                <a16:creationId xmlns:a16="http://schemas.microsoft.com/office/drawing/2014/main" id="{2B38D32B-959C-2CE7-5919-B0BC697FE163}"/>
              </a:ext>
            </a:extLst>
          </p:cNvPr>
          <p:cNvPicPr>
            <a:picLocks noChangeAspect="1"/>
          </p:cNvPicPr>
          <p:nvPr/>
        </p:nvPicPr>
        <p:blipFill>
          <a:blip r:embed="rId5"/>
          <a:srcRect t="24572" b="24572"/>
          <a:stretch/>
        </p:blipFill>
        <p:spPr>
          <a:xfrm>
            <a:off x="34819" y="55319"/>
            <a:ext cx="7556500" cy="5173906"/>
          </a:xfrm>
          <a:prstGeom prst="rect">
            <a:avLst/>
          </a:prstGeom>
        </p:spPr>
      </p:pic>
      <p:pic>
        <p:nvPicPr>
          <p:cNvPr id="6" name="Picture 5">
            <a:extLst>
              <a:ext uri="{FF2B5EF4-FFF2-40B4-BE49-F238E27FC236}">
                <a16:creationId xmlns:a16="http://schemas.microsoft.com/office/drawing/2014/main" id="{F71EB536-2541-7901-8BF2-D28C520D76A6}"/>
              </a:ext>
            </a:extLst>
          </p:cNvPr>
          <p:cNvPicPr>
            <a:picLocks noChangeAspect="1"/>
          </p:cNvPicPr>
          <p:nvPr/>
        </p:nvPicPr>
        <p:blipFill rotWithShape="1">
          <a:blip r:embed="rId6"/>
          <a:srcRect l="4982" t="33191" r="4982"/>
          <a:stretch/>
        </p:blipFill>
        <p:spPr>
          <a:xfrm>
            <a:off x="92705" y="5229225"/>
            <a:ext cx="7382539" cy="5478032"/>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Google Shape;101;p13">
            <a:extLst>
              <a:ext uri="{FF2B5EF4-FFF2-40B4-BE49-F238E27FC236}">
                <a16:creationId xmlns:a16="http://schemas.microsoft.com/office/drawing/2014/main" id="{F4E317D1-F561-1604-3D8E-81CAECCA5072}"/>
              </a:ext>
            </a:extLst>
          </p:cNvPr>
          <p:cNvSpPr/>
          <p:nvPr/>
        </p:nvSpPr>
        <p:spPr>
          <a:xfrm>
            <a:off x="4841345" y="3317676"/>
            <a:ext cx="2371724" cy="187214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¡Así es! La gracia nos da la fuerza para seguir a Jesús y vivir como Él quiere, con amor y bondad.</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01;p13">
            <a:extLst>
              <a:ext uri="{FF2B5EF4-FFF2-40B4-BE49-F238E27FC236}">
                <a16:creationId xmlns:a16="http://schemas.microsoft.com/office/drawing/2014/main" id="{CEDD0EE0-6A4C-BC4D-1025-7E7AC3870255}"/>
              </a:ext>
            </a:extLst>
          </p:cNvPr>
          <p:cNvSpPr/>
          <p:nvPr/>
        </p:nvSpPr>
        <p:spPr>
          <a:xfrm>
            <a:off x="2366676" y="3466100"/>
            <a:ext cx="1939926" cy="217148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Por lo tanto, seguir a Jesús es como recibir un don, pero también ser responsable ante él.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101;p13">
            <a:extLst>
              <a:ext uri="{FF2B5EF4-FFF2-40B4-BE49-F238E27FC236}">
                <a16:creationId xmlns:a16="http://schemas.microsoft.com/office/drawing/2014/main" id="{91582525-41E5-43F0-5F52-DF0295C33177}"/>
              </a:ext>
            </a:extLst>
          </p:cNvPr>
          <p:cNvSpPr/>
          <p:nvPr/>
        </p:nvSpPr>
        <p:spPr>
          <a:xfrm>
            <a:off x="157968" y="2486025"/>
            <a:ext cx="1785132" cy="256978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Pero es un costo que vale la pena, porque, aunque nos pide mucho, también nos da la vida más hermosa.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4" name="Google Shape;129;p14">
            <a:extLst>
              <a:ext uri="{FF2B5EF4-FFF2-40B4-BE49-F238E27FC236}">
                <a16:creationId xmlns:a16="http://schemas.microsoft.com/office/drawing/2014/main" id="{023D6073-386C-61B5-E1FD-F3BB742CEBBC}"/>
              </a:ext>
            </a:extLst>
          </p:cNvPr>
          <p:cNvSpPr/>
          <p:nvPr/>
        </p:nvSpPr>
        <p:spPr>
          <a:xfrm>
            <a:off x="173567" y="8983802"/>
            <a:ext cx="7205865" cy="1047690"/>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5" name="Google Shape;130;p14">
            <a:extLst>
              <a:ext uri="{FF2B5EF4-FFF2-40B4-BE49-F238E27FC236}">
                <a16:creationId xmlns:a16="http://schemas.microsoft.com/office/drawing/2014/main" id="{943F3971-2C7A-F1E9-9D7C-1C4BC506AE79}"/>
              </a:ext>
            </a:extLst>
          </p:cNvPr>
          <p:cNvSpPr txBox="1"/>
          <p:nvPr/>
        </p:nvSpPr>
        <p:spPr>
          <a:xfrm>
            <a:off x="343194" y="8945263"/>
            <a:ext cx="7031240" cy="1047690"/>
          </a:xfrm>
          <a:prstGeom prst="rect">
            <a:avLst/>
          </a:prstGeom>
          <a:noFill/>
          <a:ln>
            <a:noFill/>
          </a:ln>
        </p:spPr>
        <p:txBody>
          <a:bodyPr spcFirstLastPara="1" wrap="square" lIns="50800" tIns="50800" rIns="50800" bIns="50800" anchor="ctr" anchorCtr="0">
            <a:no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Recordemos que la gracia comienza, crece y nos acompaña a lo largo del camino mientras seguimos a Jesús. Ahora, sabemos por qué la gracia de Jesús es tan importante.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8C3B0AD5-AB88-6170-68E2-FDE4872C04F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5938" t="-135938" r="-135938" b="-135938"/>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538796634"/>
      </p:ext>
    </p:extLst>
  </p:cSld>
  <p:clrMapOvr>
    <a:masterClrMapping/>
  </p:clrMapOvr>
  <mc:AlternateContent xmlns:mc="http://schemas.openxmlformats.org/markup-compatibility/2006">
    <mc:Choice xmlns:p14="http://schemas.microsoft.com/office/powerpoint/2010/main" Requires="p14">
      <p:transition spd="slow" p14:dur="2000" advTm="44294"/>
    </mc:Choice>
    <mc:Fallback>
      <p:transition spd="slow" advTm="44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3C720EDD-D6D9-9E3F-0A3A-6FDCF8C6E483}"/>
              </a:ext>
            </a:extLst>
          </p:cNvPr>
          <p:cNvPicPr>
            <a:picLocks noChangeAspect="1"/>
          </p:cNvPicPr>
          <p:nvPr/>
        </p:nvPicPr>
        <p:blipFill>
          <a:blip r:embed="rId3"/>
          <a:srcRect/>
          <a:stretch/>
        </p:blipFill>
        <p:spPr>
          <a:xfrm>
            <a:off x="0" y="-29254"/>
            <a:ext cx="7556500" cy="10693401"/>
          </a:xfrm>
          <a:prstGeom prst="rect">
            <a:avLst/>
          </a:prstGeom>
        </p:spPr>
      </p:pic>
      <p:sp>
        <p:nvSpPr>
          <p:cNvPr id="87" name="Google Shape;87;p13"/>
          <p:cNvSpPr/>
          <p:nvPr/>
        </p:nvSpPr>
        <p:spPr>
          <a:xfrm>
            <a:off x="53342" y="-62281"/>
            <a:ext cx="7560000" cy="10722654"/>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1210478" y="439427"/>
            <a:ext cx="4983141"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err="1">
                <a:solidFill>
                  <a:schemeClr val="bg1"/>
                </a:solidFill>
                <a:latin typeface="Bangers"/>
                <a:ea typeface="Roboto"/>
                <a:cs typeface="Roboto"/>
                <a:sym typeface="Bangers"/>
              </a:rPr>
              <a:t>seccion</a:t>
            </a:r>
            <a:r>
              <a:rPr lang="en-US" sz="4400" dirty="0">
                <a:solidFill>
                  <a:schemeClr val="bg1"/>
                </a:solidFill>
                <a:latin typeface="Bangers"/>
                <a:ea typeface="Roboto"/>
                <a:cs typeface="Roboto"/>
                <a:sym typeface="Bangers"/>
              </a:rPr>
              <a:t> para </a:t>
            </a:r>
            <a:r>
              <a:rPr lang="en-US" sz="4400" dirty="0" err="1">
                <a:solidFill>
                  <a:schemeClr val="bg1"/>
                </a:solidFill>
                <a:latin typeface="Bangers"/>
                <a:ea typeface="Roboto"/>
                <a:cs typeface="Roboto"/>
                <a:sym typeface="Bangers"/>
              </a:rPr>
              <a:t>interacion</a:t>
            </a:r>
            <a:r>
              <a:rPr lang="en-US" sz="4400" dirty="0">
                <a:solidFill>
                  <a:schemeClr val="bg1"/>
                </a:solidFill>
                <a:latin typeface="Bangers"/>
                <a:ea typeface="Roboto"/>
                <a:cs typeface="Roboto"/>
                <a:sym typeface="Bangers"/>
              </a:rPr>
              <a:t>  </a:t>
            </a:r>
            <a:r>
              <a:rPr lang="en-US" sz="4400" dirty="0" err="1">
                <a:solidFill>
                  <a:schemeClr val="bg1"/>
                </a:solidFill>
                <a:latin typeface="Bangers"/>
                <a:ea typeface="Roboto"/>
                <a:cs typeface="Roboto"/>
                <a:sym typeface="Bangers"/>
              </a:rPr>
              <a:t>en</a:t>
            </a:r>
            <a:r>
              <a:rPr lang="en-US" sz="4400" dirty="0">
                <a:solidFill>
                  <a:schemeClr val="bg1"/>
                </a:solidFill>
                <a:latin typeface="Bangers"/>
                <a:ea typeface="Roboto"/>
                <a:cs typeface="Roboto"/>
                <a:sym typeface="Bangers"/>
              </a:rPr>
              <a:t> </a:t>
            </a:r>
            <a:r>
              <a:rPr lang="en-US" sz="4400" dirty="0" err="1">
                <a:solidFill>
                  <a:schemeClr val="bg1"/>
                </a:solidFill>
                <a:latin typeface="Bangers"/>
                <a:ea typeface="Roboto"/>
                <a:cs typeface="Roboto"/>
                <a:sym typeface="Bangers"/>
              </a:rPr>
              <a:t>el</a:t>
            </a:r>
            <a:r>
              <a:rPr lang="en-US" sz="4400" dirty="0">
                <a:solidFill>
                  <a:schemeClr val="bg1"/>
                </a:solidFill>
                <a:latin typeface="Bangers"/>
                <a:ea typeface="Roboto"/>
                <a:cs typeface="Roboto"/>
                <a:sym typeface="Bangers"/>
              </a:rPr>
              <a:t> </a:t>
            </a:r>
            <a:r>
              <a:rPr lang="en-US" sz="4400" dirty="0" err="1">
                <a:solidFill>
                  <a:schemeClr val="bg1"/>
                </a:solidFill>
                <a:latin typeface="Bangers"/>
                <a:ea typeface="Roboto"/>
                <a:cs typeface="Roboto"/>
                <a:sym typeface="Bangers"/>
              </a:rPr>
              <a:t>grupo</a:t>
            </a:r>
            <a:endParaRPr lang="es-MX" sz="36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
        <p:nvSpPr>
          <p:cNvPr id="2" name="Google Shape;129;p14">
            <a:extLst>
              <a:ext uri="{FF2B5EF4-FFF2-40B4-BE49-F238E27FC236}">
                <a16:creationId xmlns:a16="http://schemas.microsoft.com/office/drawing/2014/main" id="{42317F57-547D-92E5-6457-5A5AA2F25E06}"/>
              </a:ext>
            </a:extLst>
          </p:cNvPr>
          <p:cNvSpPr/>
          <p:nvPr/>
        </p:nvSpPr>
        <p:spPr>
          <a:xfrm>
            <a:off x="140715" y="8962108"/>
            <a:ext cx="7469127" cy="1262985"/>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ES" sz="1800" dirty="0">
                <a:latin typeface="Times New Roman" panose="02020603050405020304" pitchFamily="18" charset="0"/>
                <a:cs typeface="Times New Roman" panose="02020603050405020304" pitchFamily="18" charset="0"/>
              </a:rPr>
              <a:t>Durante el tiempo de interacción, puede hacer una sección pausando el video y establecer una conversación sobre las cosas importantes y relevantes que aprendió del video. Ir escena por escena puede ser muy beneficioso. O tal vez pueda ver el video de principio a fin y tener una conversación después.</a:t>
            </a:r>
            <a:endParaRPr lang="en-US" sz="1800" dirty="0">
              <a:latin typeface="Times New Roman" panose="02020603050405020304" pitchFamily="18" charset="0"/>
              <a:cs typeface="Times New Roman" panose="02020603050405020304" pitchFamily="18" charset="0"/>
            </a:endParaRPr>
          </a:p>
        </p:txBody>
      </p:sp>
      <p:sp>
        <p:nvSpPr>
          <p:cNvPr id="9" name="Google Shape;130;p14">
            <a:extLst>
              <a:ext uri="{FF2B5EF4-FFF2-40B4-BE49-F238E27FC236}">
                <a16:creationId xmlns:a16="http://schemas.microsoft.com/office/drawing/2014/main" id="{DB1C5F5F-D73E-5E9F-C79F-2D63A15EA768}"/>
              </a:ext>
            </a:extLst>
          </p:cNvPr>
          <p:cNvSpPr txBox="1"/>
          <p:nvPr/>
        </p:nvSpPr>
        <p:spPr>
          <a:xfrm>
            <a:off x="210444" y="3178289"/>
            <a:ext cx="7031240" cy="848136"/>
          </a:xfrm>
          <a:prstGeom prst="rect">
            <a:avLst/>
          </a:prstGeom>
          <a:noFill/>
          <a:ln>
            <a:noFill/>
          </a:ln>
        </p:spPr>
        <p:txBody>
          <a:bodyPr spcFirstLastPara="1" wrap="square" lIns="50800" tIns="50800" rIns="50800" bIns="50800" anchor="ctr" anchorCtr="0">
            <a:noAutofit/>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F</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5" name="Graphic 4">
            <a:extLst>
              <a:ext uri="{FF2B5EF4-FFF2-40B4-BE49-F238E27FC236}">
                <a16:creationId xmlns:a16="http://schemas.microsoft.com/office/drawing/2014/main" id="{BE6BE47D-EE18-3C6C-CCE5-8797FD42E01B}"/>
              </a:ext>
            </a:extLst>
          </p:cNvPr>
          <p:cNvPicPr>
            <a:picLocks noChangeAspect="1"/>
            <a:extLst>
              <a:ext uri="{51228E76-BA90-4043-B771-695A4F85340A}">
                <alf:liveFeedProps xmlns:alf="http://schemas.microsoft.com/office/drawing/2021/livefeed"/>
              </a:ext>
            </a:extLst>
          </p:cNvPicPr>
          <p:nvPr/>
        </p:nvPicPr>
        <p:blipFill>
          <a:blip r:embed="rId4">
            <a:extLst>
              <a:ext uri="{96DAC541-7B7A-43D3-8B79-37D633B846F1}">
                <asvg:svgBlip xmlns:asvg="http://schemas.microsoft.com/office/drawing/2016/SVG/main" r:embed="rId5"/>
              </a:ext>
            </a:extLst>
          </a:blip>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347411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7" name="Picture 6">
            <a:extLst>
              <a:ext uri="{FF2B5EF4-FFF2-40B4-BE49-F238E27FC236}">
                <a16:creationId xmlns:a16="http://schemas.microsoft.com/office/drawing/2014/main" id="{8CA55FC5-073F-58AB-9554-99854EC3609B}"/>
              </a:ext>
            </a:extLst>
          </p:cNvPr>
          <p:cNvPicPr>
            <a:picLocks noChangeAspect="1"/>
          </p:cNvPicPr>
          <p:nvPr/>
        </p:nvPicPr>
        <p:blipFill>
          <a:blip r:embed="rId3"/>
          <a:srcRect/>
          <a:stretch/>
        </p:blipFill>
        <p:spPr>
          <a:xfrm>
            <a:off x="-11143" y="4259416"/>
            <a:ext cx="7578786" cy="6401371"/>
          </a:xfrm>
          <a:prstGeom prst="rect">
            <a:avLst/>
          </a:prstGeom>
        </p:spPr>
      </p:pic>
      <p:pic>
        <p:nvPicPr>
          <p:cNvPr id="10" name="Picture 9" descr="A person sitting on a hill with a clock&#10;&#10;Description automatically generated">
            <a:extLst>
              <a:ext uri="{FF2B5EF4-FFF2-40B4-BE49-F238E27FC236}">
                <a16:creationId xmlns:a16="http://schemas.microsoft.com/office/drawing/2014/main" id="{6BC96106-8253-98E0-7FB3-1F0720BC5983}"/>
              </a:ext>
            </a:extLst>
          </p:cNvPr>
          <p:cNvPicPr>
            <a:picLocks noChangeAspect="1"/>
          </p:cNvPicPr>
          <p:nvPr/>
        </p:nvPicPr>
        <p:blipFill>
          <a:blip r:embed="rId4"/>
          <a:stretch>
            <a:fillRect/>
          </a:stretch>
        </p:blipFill>
        <p:spPr>
          <a:xfrm>
            <a:off x="0" y="0"/>
            <a:ext cx="7486650" cy="3928465"/>
          </a:xfrm>
          <a:prstGeom prst="rect">
            <a:avLst/>
          </a:prstGeom>
        </p:spPr>
      </p:pic>
      <p:sp>
        <p:nvSpPr>
          <p:cNvPr id="87" name="Google Shape;87;p13"/>
          <p:cNvSpPr/>
          <p:nvPr/>
        </p:nvSpPr>
        <p:spPr>
          <a:xfrm>
            <a:off x="69850" y="-21975"/>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sp>
        <p:nvSpPr>
          <p:cNvPr id="93" name="Google Shape;93;p13"/>
          <p:cNvSpPr/>
          <p:nvPr/>
        </p:nvSpPr>
        <p:spPr>
          <a:xfrm>
            <a:off x="388529" y="4716071"/>
            <a:ext cx="3571889" cy="189840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endParaRPr lang="en-US" dirty="0"/>
          </a:p>
        </p:txBody>
      </p:sp>
      <p:sp>
        <p:nvSpPr>
          <p:cNvPr id="101" name="Google Shape;101;p13"/>
          <p:cNvSpPr/>
          <p:nvPr/>
        </p:nvSpPr>
        <p:spPr>
          <a:xfrm>
            <a:off x="4898527" y="5196396"/>
            <a:ext cx="2428231" cy="126682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5">
              <a:alphaModFix/>
            </a:blip>
            <a:stretch>
              <a:fillRect/>
            </a:stretch>
          </a:blipFill>
          <a:ln>
            <a:noFill/>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¿En qué área de tu vida necesitas la gracia de Dios para obrar más?</a:t>
            </a:r>
            <a:endParaRPr lang="es-MX"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Google Shape;95;p13">
            <a:extLst>
              <a:ext uri="{FF2B5EF4-FFF2-40B4-BE49-F238E27FC236}">
                <a16:creationId xmlns:a16="http://schemas.microsoft.com/office/drawing/2014/main" id="{0B7F5251-DA56-028D-EE88-745EBFDCF57F}"/>
              </a:ext>
            </a:extLst>
          </p:cNvPr>
          <p:cNvSpPr txBox="1"/>
          <p:nvPr/>
        </p:nvSpPr>
        <p:spPr>
          <a:xfrm>
            <a:off x="3431033" y="719305"/>
            <a:ext cx="3895725" cy="830997"/>
          </a:xfrm>
          <a:prstGeom prst="rect">
            <a:avLst/>
          </a:prstGeom>
          <a:noFill/>
          <a:ln>
            <a:noFill/>
          </a:ln>
        </p:spPr>
        <p:txBody>
          <a:bodyPr spcFirstLastPara="1" wrap="square" lIns="0" tIns="0" rIns="0" bIns="0" anchor="t" anchorCtr="0">
            <a:spAutoFit/>
          </a:bodyPr>
          <a:lstStyle/>
          <a:p>
            <a:pPr algn="ctr"/>
            <a:r>
              <a:rPr lang="es-MX" sz="5400" kern="100" dirty="0" err="1">
                <a:solidFill>
                  <a:schemeClr val="bg1"/>
                </a:solidFill>
                <a:latin typeface="Times New Roman" panose="02020603050405020304" pitchFamily="18" charset="0"/>
                <a:ea typeface="Roboto"/>
                <a:cs typeface="Times New Roman" panose="02020603050405020304" pitchFamily="18" charset="0"/>
                <a:sym typeface="Roboto"/>
              </a:rPr>
              <a:t>Prayer</a:t>
            </a:r>
            <a:r>
              <a:rPr lang="es-MX" sz="5400" kern="100" dirty="0">
                <a:solidFill>
                  <a:schemeClr val="bg1"/>
                </a:solidFill>
                <a:latin typeface="Times New Roman" panose="02020603050405020304" pitchFamily="18" charset="0"/>
                <a:ea typeface="Roboto"/>
                <a:cs typeface="Times New Roman" panose="02020603050405020304" pitchFamily="18" charset="0"/>
                <a:sym typeface="Roboto"/>
              </a:rPr>
              <a:t> Time</a:t>
            </a:r>
            <a:endParaRPr sz="2000" dirty="0"/>
          </a:p>
        </p:txBody>
      </p:sp>
      <p:sp>
        <p:nvSpPr>
          <p:cNvPr id="5" name="Google Shape;129;p14">
            <a:extLst>
              <a:ext uri="{FF2B5EF4-FFF2-40B4-BE49-F238E27FC236}">
                <a16:creationId xmlns:a16="http://schemas.microsoft.com/office/drawing/2014/main" id="{A68B2BA5-B7A8-E17C-510A-6BAE978BBB20}"/>
              </a:ext>
            </a:extLst>
          </p:cNvPr>
          <p:cNvSpPr/>
          <p:nvPr/>
        </p:nvSpPr>
        <p:spPr>
          <a:xfrm>
            <a:off x="36937" y="3076576"/>
            <a:ext cx="7469127" cy="1159742"/>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BC6BB682-7490-552B-371D-73F91CF77B0E}"/>
              </a:ext>
            </a:extLst>
          </p:cNvPr>
          <p:cNvSpPr txBox="1"/>
          <p:nvPr/>
        </p:nvSpPr>
        <p:spPr>
          <a:xfrm>
            <a:off x="227705" y="3099852"/>
            <a:ext cx="7031240" cy="1041981"/>
          </a:xfrm>
          <a:prstGeom prst="rect">
            <a:avLst/>
          </a:prstGeom>
          <a:noFill/>
          <a:ln>
            <a:noFill/>
          </a:ln>
        </p:spPr>
        <p:txBody>
          <a:bodyPr spcFirstLastPara="1" wrap="square" lIns="50800" tIns="50800" rIns="50800" bIns="50800" anchor="ctr" anchorCtr="0">
            <a:no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Todos los miembros del grupo pueden</a:t>
            </a:r>
            <a:r>
              <a:rPr lang="es-MX" sz="1800" kern="100" dirty="0">
                <a:latin typeface="Times New Roman" panose="02020603050405020304" pitchFamily="18" charset="0"/>
                <a:ea typeface="Aptos" panose="020B0004020202020204" pitchFamily="34" charset="0"/>
                <a:cs typeface="Times New Roman" panose="02020603050405020304" pitchFamily="18" charset="0"/>
              </a:rPr>
              <a:t> orar por sí mismo como también los unos por los otros. De vez en cuando intercederemos por algún familiar o amigo cercano de nosotros para que pueda experimentar la Gracia de Dios también.</a:t>
            </a:r>
            <a:endParaRPr lang="es-MX"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525871" y="4822566"/>
            <a:ext cx="3323979" cy="1398781"/>
          </a:xfrm>
          <a:prstGeom prst="rect">
            <a:avLst/>
          </a:prstGeom>
          <a:noFill/>
          <a:ln>
            <a:noFill/>
          </a:ln>
        </p:spPr>
        <p:txBody>
          <a:bodyPr spcFirstLastPara="1" wrap="square" lIns="0" tIns="0" rIns="0" bIns="0" anchor="t" anchorCtr="0">
            <a:spAutoFit/>
          </a:bodyPr>
          <a:lstStyle/>
          <a:p>
            <a:pPr>
              <a:lnSpc>
                <a:spcPct val="101001"/>
              </a:lnSpc>
            </a:pPr>
            <a:r>
              <a:rPr lang="es-ES" sz="1800" dirty="0">
                <a:latin typeface="Times New Roman" panose="02020603050405020304" pitchFamily="18" charset="0"/>
                <a:cs typeface="Times New Roman" panose="02020603050405020304" pitchFamily="18" charset="0"/>
              </a:rPr>
              <a:t>Tenga en cuenta que durante este apartado es para nuestro propio beneficio y para nuestras necesidades especiales que podamos tener.</a:t>
            </a:r>
            <a:endParaRPr lang="es-MX" sz="1800" dirty="0">
              <a:latin typeface="Times New Roman" panose="02020603050405020304" pitchFamily="18" charset="0"/>
              <a:cs typeface="Times New Roman" panose="02020603050405020304" pitchFamily="18" charset="0"/>
            </a:endParaRPr>
          </a:p>
        </p:txBody>
      </p:sp>
      <p:pic>
        <p:nvPicPr>
          <p:cNvPr id="2" name="Graphic 1">
            <a:extLst>
              <a:ext uri="{FF2B5EF4-FFF2-40B4-BE49-F238E27FC236}">
                <a16:creationId xmlns:a16="http://schemas.microsoft.com/office/drawing/2014/main" id="{7C6064C9-5FA2-D233-5873-4A8A2C398CBE}"/>
              </a:ext>
            </a:extLst>
          </p:cNvPr>
          <p:cNvPicPr>
            <a:picLocks noChangeAspect="1"/>
            <a:extLst>
              <a:ext uri="{51228E76-BA90-4043-B771-695A4F85340A}">
                <alf:liveFeedProps xmlns:alf="http://schemas.microsoft.com/office/drawing/2021/livefeed"/>
              </a:ext>
            </a:extLst>
          </p:cNvPicPr>
          <p:nvPr/>
        </p:nvPicPr>
        <p:blipFill>
          <a:blip r:embed="rId6">
            <a:extLst>
              <a:ext uri="{96DAC541-7B7A-43D3-8B79-37D633B846F1}">
                <asvg:svgBlip xmlns:asvg="http://schemas.microsoft.com/office/drawing/2016/SVG/main" r:embed="rId7"/>
              </a:ext>
            </a:extLst>
          </a:blip>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795997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8" name="Picture 7">
            <a:extLst>
              <a:ext uri="{FF2B5EF4-FFF2-40B4-BE49-F238E27FC236}">
                <a16:creationId xmlns:a16="http://schemas.microsoft.com/office/drawing/2014/main" id="{2717D51C-C3A7-7306-2762-F9A70C2287B5}"/>
              </a:ext>
            </a:extLst>
          </p:cNvPr>
          <p:cNvPicPr>
            <a:picLocks noChangeAspect="1"/>
          </p:cNvPicPr>
          <p:nvPr/>
        </p:nvPicPr>
        <p:blipFill rotWithShape="1">
          <a:blip r:embed="rId5"/>
          <a:srcRect t="6630" b="29622"/>
          <a:stretch/>
        </p:blipFill>
        <p:spPr>
          <a:xfrm>
            <a:off x="-20276" y="5096142"/>
            <a:ext cx="7540278" cy="5597258"/>
          </a:xfrm>
          <a:prstGeom prst="rect">
            <a:avLst/>
          </a:prstGeom>
        </p:spPr>
      </p:pic>
      <p:pic>
        <p:nvPicPr>
          <p:cNvPr id="14" name="Picture 13">
            <a:extLst>
              <a:ext uri="{FF2B5EF4-FFF2-40B4-BE49-F238E27FC236}">
                <a16:creationId xmlns:a16="http://schemas.microsoft.com/office/drawing/2014/main" id="{62FFE70F-B4B8-F809-4694-C72C90D988C6}"/>
              </a:ext>
            </a:extLst>
          </p:cNvPr>
          <p:cNvPicPr>
            <a:picLocks noChangeAspect="1"/>
          </p:cNvPicPr>
          <p:nvPr/>
        </p:nvPicPr>
        <p:blipFill>
          <a:blip r:embed="rId6"/>
          <a:srcRect t="11325" b="11325"/>
          <a:stretch/>
        </p:blipFill>
        <p:spPr>
          <a:xfrm>
            <a:off x="0" y="-5594"/>
            <a:ext cx="7556500" cy="3152198"/>
          </a:xfrm>
          <a:prstGeom prst="rect">
            <a:avLst/>
          </a:prstGeom>
        </p:spPr>
      </p:pic>
      <p:sp>
        <p:nvSpPr>
          <p:cNvPr id="93" name="Google Shape;93;p13"/>
          <p:cNvSpPr/>
          <p:nvPr/>
        </p:nvSpPr>
        <p:spPr>
          <a:xfrm>
            <a:off x="104772" y="4387457"/>
            <a:ext cx="2832797" cy="251816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pPr marL="0" marR="0">
              <a:spcBef>
                <a:spcPts val="0"/>
              </a:spcBef>
              <a:spcAft>
                <a:spcPts val="0"/>
              </a:spcAft>
            </a:pPr>
            <a:r>
              <a:rPr lang="es-MX" sz="1800" i="1" kern="100">
                <a:effectLst/>
                <a:latin typeface="Times New Roman" panose="02020603050405020304" pitchFamily="18" charset="0"/>
                <a:ea typeface="Aptos" panose="020B0004020202020204" pitchFamily="34" charset="0"/>
                <a:cs typeface="Times New Roman" panose="02020603050405020304" pitchFamily="18" charset="0"/>
              </a:rPr>
              <a:t>Saulo fue un recipiente de la gracia, al principio él </a:t>
            </a:r>
            <a:r>
              <a:rPr lang="es-MX" sz="1800" kern="100">
                <a:effectLst/>
                <a:latin typeface="Times New Roman" panose="02020603050405020304" pitchFamily="18" charset="0"/>
                <a:ea typeface="Aptos" panose="020B0004020202020204" pitchFamily="34" charset="0"/>
                <a:cs typeface="Times New Roman" panose="02020603050405020304" pitchFamily="18" charset="0"/>
              </a:rPr>
              <a:t>pensó que, si seguía todas las reglas a la perfección, estaría cerca de Dios. ¡Pero entonces sucedió algo sorprendente!</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225335" y="2959996"/>
            <a:ext cx="2554993" cy="279757"/>
          </a:xfrm>
          <a:prstGeom prst="rect">
            <a:avLst/>
          </a:prstGeom>
          <a:noFill/>
          <a:ln>
            <a:noFill/>
          </a:ln>
        </p:spPr>
        <p:txBody>
          <a:bodyPr spcFirstLastPara="1" wrap="square" lIns="0" tIns="0" rIns="0" bIns="0" anchor="t" anchorCtr="0">
            <a:spAutoFit/>
          </a:bodyPr>
          <a:lstStyle/>
          <a:p>
            <a:pPr>
              <a:lnSpc>
                <a:spcPct val="101001"/>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93;p13">
            <a:extLst>
              <a:ext uri="{FF2B5EF4-FFF2-40B4-BE49-F238E27FC236}">
                <a16:creationId xmlns:a16="http://schemas.microsoft.com/office/drawing/2014/main" id="{602FA6E5-341A-7849-A5C1-06DBF26F64F5}"/>
              </a:ext>
            </a:extLst>
          </p:cNvPr>
          <p:cNvSpPr/>
          <p:nvPr/>
        </p:nvSpPr>
        <p:spPr>
          <a:xfrm>
            <a:off x="2295526" y="6541933"/>
            <a:ext cx="2495550" cy="72738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a:t>
            </a:r>
            <a:r>
              <a:rPr lang="es-MX" sz="1800" dirty="0">
                <a:effectLst/>
                <a:latin typeface="Times New Roman" panose="02020603050405020304" pitchFamily="18" charset="0"/>
                <a:ea typeface="Aptos" panose="020B0004020202020204" pitchFamily="34" charset="0"/>
              </a:rPr>
              <a:t>¿Qué pasó? ¿Conoció a alguien?</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93;p13">
            <a:extLst>
              <a:ext uri="{FF2B5EF4-FFF2-40B4-BE49-F238E27FC236}">
                <a16:creationId xmlns:a16="http://schemas.microsoft.com/office/drawing/2014/main" id="{7BD77DDF-39C1-F32E-CB57-C04C4B2DBBE8}"/>
              </a:ext>
            </a:extLst>
          </p:cNvPr>
          <p:cNvSpPr/>
          <p:nvPr/>
        </p:nvSpPr>
        <p:spPr>
          <a:xfrm>
            <a:off x="3465764" y="4317204"/>
            <a:ext cx="3985964" cy="197479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MX" sz="1800" dirty="0">
                <a:effectLst/>
                <a:latin typeface="Times New Roman" panose="02020603050405020304" pitchFamily="18" charset="0"/>
                <a:ea typeface="Aptos" panose="020B0004020202020204" pitchFamily="34" charset="0"/>
              </a:rPr>
              <a:t>¡Exactamente! Un día, cuando Saulo caminaba hacia un lugar llamado Damasco, de repente una luz brillante brilló a su alrededor. Cayó al suelo y oyó una voz. ¡Era Jesús hablándole!</a:t>
            </a:r>
            <a:endParaRPr lang="en-US" dirty="0"/>
          </a:p>
        </p:txBody>
      </p:sp>
      <p:grpSp>
        <p:nvGrpSpPr>
          <p:cNvPr id="10" name="Google Shape;128;p14">
            <a:extLst>
              <a:ext uri="{FF2B5EF4-FFF2-40B4-BE49-F238E27FC236}">
                <a16:creationId xmlns:a16="http://schemas.microsoft.com/office/drawing/2014/main" id="{5AE36504-593A-CB99-7398-A6E0A815100C}"/>
              </a:ext>
            </a:extLst>
          </p:cNvPr>
          <p:cNvGrpSpPr/>
          <p:nvPr/>
        </p:nvGrpSpPr>
        <p:grpSpPr>
          <a:xfrm>
            <a:off x="33003" y="2771448"/>
            <a:ext cx="7467950" cy="1613526"/>
            <a:chOff x="-336337" y="292374"/>
            <a:chExt cx="2378696" cy="515409"/>
          </a:xfrm>
        </p:grpSpPr>
        <p:sp>
          <p:nvSpPr>
            <p:cNvPr id="11" name="Google Shape;129;p14">
              <a:extLst>
                <a:ext uri="{FF2B5EF4-FFF2-40B4-BE49-F238E27FC236}">
                  <a16:creationId xmlns:a16="http://schemas.microsoft.com/office/drawing/2014/main" id="{12F31814-174D-E100-EA51-E7ACF39DF5B5}"/>
                </a:ext>
              </a:extLst>
            </p:cNvPr>
            <p:cNvSpPr/>
            <p:nvPr/>
          </p:nvSpPr>
          <p:spPr>
            <a:xfrm>
              <a:off x="-336337" y="316921"/>
              <a:ext cx="2378696" cy="448594"/>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2" name="Google Shape;130;p14">
              <a:extLst>
                <a:ext uri="{FF2B5EF4-FFF2-40B4-BE49-F238E27FC236}">
                  <a16:creationId xmlns:a16="http://schemas.microsoft.com/office/drawing/2014/main" id="{2BAD2974-B5FA-D75D-D027-8877A43964F7}"/>
                </a:ext>
              </a:extLst>
            </p:cNvPr>
            <p:cNvSpPr txBox="1"/>
            <p:nvPr/>
          </p:nvSpPr>
          <p:spPr>
            <a:xfrm>
              <a:off x="-297935" y="292374"/>
              <a:ext cx="2329960" cy="515409"/>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¿Han oído hablar de cómo Jesús cambió la vida de un hombre llamado Pablo? Es una historia realmente increíble. Pablo, a quien antes llamaban Saulo, era muy estricto en cuanto a seguir todas las reglas de su religión. Pensaba que seguir esas reglas era lo más importante. Veamos a Pablo como el recipiente de la gracia.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5" name="Google Shape;95;p13">
            <a:extLst>
              <a:ext uri="{FF2B5EF4-FFF2-40B4-BE49-F238E27FC236}">
                <a16:creationId xmlns:a16="http://schemas.microsoft.com/office/drawing/2014/main" id="{51AC2A4F-C2D6-A9FE-953D-3467CCCBEAEE}"/>
              </a:ext>
            </a:extLst>
          </p:cNvPr>
          <p:cNvSpPr txBox="1"/>
          <p:nvPr/>
        </p:nvSpPr>
        <p:spPr>
          <a:xfrm>
            <a:off x="225335" y="426013"/>
            <a:ext cx="7148571" cy="2031325"/>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err="1">
                <a:solidFill>
                  <a:schemeClr val="tx1"/>
                </a:solidFill>
                <a:latin typeface="Bangers"/>
                <a:ea typeface="Roboto"/>
                <a:cs typeface="Roboto"/>
                <a:sym typeface="Bangers"/>
              </a:rPr>
              <a:t>escena</a:t>
            </a:r>
            <a:r>
              <a:rPr lang="en-US" sz="4400" dirty="0">
                <a:solidFill>
                  <a:schemeClr val="tx1"/>
                </a:solidFill>
                <a:latin typeface="Bangers"/>
                <a:ea typeface="Roboto"/>
                <a:cs typeface="Roboto"/>
                <a:sym typeface="Bangers"/>
              </a:rPr>
              <a:t> 4</a:t>
            </a:r>
          </a:p>
          <a:p>
            <a:pPr algn="ctr"/>
            <a:r>
              <a:rPr lang="en-US" sz="4400" dirty="0">
                <a:solidFill>
                  <a:schemeClr val="tx1"/>
                </a:solidFill>
                <a:latin typeface="Bangers"/>
                <a:ea typeface="Roboto"/>
                <a:cs typeface="Roboto"/>
                <a:sym typeface="Bangers"/>
              </a:rPr>
              <a:t>RECIPIENTES DE LA GRACIA: EXPERIENCIA DE PABLO</a:t>
            </a:r>
            <a:endParaRPr lang="es-MX" sz="4400" dirty="0">
              <a:solidFill>
                <a:schemeClr val="tx1"/>
              </a:solidFill>
              <a:latin typeface="Bangers"/>
              <a:ea typeface="Roboto"/>
              <a:cs typeface="Roboto"/>
              <a:sym typeface="Bangers"/>
            </a:endParaRPr>
          </a:p>
        </p:txBody>
      </p:sp>
      <p:pic>
        <p:nvPicPr>
          <p:cNvPr id="43" name="Audio 42">
            <a:hlinkClick r:id="" action="ppaction://media"/>
            <a:extLst>
              <a:ext uri="{FF2B5EF4-FFF2-40B4-BE49-F238E27FC236}">
                <a16:creationId xmlns:a16="http://schemas.microsoft.com/office/drawing/2014/main" id="{4ECCF3F3-7ABC-FFB4-75DA-CD59450F195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5938" t="-135938" r="-135938" b="-135938"/>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2959280711"/>
      </p:ext>
    </p:extLst>
  </p:cSld>
  <p:clrMapOvr>
    <a:masterClrMapping/>
  </p:clrMapOvr>
  <mc:AlternateContent xmlns:mc="http://schemas.openxmlformats.org/markup-compatibility/2006">
    <mc:Choice xmlns:p14="http://schemas.microsoft.com/office/powerpoint/2010/main" Requires="p14">
      <p:transition spd="slow" p14:dur="2000" advTm="62253"/>
    </mc:Choice>
    <mc:Fallback>
      <p:transition spd="slow" advTm="62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7" name="Picture 6">
            <a:extLst>
              <a:ext uri="{FF2B5EF4-FFF2-40B4-BE49-F238E27FC236}">
                <a16:creationId xmlns:a16="http://schemas.microsoft.com/office/drawing/2014/main" id="{772F995E-CD54-21A6-DBAC-79AA34EA6E0C}"/>
              </a:ext>
            </a:extLst>
          </p:cNvPr>
          <p:cNvPicPr>
            <a:picLocks noChangeAspect="1"/>
          </p:cNvPicPr>
          <p:nvPr/>
        </p:nvPicPr>
        <p:blipFill rotWithShape="1">
          <a:blip r:embed="rId5"/>
          <a:srcRect l="149" t="65456" r="-149" b="22725"/>
          <a:stretch/>
        </p:blipFill>
        <p:spPr>
          <a:xfrm>
            <a:off x="-36164" y="1828212"/>
            <a:ext cx="7556500" cy="3970084"/>
          </a:xfrm>
          <a:prstGeom prst="rect">
            <a:avLst/>
          </a:prstGeom>
        </p:spPr>
      </p:pic>
      <p:pic>
        <p:nvPicPr>
          <p:cNvPr id="8" name="Picture 7">
            <a:extLst>
              <a:ext uri="{FF2B5EF4-FFF2-40B4-BE49-F238E27FC236}">
                <a16:creationId xmlns:a16="http://schemas.microsoft.com/office/drawing/2014/main" id="{2717D51C-C3A7-7306-2762-F9A70C2287B5}"/>
              </a:ext>
            </a:extLst>
          </p:cNvPr>
          <p:cNvPicPr>
            <a:picLocks noChangeAspect="1"/>
          </p:cNvPicPr>
          <p:nvPr/>
        </p:nvPicPr>
        <p:blipFill>
          <a:blip r:embed="rId6"/>
          <a:srcRect t="12884" b="12884"/>
          <a:stretch/>
        </p:blipFill>
        <p:spPr>
          <a:xfrm>
            <a:off x="8111" y="5746166"/>
            <a:ext cx="7540278" cy="5597258"/>
          </a:xfrm>
          <a:prstGeom prst="rect">
            <a:avLst/>
          </a:prstGeom>
        </p:spPr>
      </p:pic>
      <p:sp>
        <p:nvSpPr>
          <p:cNvPr id="93" name="Google Shape;93;p13"/>
          <p:cNvSpPr/>
          <p:nvPr/>
        </p:nvSpPr>
        <p:spPr>
          <a:xfrm>
            <a:off x="1662045" y="1812996"/>
            <a:ext cx="2495551" cy="4986633"/>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¡El conoció a Jesús! Pero aquí está la cosa: Saulo no sabía que era Jesús al principio. Estas fueron las señales que el necesita tener para aprender de que se trataba de Jesus. La luz, la voz, y el quedar ciego. Saulo no pudo ver por un tiempo, pero cuando pudo ver de nuevo, todo fue diferente.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93;p13">
            <a:extLst>
              <a:ext uri="{FF2B5EF4-FFF2-40B4-BE49-F238E27FC236}">
                <a16:creationId xmlns:a16="http://schemas.microsoft.com/office/drawing/2014/main" id="{602FA6E5-341A-7849-A5C1-06DBF26F64F5}"/>
              </a:ext>
            </a:extLst>
          </p:cNvPr>
          <p:cNvSpPr/>
          <p:nvPr/>
        </p:nvSpPr>
        <p:spPr>
          <a:xfrm>
            <a:off x="97399" y="5897454"/>
            <a:ext cx="2495550" cy="72738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¿Entonces empezó a seguir a Jesús?</a:t>
            </a:r>
            <a:r>
              <a:rPr lang="en-US"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93;p13">
            <a:extLst>
              <a:ext uri="{FF2B5EF4-FFF2-40B4-BE49-F238E27FC236}">
                <a16:creationId xmlns:a16="http://schemas.microsoft.com/office/drawing/2014/main" id="{7BD77DDF-39C1-F32E-CB57-C04C4B2DBBE8}"/>
              </a:ext>
            </a:extLst>
          </p:cNvPr>
          <p:cNvSpPr/>
          <p:nvPr/>
        </p:nvSpPr>
        <p:spPr>
          <a:xfrm>
            <a:off x="4400549" y="3257550"/>
            <a:ext cx="3108515" cy="382905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s-MX" sz="1800" i="1" kern="100" dirty="0">
              <a:effectLst/>
              <a:latin typeface="Times New Roman" panose="02020603050405020304" pitchFamily="18" charset="0"/>
              <a:ea typeface="Aptos" panose="020B0004020202020204" pitchFamily="34" charset="0"/>
              <a:cs typeface="Times New Roman" panose="02020603050405020304" pitchFamily="18" charset="0"/>
            </a:endParaRPr>
          </a:p>
          <a:p>
            <a:r>
              <a:rPr lang="es-MX" sz="1800" i="1"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Sí! El corazón de Saulo cambió por completo. Vio las cosas de una manera nueva. De ese momento en adelante, el obedeció a Jesus como su Señor. Incluso cambió su nombre a Pablo para mostrar que era una persona nueva, que seguía a Jesús.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MX" sz="1800" dirty="0">
                <a:effectLst/>
                <a:latin typeface="Times New Roman" panose="02020603050405020304" pitchFamily="18" charset="0"/>
                <a:ea typeface="Aptos" panose="020B0004020202020204" pitchFamily="34" charset="0"/>
              </a:rPr>
              <a:t> </a:t>
            </a:r>
            <a:endParaRPr lang="en-US" dirty="0"/>
          </a:p>
        </p:txBody>
      </p:sp>
      <p:grpSp>
        <p:nvGrpSpPr>
          <p:cNvPr id="10" name="Google Shape;128;p14">
            <a:extLst>
              <a:ext uri="{FF2B5EF4-FFF2-40B4-BE49-F238E27FC236}">
                <a16:creationId xmlns:a16="http://schemas.microsoft.com/office/drawing/2014/main" id="{5AE36504-593A-CB99-7398-A6E0A815100C}"/>
              </a:ext>
            </a:extLst>
          </p:cNvPr>
          <p:cNvGrpSpPr/>
          <p:nvPr/>
        </p:nvGrpSpPr>
        <p:grpSpPr>
          <a:xfrm>
            <a:off x="8111" y="373878"/>
            <a:ext cx="7467950" cy="1404357"/>
            <a:chOff x="-336337" y="316921"/>
            <a:chExt cx="2378696" cy="448594"/>
          </a:xfrm>
        </p:grpSpPr>
        <p:sp>
          <p:nvSpPr>
            <p:cNvPr id="11" name="Google Shape;129;p14">
              <a:extLst>
                <a:ext uri="{FF2B5EF4-FFF2-40B4-BE49-F238E27FC236}">
                  <a16:creationId xmlns:a16="http://schemas.microsoft.com/office/drawing/2014/main" id="{12F31814-174D-E100-EA51-E7ACF39DF5B5}"/>
                </a:ext>
              </a:extLst>
            </p:cNvPr>
            <p:cNvSpPr/>
            <p:nvPr/>
          </p:nvSpPr>
          <p:spPr>
            <a:xfrm>
              <a:off x="-336337" y="316921"/>
              <a:ext cx="2378696" cy="448594"/>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2" name="Google Shape;130;p14">
              <a:extLst>
                <a:ext uri="{FF2B5EF4-FFF2-40B4-BE49-F238E27FC236}">
                  <a16:creationId xmlns:a16="http://schemas.microsoft.com/office/drawing/2014/main" id="{2BAD2974-B5FA-D75D-D027-8877A43964F7}"/>
                </a:ext>
              </a:extLst>
            </p:cNvPr>
            <p:cNvSpPr txBox="1"/>
            <p:nvPr/>
          </p:nvSpPr>
          <p:spPr>
            <a:xfrm>
              <a:off x="-294383" y="347592"/>
              <a:ext cx="2329960" cy="372612"/>
            </a:xfrm>
            <a:prstGeom prst="rect">
              <a:avLst/>
            </a:prstGeom>
            <a:noFill/>
            <a:ln>
              <a:noFill/>
            </a:ln>
          </p:spPr>
          <p:txBody>
            <a:bodyPr spcFirstLastPara="1" wrap="square" lIns="50800" tIns="50800" rIns="50800" bIns="50800" anchor="ctr" anchorCtr="0">
              <a:noAutofit/>
            </a:bodyPr>
            <a:lstStyle/>
            <a:p>
              <a:r>
                <a:rPr lang="es-MX" sz="1800" i="1" kern="100" dirty="0">
                  <a:effectLst/>
                  <a:latin typeface="Times New Roman" panose="02020603050405020304" pitchFamily="18" charset="0"/>
                  <a:ea typeface="Aptos" panose="020B0004020202020204" pitchFamily="34" charset="0"/>
                  <a:cs typeface="Times New Roman" panose="02020603050405020304" pitchFamily="18" charset="0"/>
                </a:rPr>
                <a:t>Jesús</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le preguntó a Saulo por qué estaba haciendo cosas que estaban lastimando a otros. ¡Saulo estaba conmovido! Se dio cuenta de que Jesús era a quien debía seguir, no a las reglas ni a sus propios deseos.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4" name="Google Shape;129;p14">
            <a:extLst>
              <a:ext uri="{FF2B5EF4-FFF2-40B4-BE49-F238E27FC236}">
                <a16:creationId xmlns:a16="http://schemas.microsoft.com/office/drawing/2014/main" id="{8EF2DB6F-2131-A942-2B68-80BA1605ACFC}"/>
              </a:ext>
            </a:extLst>
          </p:cNvPr>
          <p:cNvSpPr/>
          <p:nvPr/>
        </p:nvSpPr>
        <p:spPr>
          <a:xfrm>
            <a:off x="88214" y="9180089"/>
            <a:ext cx="7467950" cy="1404357"/>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D3FE462D-8372-E36D-838D-DEDFBB14522B}"/>
              </a:ext>
            </a:extLst>
          </p:cNvPr>
          <p:cNvSpPr txBox="1"/>
          <p:nvPr/>
        </p:nvSpPr>
        <p:spPr>
          <a:xfrm>
            <a:off x="186010" y="9273220"/>
            <a:ext cx="7314943" cy="1166490"/>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Pablo aprendió que no se trataba de seguir todas las reglas a la perfección, sino de tener una relación cercana con Jesús. Se dio cuenta de que Jesús era el más importante de todos. Entonces, ¿fue como si Pablo tuviera un nuevo par de anteojos y viera todo de manera diferente?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3" name="Audio 32">
            <a:hlinkClick r:id="" action="ppaction://media"/>
            <a:extLst>
              <a:ext uri="{FF2B5EF4-FFF2-40B4-BE49-F238E27FC236}">
                <a16:creationId xmlns:a16="http://schemas.microsoft.com/office/drawing/2014/main" id="{FD3F00E1-C5A8-DA88-4611-1E613245CA5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5938" t="-135938" r="-135938" b="-135938"/>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1166110724"/>
      </p:ext>
    </p:extLst>
  </p:cSld>
  <p:clrMapOvr>
    <a:masterClrMapping/>
  </p:clrMapOvr>
  <mc:AlternateContent xmlns:mc="http://schemas.openxmlformats.org/markup-compatibility/2006">
    <mc:Choice xmlns:p14="http://schemas.microsoft.com/office/powerpoint/2010/main" Requires="p14">
      <p:transition spd="slow" p14:dur="2000" advTm="87513"/>
    </mc:Choice>
    <mc:Fallback>
      <p:transition spd="slow" advTm="87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16" name="Picture 15">
            <a:extLst>
              <a:ext uri="{FF2B5EF4-FFF2-40B4-BE49-F238E27FC236}">
                <a16:creationId xmlns:a16="http://schemas.microsoft.com/office/drawing/2014/main" id="{0AC6AD9E-555F-3E60-2DD0-303810339F20}"/>
              </a:ext>
            </a:extLst>
          </p:cNvPr>
          <p:cNvPicPr>
            <a:picLocks noChangeAspect="1"/>
          </p:cNvPicPr>
          <p:nvPr/>
        </p:nvPicPr>
        <p:blipFill rotWithShape="1">
          <a:blip r:embed="rId5"/>
          <a:srcRect l="28985" t="11325" b="50206"/>
          <a:stretch/>
        </p:blipFill>
        <p:spPr>
          <a:xfrm>
            <a:off x="0" y="-5594"/>
            <a:ext cx="7556499" cy="2703297"/>
          </a:xfrm>
          <a:prstGeom prst="rect">
            <a:avLst/>
          </a:prstGeom>
        </p:spPr>
      </p:pic>
      <p:pic>
        <p:nvPicPr>
          <p:cNvPr id="9" name="Picture 8" descr="A group of people walking on a path with a city in the background&#10;&#10;Description automatically generated">
            <a:extLst>
              <a:ext uri="{FF2B5EF4-FFF2-40B4-BE49-F238E27FC236}">
                <a16:creationId xmlns:a16="http://schemas.microsoft.com/office/drawing/2014/main" id="{48FA4BD8-6EE2-1B99-2909-7AC787C99204}"/>
              </a:ext>
            </a:extLst>
          </p:cNvPr>
          <p:cNvPicPr>
            <a:picLocks noChangeAspect="1"/>
          </p:cNvPicPr>
          <p:nvPr/>
        </p:nvPicPr>
        <p:blipFill rotWithShape="1">
          <a:blip r:embed="rId6"/>
          <a:srcRect l="5152"/>
          <a:stretch/>
        </p:blipFill>
        <p:spPr>
          <a:xfrm>
            <a:off x="0" y="2697704"/>
            <a:ext cx="7613619" cy="7995696"/>
          </a:xfrm>
          <a:prstGeom prst="rect">
            <a:avLst/>
          </a:prstGeom>
        </p:spPr>
      </p:pic>
      <p:sp>
        <p:nvSpPr>
          <p:cNvPr id="93" name="Google Shape;93;p13"/>
          <p:cNvSpPr/>
          <p:nvPr/>
        </p:nvSpPr>
        <p:spPr>
          <a:xfrm>
            <a:off x="123591" y="1388185"/>
            <a:ext cx="1943100" cy="413662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s-MX" sz="1800" kern="100" dirty="0">
              <a:latin typeface="Times New Roman" panose="02020603050405020304" pitchFamily="18" charset="0"/>
              <a:ea typeface="Aptos" panose="020B0004020202020204" pitchFamily="34" charset="0"/>
              <a:cs typeface="Times New Roman" panose="02020603050405020304" pitchFamily="18" charset="0"/>
            </a:endParaRPr>
          </a:p>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¡Esa es una buena manera de decirlo! Pablo vio que Jesús estaba lleno de amor y gracia. Quería que todos supieran que Jesús vino a ayudarnos y a estar con nosotros.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93;p13">
            <a:extLst>
              <a:ext uri="{FF2B5EF4-FFF2-40B4-BE49-F238E27FC236}">
                <a16:creationId xmlns:a16="http://schemas.microsoft.com/office/drawing/2014/main" id="{602FA6E5-341A-7849-A5C1-06DBF26F64F5}"/>
              </a:ext>
            </a:extLst>
          </p:cNvPr>
          <p:cNvSpPr/>
          <p:nvPr/>
        </p:nvSpPr>
        <p:spPr>
          <a:xfrm>
            <a:off x="2190281" y="1260988"/>
            <a:ext cx="2495550" cy="326741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Y por eso Pablo empezó a hablarle a todo el mundo de Jesús. Ya no solo hablaba de la ley, sino que ponía la gracia primero. Habló de lo mucho que Jesús nos ama y quiere ser nuestro amigo.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93;p13">
            <a:extLst>
              <a:ext uri="{FF2B5EF4-FFF2-40B4-BE49-F238E27FC236}">
                <a16:creationId xmlns:a16="http://schemas.microsoft.com/office/drawing/2014/main" id="{7BD77DDF-39C1-F32E-CB57-C04C4B2DBBE8}"/>
              </a:ext>
            </a:extLst>
          </p:cNvPr>
          <p:cNvSpPr/>
          <p:nvPr/>
        </p:nvSpPr>
        <p:spPr>
          <a:xfrm>
            <a:off x="4877446" y="2604546"/>
            <a:ext cx="2487438" cy="2164286"/>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¡Qué linda historia! Entonces, ¿Jesús cambió el corazón de Pablo, y Pablo comenzó a ayudar a otros a saber acerca de Jesús también?</a:t>
            </a:r>
            <a:r>
              <a:rPr lang="es-MX" sz="1800" dirty="0">
                <a:effectLst/>
                <a:latin typeface="Times New Roman" panose="02020603050405020304" pitchFamily="18" charset="0"/>
                <a:ea typeface="Aptos" panose="020B0004020202020204" pitchFamily="34" charset="0"/>
              </a:rPr>
              <a:t> </a:t>
            </a:r>
            <a:endParaRPr lang="en-US" dirty="0"/>
          </a:p>
        </p:txBody>
      </p:sp>
      <p:sp>
        <p:nvSpPr>
          <p:cNvPr id="4" name="Google Shape;129;p14">
            <a:extLst>
              <a:ext uri="{FF2B5EF4-FFF2-40B4-BE49-F238E27FC236}">
                <a16:creationId xmlns:a16="http://schemas.microsoft.com/office/drawing/2014/main" id="{8EF2DB6F-2131-A942-2B68-80BA1605ACFC}"/>
              </a:ext>
            </a:extLst>
          </p:cNvPr>
          <p:cNvSpPr/>
          <p:nvPr/>
        </p:nvSpPr>
        <p:spPr>
          <a:xfrm>
            <a:off x="33003" y="8745483"/>
            <a:ext cx="7467950" cy="1404357"/>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D3FE462D-8372-E36D-838D-DEDFBB14522B}"/>
              </a:ext>
            </a:extLst>
          </p:cNvPr>
          <p:cNvSpPr txBox="1"/>
          <p:nvPr/>
        </p:nvSpPr>
        <p:spPr>
          <a:xfrm>
            <a:off x="186008" y="8766662"/>
            <a:ext cx="7314943" cy="1166490"/>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Pablo descubrió que Jesús era la persona más importante en su vida, y quería compartir eso con todos. Es como cuando encuentras algo realmente especial y quieres contárselo a todos tus amigos.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3" name="Audio 22">
            <a:hlinkClick r:id="" action="ppaction://media"/>
            <a:extLst>
              <a:ext uri="{FF2B5EF4-FFF2-40B4-BE49-F238E27FC236}">
                <a16:creationId xmlns:a16="http://schemas.microsoft.com/office/drawing/2014/main" id="{EB56ED2D-AD75-90C1-9185-8458369E6D5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5938" t="-135938" r="-135938" b="-135938"/>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4127558881"/>
      </p:ext>
    </p:extLst>
  </p:cSld>
  <p:clrMapOvr>
    <a:masterClrMapping/>
  </p:clrMapOvr>
  <mc:AlternateContent xmlns:mc="http://schemas.openxmlformats.org/markup-compatibility/2006">
    <mc:Choice xmlns:p14="http://schemas.microsoft.com/office/powerpoint/2010/main" Requires="p14">
      <p:transition spd="slow" p14:dur="2000" advTm="59766"/>
    </mc:Choice>
    <mc:Fallback>
      <p:transition spd="slow" advTm="5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5" name="Picture 4">
            <a:extLst>
              <a:ext uri="{FF2B5EF4-FFF2-40B4-BE49-F238E27FC236}">
                <a16:creationId xmlns:a16="http://schemas.microsoft.com/office/drawing/2014/main" id="{5459C1F7-10B3-7E16-C164-FE9A80ABB003}"/>
              </a:ext>
            </a:extLst>
          </p:cNvPr>
          <p:cNvPicPr>
            <a:picLocks noChangeAspect="1"/>
          </p:cNvPicPr>
          <p:nvPr/>
        </p:nvPicPr>
        <p:blipFill>
          <a:blip r:embed="rId5"/>
          <a:srcRect t="11325" b="11325"/>
          <a:stretch/>
        </p:blipFill>
        <p:spPr>
          <a:xfrm>
            <a:off x="0" y="-5594"/>
            <a:ext cx="7556500" cy="3152198"/>
          </a:xfrm>
          <a:prstGeom prst="rect">
            <a:avLst/>
          </a:prstGeom>
        </p:spPr>
      </p:pic>
      <p:pic>
        <p:nvPicPr>
          <p:cNvPr id="9" name="Picture 8" descr="A group of people walking on a path with a city in the background&#10;&#10;Description automatically generated">
            <a:extLst>
              <a:ext uri="{FF2B5EF4-FFF2-40B4-BE49-F238E27FC236}">
                <a16:creationId xmlns:a16="http://schemas.microsoft.com/office/drawing/2014/main" id="{48FA4BD8-6EE2-1B99-2909-7AC787C99204}"/>
              </a:ext>
            </a:extLst>
          </p:cNvPr>
          <p:cNvPicPr>
            <a:picLocks noChangeAspect="1"/>
          </p:cNvPicPr>
          <p:nvPr/>
        </p:nvPicPr>
        <p:blipFill rotWithShape="1">
          <a:blip r:embed="rId6"/>
          <a:srcRect l="5152"/>
          <a:stretch/>
        </p:blipFill>
        <p:spPr>
          <a:xfrm>
            <a:off x="8111" y="4507227"/>
            <a:ext cx="7540277" cy="6186173"/>
          </a:xfrm>
          <a:prstGeom prst="rect">
            <a:avLst/>
          </a:prstGeom>
        </p:spPr>
      </p:pic>
      <p:sp>
        <p:nvSpPr>
          <p:cNvPr id="93" name="Google Shape;93;p13"/>
          <p:cNvSpPr/>
          <p:nvPr/>
        </p:nvSpPr>
        <p:spPr>
          <a:xfrm>
            <a:off x="254957" y="2569639"/>
            <a:ext cx="1943100" cy="4136627"/>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s-MX" sz="1800" kern="100" dirty="0">
              <a:latin typeface="Times New Roman" panose="02020603050405020304" pitchFamily="18" charset="0"/>
              <a:ea typeface="Aptos" panose="020B0004020202020204" pitchFamily="34" charset="0"/>
              <a:cs typeface="Times New Roman" panose="02020603050405020304" pitchFamily="18" charset="0"/>
            </a:endParaRPr>
          </a:p>
          <a:p>
            <a:r>
              <a:rPr lang="es-MX" sz="1800" i="1" kern="100" dirty="0">
                <a:effectLst/>
                <a:latin typeface="Times New Roman" panose="02020603050405020304" pitchFamily="18" charset="0"/>
                <a:ea typeface="Aptos" panose="020B0004020202020204" pitchFamily="34" charset="0"/>
                <a:cs typeface="Times New Roman" panose="02020603050405020304" pitchFamily="18" charset="0"/>
              </a:rPr>
              <a:t>¿Y</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sabes qué? Ese amor y gracia que Pablo encontró con Jesús también es para todos nosotros. Jesús quiere estar cerca de todos, como lo estuvo con Pablo.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93;p13">
            <a:extLst>
              <a:ext uri="{FF2B5EF4-FFF2-40B4-BE49-F238E27FC236}">
                <a16:creationId xmlns:a16="http://schemas.microsoft.com/office/drawing/2014/main" id="{602FA6E5-341A-7849-A5C1-06DBF26F64F5}"/>
              </a:ext>
            </a:extLst>
          </p:cNvPr>
          <p:cNvSpPr/>
          <p:nvPr/>
        </p:nvSpPr>
        <p:spPr>
          <a:xfrm>
            <a:off x="2198057" y="3057525"/>
            <a:ext cx="2495550" cy="328612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a:t>
            </a:r>
            <a:r>
              <a:rPr lang="es-MX" sz="1800" kern="100" dirty="0" err="1">
                <a:effectLst/>
                <a:latin typeface="Times New Roman" panose="02020603050405020304" pitchFamily="18" charset="0"/>
                <a:ea typeface="Aptos" panose="020B0004020202020204" pitchFamily="34" charset="0"/>
                <a:cs typeface="Times New Roman" panose="02020603050405020304" pitchFamily="18" charset="0"/>
              </a:rPr>
              <a:t>Wow</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eso es genial!  </a:t>
            </a:r>
            <a:r>
              <a:rPr lang="es-ES" sz="1800" kern="100" dirty="0">
                <a:effectLst/>
                <a:latin typeface="Times New Roman" panose="02020603050405020304" pitchFamily="18" charset="0"/>
                <a:ea typeface="Aptos" panose="020B0004020202020204" pitchFamily="34" charset="0"/>
                <a:cs typeface="Times New Roman" panose="02020603050405020304" pitchFamily="18" charset="0"/>
              </a:rPr>
              <a:t>¡Todos podemos aprender más sobre Jesús!</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¡Y tú puedes! Al igual que Pablo, podemos llegar a conocer a Jesús y dejar que su amor llene nuestros corazones.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93;p13">
            <a:extLst>
              <a:ext uri="{FF2B5EF4-FFF2-40B4-BE49-F238E27FC236}">
                <a16:creationId xmlns:a16="http://schemas.microsoft.com/office/drawing/2014/main" id="{7BD77DDF-39C1-F32E-CB57-C04C4B2DBBE8}"/>
              </a:ext>
            </a:extLst>
          </p:cNvPr>
          <p:cNvSpPr/>
          <p:nvPr/>
        </p:nvSpPr>
        <p:spPr>
          <a:xfrm>
            <a:off x="4965701" y="962301"/>
            <a:ext cx="2487438" cy="5057499"/>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s-MX"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r>
              <a:rPr lang="es-ES" sz="1800" kern="100" dirty="0">
                <a:effectLst/>
                <a:latin typeface="Times New Roman" panose="02020603050405020304" pitchFamily="18" charset="0"/>
                <a:ea typeface="Aptos" panose="020B0004020202020204" pitchFamily="34" charset="0"/>
                <a:cs typeface="Times New Roman" panose="02020603050405020304" pitchFamily="18" charset="0"/>
              </a:rPr>
              <a:t>¡Es la cosa más especial del mundo!</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Saulo quedó tan asombrado al conocer a Jesús que empezó a contarle a todo el mundo lo maravilloso que era Jesús y lo mucho que Jesús los amaba. Aprendió que Jesús vino a mostrarnos la gracia, un tipo especial de amor que no tenemos que ganarnos.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s-MX" sz="1800" dirty="0">
                <a:effectLst/>
                <a:latin typeface="Times New Roman" panose="02020603050405020304" pitchFamily="18" charset="0"/>
                <a:ea typeface="Aptos" panose="020B0004020202020204" pitchFamily="34" charset="0"/>
              </a:rPr>
              <a:t> </a:t>
            </a:r>
            <a:endParaRPr lang="en-US" dirty="0"/>
          </a:p>
        </p:txBody>
      </p:sp>
      <p:sp>
        <p:nvSpPr>
          <p:cNvPr id="4" name="Google Shape;129;p14">
            <a:extLst>
              <a:ext uri="{FF2B5EF4-FFF2-40B4-BE49-F238E27FC236}">
                <a16:creationId xmlns:a16="http://schemas.microsoft.com/office/drawing/2014/main" id="{8EF2DB6F-2131-A942-2B68-80BA1605ACFC}"/>
              </a:ext>
            </a:extLst>
          </p:cNvPr>
          <p:cNvSpPr/>
          <p:nvPr/>
        </p:nvSpPr>
        <p:spPr>
          <a:xfrm>
            <a:off x="254957" y="9324082"/>
            <a:ext cx="6917367" cy="1162943"/>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6" name="Google Shape;130;p14">
            <a:extLst>
              <a:ext uri="{FF2B5EF4-FFF2-40B4-BE49-F238E27FC236}">
                <a16:creationId xmlns:a16="http://schemas.microsoft.com/office/drawing/2014/main" id="{D3FE462D-8372-E36D-838D-DEDFBB14522B}"/>
              </a:ext>
            </a:extLst>
          </p:cNvPr>
          <p:cNvSpPr txBox="1"/>
          <p:nvPr/>
        </p:nvSpPr>
        <p:spPr>
          <a:xfrm>
            <a:off x="384177" y="9324082"/>
            <a:ext cx="6654798" cy="1086743"/>
          </a:xfrm>
          <a:prstGeom prst="rect">
            <a:avLst/>
          </a:prstGeom>
          <a:noFill/>
          <a:ln>
            <a:noFill/>
          </a:ln>
        </p:spPr>
        <p:txBody>
          <a:bodyPr spcFirstLastPara="1" wrap="square" lIns="50800" tIns="50800" rIns="50800" bIns="50800" anchor="ctr" anchorCtr="0">
            <a:noAutofit/>
          </a:bodyPr>
          <a:lstStyle/>
          <a:p>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Simplemente se nos da porque Jesús nos ama mucho. </a:t>
            </a:r>
            <a:r>
              <a:rPr lang="es-MX" sz="1800" dirty="0">
                <a:effectLst/>
                <a:latin typeface="Times New Roman" panose="02020603050405020304" pitchFamily="18" charset="0"/>
                <a:ea typeface="Aptos" panose="020B0004020202020204" pitchFamily="34" charset="0"/>
              </a:rPr>
              <a:t>Esta historia de Pablo como un recipiente de la gracia de Dios la encontramos en el libro de Hechos capítulo 9. Léanla porque esta historia puede cambiar su corazón. </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16" name="Audio 15">
            <a:hlinkClick r:id="" action="ppaction://media"/>
            <a:extLst>
              <a:ext uri="{FF2B5EF4-FFF2-40B4-BE49-F238E27FC236}">
                <a16:creationId xmlns:a16="http://schemas.microsoft.com/office/drawing/2014/main" id="{0B0244F7-BB2C-0D25-91AC-8065750770A0}"/>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5938" t="-135938" r="-135938" b="-135938"/>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3241407533"/>
      </p:ext>
    </p:extLst>
  </p:cSld>
  <p:clrMapOvr>
    <a:masterClrMapping/>
  </p:clrMapOvr>
  <mc:AlternateContent xmlns:mc="http://schemas.openxmlformats.org/markup-compatibility/2006">
    <mc:Choice xmlns:p14="http://schemas.microsoft.com/office/powerpoint/2010/main" Requires="p14">
      <p:transition spd="slow" p14:dur="2000" advTm="74662"/>
    </mc:Choice>
    <mc:Fallback>
      <p:transition spd="slow" advTm="74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4" name="Picture 3">
            <a:extLst>
              <a:ext uri="{FF2B5EF4-FFF2-40B4-BE49-F238E27FC236}">
                <a16:creationId xmlns:a16="http://schemas.microsoft.com/office/drawing/2014/main" id="{D6BAEDED-816E-956A-7948-AABD6146A9AE}"/>
              </a:ext>
            </a:extLst>
          </p:cNvPr>
          <p:cNvPicPr>
            <a:picLocks noChangeAspect="1"/>
          </p:cNvPicPr>
          <p:nvPr/>
        </p:nvPicPr>
        <p:blipFill>
          <a:blip r:embed="rId5"/>
          <a:srcRect t="16706" b="16706"/>
          <a:stretch/>
        </p:blipFill>
        <p:spPr>
          <a:xfrm>
            <a:off x="0" y="126431"/>
            <a:ext cx="7556500" cy="3040414"/>
          </a:xfrm>
          <a:prstGeom prst="rect">
            <a:avLst/>
          </a:prstGeom>
        </p:spPr>
      </p:pic>
      <p:pic>
        <p:nvPicPr>
          <p:cNvPr id="8" name="Picture 7">
            <a:extLst>
              <a:ext uri="{FF2B5EF4-FFF2-40B4-BE49-F238E27FC236}">
                <a16:creationId xmlns:a16="http://schemas.microsoft.com/office/drawing/2014/main" id="{2717D51C-C3A7-7306-2762-F9A70C2287B5}"/>
              </a:ext>
            </a:extLst>
          </p:cNvPr>
          <p:cNvPicPr>
            <a:picLocks noChangeAspect="1"/>
          </p:cNvPicPr>
          <p:nvPr/>
        </p:nvPicPr>
        <p:blipFill>
          <a:blip r:embed="rId6"/>
          <a:srcRect l="497" r="497"/>
          <a:stretch/>
        </p:blipFill>
        <p:spPr>
          <a:xfrm>
            <a:off x="16222" y="3077404"/>
            <a:ext cx="7540278" cy="7615995"/>
          </a:xfrm>
          <a:prstGeom prst="rect">
            <a:avLst/>
          </a:prstGeom>
        </p:spPr>
      </p:pic>
      <p:sp>
        <p:nvSpPr>
          <p:cNvPr id="93" name="Google Shape;93;p13"/>
          <p:cNvSpPr/>
          <p:nvPr/>
        </p:nvSpPr>
        <p:spPr>
          <a:xfrm>
            <a:off x="86434" y="2840001"/>
            <a:ext cx="2832797" cy="1799310"/>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a:p>
        </p:txBody>
      </p:sp>
      <p:sp>
        <p:nvSpPr>
          <p:cNvPr id="9" name="Google Shape;104;p13">
            <a:extLst>
              <a:ext uri="{FF2B5EF4-FFF2-40B4-BE49-F238E27FC236}">
                <a16:creationId xmlns:a16="http://schemas.microsoft.com/office/drawing/2014/main" id="{AB264CC1-712B-C2B2-3BA8-FB1B210A6606}"/>
              </a:ext>
            </a:extLst>
          </p:cNvPr>
          <p:cNvSpPr txBox="1"/>
          <p:nvPr/>
        </p:nvSpPr>
        <p:spPr>
          <a:xfrm>
            <a:off x="225335" y="2959996"/>
            <a:ext cx="2554993" cy="1119024"/>
          </a:xfrm>
          <a:prstGeom prst="rect">
            <a:avLst/>
          </a:prstGeom>
          <a:noFill/>
          <a:ln>
            <a:noFill/>
          </a:ln>
        </p:spPr>
        <p:txBody>
          <a:bodyPr spcFirstLastPara="1" wrap="square" lIns="0" tIns="0" rIns="0" bIns="0" anchor="t" anchorCtr="0">
            <a:spAutoFit/>
          </a:bodyPr>
          <a:lstStyle/>
          <a:p>
            <a:pPr>
              <a:lnSpc>
                <a:spcPct val="101001"/>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¿Sabías que los primeros cristianos no hablaban de religión ni de reglas? Hablaban de una Persona.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Google Shape;93;p13">
            <a:extLst>
              <a:ext uri="{FF2B5EF4-FFF2-40B4-BE49-F238E27FC236}">
                <a16:creationId xmlns:a16="http://schemas.microsoft.com/office/drawing/2014/main" id="{602FA6E5-341A-7849-A5C1-06DBF26F64F5}"/>
              </a:ext>
            </a:extLst>
          </p:cNvPr>
          <p:cNvSpPr/>
          <p:nvPr/>
        </p:nvSpPr>
        <p:spPr>
          <a:xfrm>
            <a:off x="2209800" y="4559732"/>
            <a:ext cx="2666999" cy="727381"/>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r>
              <a:rPr lang="en-US" sz="1800" kern="100" dirty="0">
                <a:latin typeface="Times New Roman" panose="02020603050405020304" pitchFamily="18" charset="0"/>
                <a:ea typeface="Aptos" panose="020B0004020202020204" pitchFamily="34" charset="0"/>
                <a:cs typeface="Times New Roman" panose="02020603050405020304" pitchFamily="18" charset="0"/>
              </a:rPr>
              <a:t>¿De </a:t>
            </a:r>
            <a:r>
              <a:rPr lang="en-US" sz="1800" kern="100" dirty="0" err="1">
                <a:latin typeface="Times New Roman" panose="02020603050405020304" pitchFamily="18" charset="0"/>
                <a:ea typeface="Aptos" panose="020B0004020202020204" pitchFamily="34" charset="0"/>
                <a:cs typeface="Times New Roman" panose="02020603050405020304" pitchFamily="18" charset="0"/>
              </a:rPr>
              <a:t>una</a:t>
            </a:r>
            <a:r>
              <a:rPr lang="en-US" sz="1800" kern="100" dirty="0">
                <a:latin typeface="Times New Roman" panose="02020603050405020304" pitchFamily="18" charset="0"/>
                <a:ea typeface="Aptos" panose="020B0004020202020204" pitchFamily="34" charset="0"/>
                <a:cs typeface="Times New Roman" panose="02020603050405020304" pitchFamily="18" charset="0"/>
              </a:rPr>
              <a:t> persona? ¿</a:t>
            </a:r>
            <a:r>
              <a:rPr lang="en-US" sz="1800" kern="100" dirty="0" err="1">
                <a:latin typeface="Times New Roman" panose="02020603050405020304" pitchFamily="18" charset="0"/>
                <a:ea typeface="Aptos" panose="020B0004020202020204" pitchFamily="34" charset="0"/>
                <a:cs typeface="Times New Roman" panose="02020603050405020304" pitchFamily="18" charset="0"/>
              </a:rPr>
              <a:t>Quién</a:t>
            </a:r>
            <a:r>
              <a:rPr lang="en-US" sz="1800" kern="100" dirty="0">
                <a:latin typeface="Times New Roman" panose="020206030504050203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93;p13">
            <a:extLst>
              <a:ext uri="{FF2B5EF4-FFF2-40B4-BE49-F238E27FC236}">
                <a16:creationId xmlns:a16="http://schemas.microsoft.com/office/drawing/2014/main" id="{7BD77DDF-39C1-F32E-CB57-C04C4B2DBBE8}"/>
              </a:ext>
            </a:extLst>
          </p:cNvPr>
          <p:cNvSpPr/>
          <p:nvPr/>
        </p:nvSpPr>
        <p:spPr>
          <a:xfrm>
            <a:off x="3570536" y="2496556"/>
            <a:ext cx="3985964" cy="1467595"/>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7">
              <a:alphaModFix/>
            </a:blip>
            <a:stretch>
              <a:fillRect/>
            </a:stretch>
          </a:blipFill>
          <a:ln>
            <a:noFill/>
          </a:ln>
        </p:spPr>
        <p:txBody>
          <a:bodyPr/>
          <a:lstStyle/>
          <a:p>
            <a:endParaRPr lang="en-US"/>
          </a:p>
        </p:txBody>
      </p:sp>
      <p:sp>
        <p:nvSpPr>
          <p:cNvPr id="7" name="Google Shape;104;p13">
            <a:extLst>
              <a:ext uri="{FF2B5EF4-FFF2-40B4-BE49-F238E27FC236}">
                <a16:creationId xmlns:a16="http://schemas.microsoft.com/office/drawing/2014/main" id="{AE92DD5E-F728-0528-9F25-41B0D06249DE}"/>
              </a:ext>
            </a:extLst>
          </p:cNvPr>
          <p:cNvSpPr txBox="1"/>
          <p:nvPr/>
        </p:nvSpPr>
        <p:spPr>
          <a:xfrm>
            <a:off x="3702997" y="2542792"/>
            <a:ext cx="3623572" cy="1119024"/>
          </a:xfrm>
          <a:prstGeom prst="rect">
            <a:avLst/>
          </a:prstGeom>
          <a:noFill/>
          <a:ln>
            <a:noFill/>
          </a:ln>
        </p:spPr>
        <p:txBody>
          <a:bodyPr spcFirstLastPara="1" wrap="square" lIns="0" tIns="0" rIns="0" bIns="0" anchor="t" anchorCtr="0">
            <a:spAutoFit/>
          </a:bodyPr>
          <a:lstStyle/>
          <a:p>
            <a:pPr>
              <a:lnSpc>
                <a:spcPct val="101001"/>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Estaban hablando de Jesús. Para los cristianos, la palabra de Dios no era un libro, sino que estaba hecha en una persona: Jesús.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nvGrpSpPr>
          <p:cNvPr id="10" name="Google Shape;128;p14">
            <a:extLst>
              <a:ext uri="{FF2B5EF4-FFF2-40B4-BE49-F238E27FC236}">
                <a16:creationId xmlns:a16="http://schemas.microsoft.com/office/drawing/2014/main" id="{5AE36504-593A-CB99-7398-A6E0A815100C}"/>
              </a:ext>
            </a:extLst>
          </p:cNvPr>
          <p:cNvGrpSpPr/>
          <p:nvPr/>
        </p:nvGrpSpPr>
        <p:grpSpPr>
          <a:xfrm>
            <a:off x="44275" y="8196844"/>
            <a:ext cx="7467950" cy="1404357"/>
            <a:chOff x="-336337" y="316921"/>
            <a:chExt cx="2378696" cy="448594"/>
          </a:xfrm>
        </p:grpSpPr>
        <p:sp>
          <p:nvSpPr>
            <p:cNvPr id="11" name="Google Shape;129;p14">
              <a:extLst>
                <a:ext uri="{FF2B5EF4-FFF2-40B4-BE49-F238E27FC236}">
                  <a16:creationId xmlns:a16="http://schemas.microsoft.com/office/drawing/2014/main" id="{12F31814-174D-E100-EA51-E7ACF39DF5B5}"/>
                </a:ext>
              </a:extLst>
            </p:cNvPr>
            <p:cNvSpPr/>
            <p:nvPr/>
          </p:nvSpPr>
          <p:spPr>
            <a:xfrm>
              <a:off x="-336337" y="316921"/>
              <a:ext cx="2378696" cy="448594"/>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endParaRPr lang="en-US"/>
            </a:p>
          </p:txBody>
        </p:sp>
        <p:sp>
          <p:nvSpPr>
            <p:cNvPr id="12" name="Google Shape;130;p14">
              <a:extLst>
                <a:ext uri="{FF2B5EF4-FFF2-40B4-BE49-F238E27FC236}">
                  <a16:creationId xmlns:a16="http://schemas.microsoft.com/office/drawing/2014/main" id="{2BAD2974-B5FA-D75D-D027-8877A43964F7}"/>
                </a:ext>
              </a:extLst>
            </p:cNvPr>
            <p:cNvSpPr txBox="1"/>
            <p:nvPr/>
          </p:nvSpPr>
          <p:spPr>
            <a:xfrm>
              <a:off x="-246723" y="335738"/>
              <a:ext cx="2229947" cy="429777"/>
            </a:xfrm>
            <a:prstGeom prst="rect">
              <a:avLst/>
            </a:prstGeom>
            <a:noFill/>
            <a:ln>
              <a:noFill/>
            </a:ln>
          </p:spPr>
          <p:txBody>
            <a:bodyPr spcFirstLastPara="1" wrap="square" lIns="50800" tIns="50800" rIns="50800" bIns="50800" anchor="ctr" anchorCtr="0">
              <a:no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Jesús era como tú y como yo, pero también era Dios. Él vivió, murió y luego resucitó para mostrarnos lo que es la nueva vida. Los primeros cristianos no dieron su vida por ideas o reglas, sino por seguir a Jesús, que realmente estaba aquí en la Tierra.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grpSp>
      <p:sp>
        <p:nvSpPr>
          <p:cNvPr id="5" name="Google Shape;95;p13">
            <a:extLst>
              <a:ext uri="{FF2B5EF4-FFF2-40B4-BE49-F238E27FC236}">
                <a16:creationId xmlns:a16="http://schemas.microsoft.com/office/drawing/2014/main" id="{51AC2A4F-C2D6-A9FE-953D-3467CCCBEAEE}"/>
              </a:ext>
            </a:extLst>
          </p:cNvPr>
          <p:cNvSpPr txBox="1"/>
          <p:nvPr/>
        </p:nvSpPr>
        <p:spPr>
          <a:xfrm>
            <a:off x="225335" y="426013"/>
            <a:ext cx="7148571" cy="1354217"/>
          </a:xfrm>
          <a:prstGeom prst="rect">
            <a:avLst/>
          </a:prstGeom>
          <a:noFill/>
          <a:ln>
            <a:noFill/>
          </a:ln>
        </p:spPr>
        <p:txBody>
          <a:bodyPr spcFirstLastPara="1" wrap="square" lIns="0" tIns="0" rIns="0" bIns="0" anchor="t" anchorCtr="0">
            <a:spAutoFit/>
          </a:bodyPr>
          <a:lstStyle/>
          <a:p>
            <a:pPr algn="ctr"/>
            <a:r>
              <a:rPr lang="en-US" sz="1400" b="0" i="0" u="none" strike="noStrike" cap="none" dirty="0">
                <a:solidFill>
                  <a:srgbClr val="000000"/>
                </a:solidFill>
                <a:latin typeface="Roboto"/>
                <a:ea typeface="Roboto"/>
                <a:cs typeface="Roboto"/>
                <a:sym typeface="Roboto"/>
              </a:rPr>
              <a:t> </a:t>
            </a:r>
            <a:r>
              <a:rPr lang="en-US" sz="4400" dirty="0" err="1">
                <a:solidFill>
                  <a:schemeClr val="bg1"/>
                </a:solidFill>
                <a:latin typeface="Bangers"/>
                <a:ea typeface="Roboto"/>
                <a:cs typeface="Roboto"/>
                <a:sym typeface="Bangers"/>
              </a:rPr>
              <a:t>escena</a:t>
            </a:r>
            <a:r>
              <a:rPr lang="en-US" sz="4400" dirty="0">
                <a:solidFill>
                  <a:schemeClr val="bg1"/>
                </a:solidFill>
                <a:latin typeface="Bangers"/>
                <a:ea typeface="Roboto"/>
                <a:cs typeface="Roboto"/>
                <a:sym typeface="Bangers"/>
              </a:rPr>
              <a:t> 5</a:t>
            </a:r>
          </a:p>
          <a:p>
            <a:pPr algn="ctr"/>
            <a:r>
              <a:rPr lang="en-US" sz="4400" dirty="0">
                <a:solidFill>
                  <a:schemeClr val="bg1"/>
                </a:solidFill>
                <a:latin typeface="Bangers"/>
                <a:ea typeface="Roboto"/>
                <a:cs typeface="Roboto"/>
                <a:sym typeface="Bangers"/>
              </a:rPr>
              <a:t>la Gracia DE JESUS</a:t>
            </a:r>
            <a:endParaRPr lang="es-MX" sz="4400" dirty="0">
              <a:solidFill>
                <a:schemeClr val="bg1"/>
              </a:solidFill>
              <a:latin typeface="Bangers"/>
              <a:ea typeface="Roboto"/>
              <a:cs typeface="Roboto"/>
              <a:sym typeface="Bangers"/>
            </a:endParaRPr>
          </a:p>
        </p:txBody>
      </p:sp>
      <p:pic>
        <p:nvPicPr>
          <p:cNvPr id="17" name="Audio 16">
            <a:hlinkClick r:id="" action="ppaction://media"/>
            <a:extLst>
              <a:ext uri="{FF2B5EF4-FFF2-40B4-BE49-F238E27FC236}">
                <a16:creationId xmlns:a16="http://schemas.microsoft.com/office/drawing/2014/main" id="{67D636C7-5CD2-EB84-6817-A53569FDC7E9}"/>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35938" t="-135938" r="-135938" b="-135938"/>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4172528563"/>
      </p:ext>
    </p:extLst>
  </p:cSld>
  <p:clrMapOvr>
    <a:masterClrMapping/>
  </p:clrMapOvr>
  <mc:AlternateContent xmlns:mc="http://schemas.openxmlformats.org/markup-compatibility/2006">
    <mc:Choice xmlns:p14="http://schemas.microsoft.com/office/powerpoint/2010/main" Requires="p14">
      <p:transition spd="slow" p14:dur="2000" advTm="61207"/>
    </mc:Choice>
    <mc:Fallback>
      <p:transition spd="slow" advTm="61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20" name="Picture 19">
            <a:extLst>
              <a:ext uri="{FF2B5EF4-FFF2-40B4-BE49-F238E27FC236}">
                <a16:creationId xmlns:a16="http://schemas.microsoft.com/office/drawing/2014/main" id="{68B4E5B8-82DD-46A0-C845-0EF2790CAB83}"/>
              </a:ext>
            </a:extLst>
          </p:cNvPr>
          <p:cNvPicPr>
            <a:picLocks noChangeAspect="1"/>
          </p:cNvPicPr>
          <p:nvPr/>
        </p:nvPicPr>
        <p:blipFill>
          <a:blip r:embed="rId5"/>
          <a:srcRect t="16706" b="16706"/>
          <a:stretch/>
        </p:blipFill>
        <p:spPr>
          <a:xfrm>
            <a:off x="0" y="126431"/>
            <a:ext cx="7556500" cy="3040414"/>
          </a:xfrm>
          <a:prstGeom prst="rect">
            <a:avLst/>
          </a:prstGeom>
        </p:spPr>
      </p:pic>
      <p:pic>
        <p:nvPicPr>
          <p:cNvPr id="15" name="Picture 14">
            <a:extLst>
              <a:ext uri="{FF2B5EF4-FFF2-40B4-BE49-F238E27FC236}">
                <a16:creationId xmlns:a16="http://schemas.microsoft.com/office/drawing/2014/main" id="{44FF88CD-0D5B-B15A-389D-499D26A6C400}"/>
              </a:ext>
            </a:extLst>
          </p:cNvPr>
          <p:cNvPicPr>
            <a:picLocks noChangeAspect="1"/>
          </p:cNvPicPr>
          <p:nvPr/>
        </p:nvPicPr>
        <p:blipFill>
          <a:blip r:embed="rId6"/>
          <a:srcRect t="3341" b="3341"/>
          <a:stretch/>
        </p:blipFill>
        <p:spPr>
          <a:xfrm>
            <a:off x="61776" y="2797585"/>
            <a:ext cx="7535937" cy="7840495"/>
          </a:xfrm>
          <a:prstGeom prst="rect">
            <a:avLst/>
          </a:prstGeom>
        </p:spPr>
      </p:pic>
      <p:grpSp>
        <p:nvGrpSpPr>
          <p:cNvPr id="86" name="Google Shape;86;p13"/>
          <p:cNvGrpSpPr/>
          <p:nvPr/>
        </p:nvGrpSpPr>
        <p:grpSpPr>
          <a:xfrm>
            <a:off x="-3500" y="-23484"/>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white speech bubble with a black background&#10;&#10;Description automatically generated">
            <a:extLst>
              <a:ext uri="{FF2B5EF4-FFF2-40B4-BE49-F238E27FC236}">
                <a16:creationId xmlns:a16="http://schemas.microsoft.com/office/drawing/2014/main" id="{8FF78ACE-E424-A212-678A-9A9011300A68}"/>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 b="-1760"/>
          <a:stretch/>
        </p:blipFill>
        <p:spPr bwMode="auto">
          <a:xfrm>
            <a:off x="37713" y="3762126"/>
            <a:ext cx="2780589" cy="2459868"/>
          </a:xfrm>
          <a:prstGeom prst="rect">
            <a:avLst/>
          </a:prstGeom>
          <a:ln>
            <a:noFill/>
          </a:ln>
          <a:extLst>
            <a:ext uri="{53640926-AAD7-44D8-BBD7-CCE9431645EC}">
              <a14:shadowObscured xmlns:a14="http://schemas.microsoft.com/office/drawing/2010/main"/>
            </a:ext>
          </a:extLst>
        </p:spPr>
      </p:pic>
      <p:sp>
        <p:nvSpPr>
          <p:cNvPr id="6" name="Google Shape;95;p13">
            <a:extLst>
              <a:ext uri="{FF2B5EF4-FFF2-40B4-BE49-F238E27FC236}">
                <a16:creationId xmlns:a16="http://schemas.microsoft.com/office/drawing/2014/main" id="{9D56A715-8CCB-AD5A-5BCB-BB19DA9AE703}"/>
              </a:ext>
            </a:extLst>
          </p:cNvPr>
          <p:cNvSpPr txBox="1"/>
          <p:nvPr/>
        </p:nvSpPr>
        <p:spPr>
          <a:xfrm>
            <a:off x="251880" y="3948557"/>
            <a:ext cx="2139778" cy="1274195"/>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s-ES" sz="1800" dirty="0">
                <a:latin typeface="Times New Roman" panose="02020603050405020304" pitchFamily="18" charset="0"/>
                <a:ea typeface="Aptos" panose="020B0004020202020204" pitchFamily="34" charset="0"/>
              </a:rPr>
              <a:t>¡Wao! Entonces, siguieron a Jesús porque era una persona real, ¿verdad?</a:t>
            </a:r>
            <a:endParaRPr lang="es-MX" sz="1600" kern="100" dirty="0">
              <a:solidFill>
                <a:schemeClr val="tx1"/>
              </a:solidFill>
              <a:effectLst/>
              <a:latin typeface="Times New Roman" panose="02020603050405020304" pitchFamily="18" charset="0"/>
              <a:ea typeface="Aptos" panose="020B0004020202020204" pitchFamily="34" charset="0"/>
              <a:cs typeface="Times New Roman" panose="02020603050405020304" pitchFamily="18" charset="0"/>
            </a:endParaRPr>
          </a:p>
        </p:txBody>
      </p:sp>
      <p:pic>
        <p:nvPicPr>
          <p:cNvPr id="8" name="Picture 7" descr="A white speech bubble with a black background&#10;&#10;Description automatically generated">
            <a:extLst>
              <a:ext uri="{FF2B5EF4-FFF2-40B4-BE49-F238E27FC236}">
                <a16:creationId xmlns:a16="http://schemas.microsoft.com/office/drawing/2014/main" id="{3EB28682-C770-C2D5-2822-9F33D315E98E}"/>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t="1" b="-1760"/>
          <a:stretch/>
        </p:blipFill>
        <p:spPr bwMode="auto">
          <a:xfrm>
            <a:off x="1640617" y="7171916"/>
            <a:ext cx="5595994" cy="1638710"/>
          </a:xfrm>
          <a:prstGeom prst="rect">
            <a:avLst/>
          </a:prstGeom>
          <a:ln>
            <a:noFill/>
          </a:ln>
          <a:extLst>
            <a:ext uri="{53640926-AAD7-44D8-BBD7-CCE9431645EC}">
              <a14:shadowObscured xmlns:a14="http://schemas.microsoft.com/office/drawing/2010/main"/>
            </a:ext>
          </a:extLst>
        </p:spPr>
      </p:pic>
      <p:sp>
        <p:nvSpPr>
          <p:cNvPr id="11" name="Google Shape;93;p13">
            <a:extLst>
              <a:ext uri="{FF2B5EF4-FFF2-40B4-BE49-F238E27FC236}">
                <a16:creationId xmlns:a16="http://schemas.microsoft.com/office/drawing/2014/main" id="{80BD1C73-E43B-EC86-45BF-5D039FFA3B47}"/>
              </a:ext>
            </a:extLst>
          </p:cNvPr>
          <p:cNvSpPr/>
          <p:nvPr/>
        </p:nvSpPr>
        <p:spPr>
          <a:xfrm>
            <a:off x="3116357" y="3863925"/>
            <a:ext cx="3864480" cy="2009658"/>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9">
              <a:alphaModFix/>
            </a:blip>
            <a:stretch>
              <a:fillRect/>
            </a:stretch>
          </a:blipFill>
          <a:ln>
            <a:noFill/>
          </a:ln>
        </p:spPr>
        <p:txBody>
          <a:bodyPr/>
          <a:lstStyle/>
          <a:p>
            <a:endParaRPr lang="en-US"/>
          </a:p>
        </p:txBody>
      </p:sp>
      <p:sp>
        <p:nvSpPr>
          <p:cNvPr id="13" name="Google Shape;104;p13">
            <a:extLst>
              <a:ext uri="{FF2B5EF4-FFF2-40B4-BE49-F238E27FC236}">
                <a16:creationId xmlns:a16="http://schemas.microsoft.com/office/drawing/2014/main" id="{3E91634B-C101-CEAB-F16D-3668DA63B25D}"/>
              </a:ext>
            </a:extLst>
          </p:cNvPr>
          <p:cNvSpPr txBox="1"/>
          <p:nvPr/>
        </p:nvSpPr>
        <p:spPr>
          <a:xfrm>
            <a:off x="3305175" y="3954848"/>
            <a:ext cx="3486844" cy="1398781"/>
          </a:xfrm>
          <a:prstGeom prst="rect">
            <a:avLst/>
          </a:prstGeom>
          <a:noFill/>
          <a:ln>
            <a:noFill/>
          </a:ln>
        </p:spPr>
        <p:txBody>
          <a:bodyPr spcFirstLastPara="1" wrap="square" lIns="0" tIns="0" rIns="0" bIns="0" anchor="t" anchorCtr="0">
            <a:spAutoFit/>
          </a:bodyPr>
          <a:lstStyle/>
          <a:p>
            <a:pPr>
              <a:lnSpc>
                <a:spcPct val="101001"/>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Así es. Como dijo un sabio llamado Dietrich Bonhoeffer, si solo seguimos ideas, en realidad no estamos siguiendo a alguien. El cristianismo sin un Jesús vivo no tiene sentido.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F6A3C27-2AD0-32A2-29DE-69BC857DAA7B}"/>
              </a:ext>
            </a:extLst>
          </p:cNvPr>
          <p:cNvSpPr txBox="1"/>
          <p:nvPr/>
        </p:nvSpPr>
        <p:spPr>
          <a:xfrm>
            <a:off x="1952626" y="7298346"/>
            <a:ext cx="4676774" cy="923330"/>
          </a:xfrm>
          <a:prstGeom prst="rect">
            <a:avLst/>
          </a:prstGeom>
          <a:noFill/>
        </p:spPr>
        <p:txBody>
          <a:bodyPr wrap="square">
            <a:spAutoFit/>
          </a:bodyPr>
          <a:lstStyle/>
          <a:p>
            <a:r>
              <a:rPr lang="es-ES" sz="1800" dirty="0">
                <a:latin typeface="Times New Roman" panose="02020603050405020304" pitchFamily="18" charset="0"/>
                <a:ea typeface="Aptos" panose="020B0004020202020204" pitchFamily="34" charset="0"/>
              </a:rPr>
              <a:t>Entonces, cuando hablamos de la gracia o el amor de Dios, no se trata de seguir reglas, sino de seguir y amar a Jesús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CC5F27C7-084D-414E-22A8-9D1F573AAEAD}"/>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5938" t="-135938" r="-135938" b="-135938"/>
          <a:stretch>
            <a:fillRect/>
          </a:stretch>
        </p:blipFill>
        <p:spPr>
          <a:xfrm>
            <a:off x="5198872" y="8335772"/>
            <a:ext cx="2266950" cy="22669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2502"/>
    </mc:Choice>
    <mc:Fallback>
      <p:transition spd="slow" advTm="32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9" name="Picture 8">
            <a:extLst>
              <a:ext uri="{FF2B5EF4-FFF2-40B4-BE49-F238E27FC236}">
                <a16:creationId xmlns:a16="http://schemas.microsoft.com/office/drawing/2014/main" id="{787B9F07-64C9-F8BF-930F-FEA24C148BAE}"/>
              </a:ext>
            </a:extLst>
          </p:cNvPr>
          <p:cNvPicPr>
            <a:picLocks noChangeAspect="1"/>
          </p:cNvPicPr>
          <p:nvPr/>
        </p:nvPicPr>
        <p:blipFill>
          <a:blip r:embed="rId5"/>
          <a:srcRect l="7091" r="7091"/>
          <a:stretch/>
        </p:blipFill>
        <p:spPr>
          <a:xfrm>
            <a:off x="0" y="-5595"/>
            <a:ext cx="7556500" cy="5617175"/>
          </a:xfrm>
          <a:prstGeom prst="rect">
            <a:avLst/>
          </a:prstGeom>
        </p:spPr>
      </p:pic>
      <p:pic>
        <p:nvPicPr>
          <p:cNvPr id="11" name="Picture 10">
            <a:extLst>
              <a:ext uri="{FF2B5EF4-FFF2-40B4-BE49-F238E27FC236}">
                <a16:creationId xmlns:a16="http://schemas.microsoft.com/office/drawing/2014/main" id="{B7593C20-904A-C752-B49D-07C2D5D2A5B8}"/>
              </a:ext>
            </a:extLst>
          </p:cNvPr>
          <p:cNvPicPr>
            <a:picLocks noChangeAspect="1"/>
          </p:cNvPicPr>
          <p:nvPr/>
        </p:nvPicPr>
        <p:blipFill>
          <a:blip r:embed="rId6"/>
          <a:srcRect t="25631" b="25631"/>
          <a:stretch/>
        </p:blipFill>
        <p:spPr>
          <a:xfrm>
            <a:off x="14610" y="5611581"/>
            <a:ext cx="7484740" cy="5081819"/>
          </a:xfrm>
          <a:prstGeom prst="rect">
            <a:avLst/>
          </a:prstGeom>
        </p:spPr>
      </p:pic>
      <p:sp>
        <p:nvSpPr>
          <p:cNvPr id="87" name="Google Shape;87;p13"/>
          <p:cNvSpPr/>
          <p:nvPr/>
        </p:nvSpPr>
        <p:spPr>
          <a:xfrm>
            <a:off x="57150" y="-36757"/>
            <a:ext cx="7560000" cy="10721908"/>
          </a:xfrm>
          <a:custGeom>
            <a:avLst/>
            <a:gdLst/>
            <a:ahLst/>
            <a:cxnLst/>
            <a:rect l="l" t="t" r="r" b="b"/>
            <a:pathLst>
              <a:path w="2709333" h="3842490" extrusionOk="0">
                <a:moveTo>
                  <a:pt x="0" y="0"/>
                </a:moveTo>
                <a:lnTo>
                  <a:pt x="2709333" y="0"/>
                </a:lnTo>
                <a:lnTo>
                  <a:pt x="2709333" y="3842490"/>
                </a:lnTo>
                <a:lnTo>
                  <a:pt x="0" y="3842490"/>
                </a:lnTo>
                <a:close/>
              </a:path>
            </a:pathLst>
          </a:custGeom>
          <a:solidFill>
            <a:srgbClr val="000000">
              <a:alpha val="0"/>
            </a:srgbClr>
          </a:solidFill>
          <a:ln w="142875" cap="sq" cmpd="sng">
            <a:solidFill>
              <a:srgbClr val="000000"/>
            </a:solidFill>
            <a:prstDash val="solid"/>
            <a:miter lim="8000"/>
            <a:headEnd type="none" w="sm" len="sm"/>
            <a:tailEnd type="none" w="sm" len="sm"/>
          </a:ln>
        </p:spPr>
        <p:txBody>
          <a:bodyPr/>
          <a:lstStyle/>
          <a:p>
            <a:endParaRPr lang="en-US" dirty="0"/>
          </a:p>
        </p:txBody>
      </p:sp>
      <p:pic>
        <p:nvPicPr>
          <p:cNvPr id="7" name="Picture 6" descr="A white speech bubble with a black background&#10;&#10;Description automatically generated">
            <a:extLst>
              <a:ext uri="{FF2B5EF4-FFF2-40B4-BE49-F238E27FC236}">
                <a16:creationId xmlns:a16="http://schemas.microsoft.com/office/drawing/2014/main" id="{2176E6D3-EF8A-B773-5619-C71500DEF03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bwMode="auto">
          <a:xfrm>
            <a:off x="217429" y="4291754"/>
            <a:ext cx="1749573" cy="1215039"/>
          </a:xfrm>
          <a:prstGeom prst="rect">
            <a:avLst/>
          </a:prstGeom>
          <a:ln>
            <a:noFill/>
          </a:ln>
          <a:extLst>
            <a:ext uri="{53640926-AAD7-44D8-BBD7-CCE9431645EC}">
              <a14:shadowObscured xmlns:a14="http://schemas.microsoft.com/office/drawing/2010/main"/>
            </a:ext>
          </a:extLst>
        </p:spPr>
      </p:pic>
      <p:sp>
        <p:nvSpPr>
          <p:cNvPr id="8" name="Google Shape;95;p13">
            <a:extLst>
              <a:ext uri="{FF2B5EF4-FFF2-40B4-BE49-F238E27FC236}">
                <a16:creationId xmlns:a16="http://schemas.microsoft.com/office/drawing/2014/main" id="{460FBB60-7D5B-33DA-D41F-EA70A8E0EB37}"/>
              </a:ext>
            </a:extLst>
          </p:cNvPr>
          <p:cNvSpPr txBox="1"/>
          <p:nvPr/>
        </p:nvSpPr>
        <p:spPr>
          <a:xfrm>
            <a:off x="278021" y="4550513"/>
            <a:ext cx="1628388" cy="318549"/>
          </a:xfrm>
          <a:prstGeom prst="rect">
            <a:avLst/>
          </a:prstGeom>
          <a:noFill/>
          <a:ln>
            <a:noFill/>
          </a:ln>
        </p:spPr>
        <p:txBody>
          <a:bodyPr spcFirstLastPara="1" wrap="square" lIns="0" tIns="0" rIns="0" bIns="0" anchor="t" anchorCtr="0">
            <a:spAutoFit/>
          </a:bodyPr>
          <a:lstStyle/>
          <a:p>
            <a:pPr>
              <a:lnSpc>
                <a:spcPct val="115000"/>
              </a:lnSpc>
            </a:pP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latin typeface="Times New Roman" panose="02020603050405020304" pitchFamily="18" charset="0"/>
                <a:ea typeface="Aptos" panose="020B0004020202020204" pitchFamily="34" charset="0"/>
                <a:cs typeface="Times New Roman" panose="02020603050405020304" pitchFamily="18" charset="0"/>
              </a:rPr>
              <a:t>Que es Gracia</a:t>
            </a:r>
            <a:r>
              <a:rPr lang="en-US" sz="1800" dirty="0">
                <a:effectLst/>
                <a:latin typeface="Times New Roman" panose="02020603050405020304" pitchFamily="18" charset="0"/>
                <a:ea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12" name="Google Shape;101;p13">
            <a:extLst>
              <a:ext uri="{FF2B5EF4-FFF2-40B4-BE49-F238E27FC236}">
                <a16:creationId xmlns:a16="http://schemas.microsoft.com/office/drawing/2014/main" id="{7D0300F4-D2B9-3EB7-5A58-14EF3362455A}"/>
              </a:ext>
            </a:extLst>
          </p:cNvPr>
          <p:cNvSpPr/>
          <p:nvPr/>
        </p:nvSpPr>
        <p:spPr>
          <a:xfrm>
            <a:off x="2266949" y="3221250"/>
            <a:ext cx="3392669" cy="2977074"/>
          </a:xfrm>
          <a:custGeom>
            <a:avLst/>
            <a:gdLst/>
            <a:ahLst/>
            <a:cxnLst/>
            <a:rect l="l" t="t" r="r" b="b"/>
            <a:pathLst>
              <a:path w="3485399" h="2300363" extrusionOk="0">
                <a:moveTo>
                  <a:pt x="0" y="0"/>
                </a:moveTo>
                <a:lnTo>
                  <a:pt x="3485398" y="0"/>
                </a:lnTo>
                <a:lnTo>
                  <a:pt x="3485398" y="2300363"/>
                </a:lnTo>
                <a:lnTo>
                  <a:pt x="0" y="2300363"/>
                </a:lnTo>
                <a:lnTo>
                  <a:pt x="0" y="0"/>
                </a:lnTo>
                <a:close/>
              </a:path>
            </a:pathLst>
          </a:custGeom>
          <a:blipFill rotWithShape="1">
            <a:blip r:embed="rId9">
              <a:alphaModFix/>
            </a:blip>
            <a:stretch>
              <a:fillRect/>
            </a:stretch>
          </a:blipFill>
          <a:ln>
            <a:noFill/>
          </a:ln>
        </p:spPr>
        <p:txBody>
          <a:bodyPr/>
          <a:lstStyle/>
          <a:p>
            <a:endParaRPr lang="es-MX" sz="1400" kern="100" dirty="0">
              <a:effectLst/>
              <a:latin typeface="Times New Roman" panose="02020603050405020304" pitchFamily="18" charset="0"/>
              <a:ea typeface="Aptos" panose="020B0004020202020204" pitchFamily="34" charset="0"/>
              <a:cs typeface="Times New Roman" panose="02020603050405020304" pitchFamily="18" charset="0"/>
            </a:endParaRPr>
          </a:p>
          <a:p>
            <a:r>
              <a:rPr lang="es-ES" sz="1800" kern="100" dirty="0">
                <a:latin typeface="Times New Roman" panose="02020603050405020304" pitchFamily="18" charset="0"/>
                <a:ea typeface="Aptos" panose="020B0004020202020204" pitchFamily="34" charset="0"/>
                <a:cs typeface="Times New Roman" panose="02020603050405020304" pitchFamily="18" charset="0"/>
              </a:rPr>
              <a:t>La gracia es como un regalo muy especial que Dios nos da a través de Jesús. No es solo una idea, sino algo que recibimos de Jesús mismo. Y cada persona lo recibe de una manera única, dependiendo de lo que necesite.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Google Shape;129;p14">
            <a:extLst>
              <a:ext uri="{FF2B5EF4-FFF2-40B4-BE49-F238E27FC236}">
                <a16:creationId xmlns:a16="http://schemas.microsoft.com/office/drawing/2014/main" id="{BE0FE334-EDFA-5478-85F8-B2668651CE30}"/>
              </a:ext>
            </a:extLst>
          </p:cNvPr>
          <p:cNvSpPr/>
          <p:nvPr/>
        </p:nvSpPr>
        <p:spPr>
          <a:xfrm>
            <a:off x="139894" y="8933650"/>
            <a:ext cx="7191764" cy="887032"/>
          </a:xfrm>
          <a:custGeom>
            <a:avLst/>
            <a:gdLst/>
            <a:ahLst/>
            <a:cxnLst/>
            <a:rect l="l" t="t" r="r" b="b"/>
            <a:pathLst>
              <a:path w="1236797" h="950611" extrusionOk="0">
                <a:moveTo>
                  <a:pt x="0" y="0"/>
                </a:moveTo>
                <a:lnTo>
                  <a:pt x="1236797" y="0"/>
                </a:lnTo>
                <a:lnTo>
                  <a:pt x="1236797" y="950611"/>
                </a:lnTo>
                <a:lnTo>
                  <a:pt x="0" y="950611"/>
                </a:lnTo>
                <a:close/>
              </a:path>
            </a:pathLst>
          </a:custGeom>
          <a:solidFill>
            <a:srgbClr val="FFFFFF"/>
          </a:solidFill>
          <a:ln w="66675" cap="sq" cmpd="sng">
            <a:solidFill>
              <a:srgbClr val="000000"/>
            </a:solidFill>
            <a:prstDash val="solid"/>
            <a:miter lim="8000"/>
            <a:headEnd type="none" w="sm" len="sm"/>
            <a:tailEnd type="none" w="sm" len="sm"/>
          </a:ln>
        </p:spPr>
        <p:txBody>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Es como cuando tienes diferentes amigos y les muestras afecto de diferentes maneras. Dios hace lo mismo con nosotros.</a:t>
            </a:r>
            <a:r>
              <a:rPr lang="es-MX"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dirty="0"/>
          </a:p>
        </p:txBody>
      </p:sp>
      <p:pic>
        <p:nvPicPr>
          <p:cNvPr id="4" name="Audio 3">
            <a:hlinkClick r:id="" action="ppaction://media"/>
            <a:extLst>
              <a:ext uri="{FF2B5EF4-FFF2-40B4-BE49-F238E27FC236}">
                <a16:creationId xmlns:a16="http://schemas.microsoft.com/office/drawing/2014/main" id="{9150CADD-87D4-19AB-8A1E-7C1E80DF1E4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35938" t="-135938" r="-135938" b="-135938"/>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1803054007"/>
      </p:ext>
    </p:extLst>
  </p:cSld>
  <p:clrMapOvr>
    <a:masterClrMapping/>
  </p:clrMapOvr>
  <mc:AlternateContent xmlns:mc="http://schemas.openxmlformats.org/markup-compatibility/2006">
    <mc:Choice xmlns:p14="http://schemas.microsoft.com/office/powerpoint/2010/main" Requires="p14">
      <p:transition spd="slow" p14:dur="2000" advTm="37640"/>
    </mc:Choice>
    <mc:Fallback>
      <p:transition spd="slow" advTm="3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83"/>
        <p:cNvGrpSpPr/>
        <p:nvPr/>
      </p:nvGrpSpPr>
      <p:grpSpPr>
        <a:xfrm>
          <a:off x="0" y="0"/>
          <a:ext cx="0" cy="0"/>
          <a:chOff x="0" y="0"/>
          <a:chExt cx="0" cy="0"/>
        </a:xfrm>
      </p:grpSpPr>
      <p:pic>
        <p:nvPicPr>
          <p:cNvPr id="15" name="Picture 14" descr="A group of tents with fruit and vegetables&#10;&#10;Description automatically generated">
            <a:extLst>
              <a:ext uri="{FF2B5EF4-FFF2-40B4-BE49-F238E27FC236}">
                <a16:creationId xmlns:a16="http://schemas.microsoft.com/office/drawing/2014/main" id="{65907D82-EC25-57FD-E6A8-726CAF24A693}"/>
              </a:ext>
            </a:extLst>
          </p:cNvPr>
          <p:cNvPicPr>
            <a:picLocks noChangeAspect="1"/>
          </p:cNvPicPr>
          <p:nvPr/>
        </p:nvPicPr>
        <p:blipFill rotWithShape="1">
          <a:blip r:embed="rId5"/>
          <a:srcRect l="-2109" t="-2" r="2109" b="85405"/>
          <a:stretch/>
        </p:blipFill>
        <p:spPr>
          <a:xfrm>
            <a:off x="-65555" y="54600"/>
            <a:ext cx="7680325" cy="2040899"/>
          </a:xfrm>
          <a:prstGeom prst="rect">
            <a:avLst/>
          </a:prstGeom>
        </p:spPr>
      </p:pic>
      <p:pic>
        <p:nvPicPr>
          <p:cNvPr id="4" name="Picture 3">
            <a:extLst>
              <a:ext uri="{FF2B5EF4-FFF2-40B4-BE49-F238E27FC236}">
                <a16:creationId xmlns:a16="http://schemas.microsoft.com/office/drawing/2014/main" id="{C1210CD9-E32F-5087-D681-3AEE4A2AB7A1}"/>
              </a:ext>
            </a:extLst>
          </p:cNvPr>
          <p:cNvPicPr>
            <a:picLocks noChangeAspect="1"/>
          </p:cNvPicPr>
          <p:nvPr/>
        </p:nvPicPr>
        <p:blipFill>
          <a:blip r:embed="rId6"/>
          <a:srcRect t="12130" b="12130"/>
          <a:stretch/>
        </p:blipFill>
        <p:spPr>
          <a:xfrm>
            <a:off x="-14000" y="1997191"/>
            <a:ext cx="7553000" cy="5720693"/>
          </a:xfrm>
          <a:prstGeom prst="rect">
            <a:avLst/>
          </a:prstGeom>
        </p:spPr>
      </p:pic>
      <p:pic>
        <p:nvPicPr>
          <p:cNvPr id="6" name="Picture 5">
            <a:extLst>
              <a:ext uri="{FF2B5EF4-FFF2-40B4-BE49-F238E27FC236}">
                <a16:creationId xmlns:a16="http://schemas.microsoft.com/office/drawing/2014/main" id="{06BD43EC-97AA-1A1A-5900-F4B32AC381E3}"/>
              </a:ext>
            </a:extLst>
          </p:cNvPr>
          <p:cNvPicPr>
            <a:picLocks noChangeAspect="1"/>
          </p:cNvPicPr>
          <p:nvPr/>
        </p:nvPicPr>
        <p:blipFill>
          <a:blip r:embed="rId7"/>
          <a:srcRect t="29367" b="29367"/>
          <a:stretch/>
        </p:blipFill>
        <p:spPr>
          <a:xfrm>
            <a:off x="58270" y="7452946"/>
            <a:ext cx="7556500" cy="3118246"/>
          </a:xfrm>
          <a:prstGeom prst="rect">
            <a:avLst/>
          </a:prstGeom>
        </p:spPr>
      </p:pic>
      <p:grpSp>
        <p:nvGrpSpPr>
          <p:cNvPr id="86" name="Google Shape;86;p13"/>
          <p:cNvGrpSpPr/>
          <p:nvPr/>
        </p:nvGrpSpPr>
        <p:grpSpPr>
          <a:xfrm>
            <a:off x="54770" y="-74462"/>
            <a:ext cx="7560000" cy="10675423"/>
            <a:chOff x="0" y="-28575"/>
            <a:chExt cx="2709333" cy="3871065"/>
          </a:xfrm>
          <a:noFill/>
        </p:grpSpPr>
        <p:sp>
          <p:nvSpPr>
            <p:cNvPr id="87" name="Google Shape;87;p13"/>
            <p:cNvSpPr/>
            <p:nvPr/>
          </p:nvSpPr>
          <p:spPr>
            <a:xfrm>
              <a:off x="0" y="0"/>
              <a:ext cx="2709333" cy="3842490"/>
            </a:xfrm>
            <a:custGeom>
              <a:avLst/>
              <a:gdLst/>
              <a:ahLst/>
              <a:cxnLst/>
              <a:rect l="l" t="t" r="r" b="b"/>
              <a:pathLst>
                <a:path w="2709333" h="3842490" extrusionOk="0">
                  <a:moveTo>
                    <a:pt x="0" y="0"/>
                  </a:moveTo>
                  <a:lnTo>
                    <a:pt x="2709333" y="0"/>
                  </a:lnTo>
                  <a:lnTo>
                    <a:pt x="2709333" y="3842490"/>
                  </a:lnTo>
                  <a:lnTo>
                    <a:pt x="0" y="3842490"/>
                  </a:lnTo>
                  <a:close/>
                </a:path>
              </a:pathLst>
            </a:custGeom>
            <a:grpFill/>
            <a:ln w="142875" cap="sq" cmpd="sng">
              <a:solidFill>
                <a:srgbClr val="000000"/>
              </a:solidFill>
              <a:prstDash val="solid"/>
              <a:miter lim="8000"/>
              <a:headEnd type="none" w="sm" len="sm"/>
              <a:tailEnd type="none" w="sm" len="sm"/>
            </a:ln>
          </p:spPr>
          <p:txBody>
            <a:bodyPr/>
            <a:lstStyle/>
            <a:p>
              <a:endParaRPr lang="en-US"/>
            </a:p>
          </p:txBody>
        </p:sp>
        <p:sp>
          <p:nvSpPr>
            <p:cNvPr id="88" name="Google Shape;88;p13"/>
            <p:cNvSpPr txBox="1"/>
            <p:nvPr/>
          </p:nvSpPr>
          <p:spPr>
            <a:xfrm>
              <a:off x="0" y="-28575"/>
              <a:ext cx="2709333" cy="3871065"/>
            </a:xfrm>
            <a:prstGeom prst="rect">
              <a:avLst/>
            </a:prstGeom>
            <a:grpFill/>
            <a:ln>
              <a:noFill/>
            </a:ln>
          </p:spPr>
          <p:txBody>
            <a:bodyPr spcFirstLastPara="1" wrap="square" lIns="50800" tIns="50800" rIns="50800" bIns="50800" anchor="ctr" anchorCtr="0">
              <a:noAutofit/>
            </a:bodyPr>
            <a:lstStyle/>
            <a:p>
              <a:pPr marL="0" marR="0" lvl="0" indent="0" algn="ctr" rtl="0">
                <a:lnSpc>
                  <a:spcPct val="108888"/>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7" name="Rectangle 2">
            <a:extLst>
              <a:ext uri="{FF2B5EF4-FFF2-40B4-BE49-F238E27FC236}">
                <a16:creationId xmlns:a16="http://schemas.microsoft.com/office/drawing/2014/main" id="{B81E25C0-152F-8DF6-9842-984B0EBCFBC8}"/>
              </a:ext>
            </a:extLst>
          </p:cNvPr>
          <p:cNvSpPr>
            <a:spLocks noChangeArrowheads="1"/>
          </p:cNvSpPr>
          <p:nvPr/>
        </p:nvSpPr>
        <p:spPr bwMode="auto">
          <a:xfrm>
            <a:off x="0" y="0"/>
            <a:ext cx="75565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4" name="Picture 13" descr="A white speech bubble with a black background&#10;&#10;Description automatically generated">
            <a:extLst>
              <a:ext uri="{FF2B5EF4-FFF2-40B4-BE49-F238E27FC236}">
                <a16:creationId xmlns:a16="http://schemas.microsoft.com/office/drawing/2014/main" id="{77B0FE91-BEFB-94D3-7870-F98E16C5B212}"/>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bwMode="auto">
          <a:xfrm>
            <a:off x="163840" y="304553"/>
            <a:ext cx="2695575" cy="3200400"/>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9D83D4EB-5653-FB7D-2319-DD32FCBBF8FC}"/>
              </a:ext>
            </a:extLst>
          </p:cNvPr>
          <p:cNvPicPr>
            <a:picLocks noChangeAspect="1"/>
          </p:cNvPicPr>
          <p:nvPr/>
        </p:nvPicPr>
        <p:blipFill>
          <a:blip r:embed="rId10">
            <a:extLst>
              <a:ext uri="{837473B0-CC2E-450A-ABE3-18F120FF3D39}">
                <a1611:picAttrSrcUrl xmlns:a1611="http://schemas.microsoft.com/office/drawing/2016/11/main" r:id="rId11"/>
              </a:ext>
            </a:extLst>
          </a:blip>
          <a:srcRect/>
          <a:stretch/>
        </p:blipFill>
        <p:spPr>
          <a:xfrm>
            <a:off x="3063735" y="5705427"/>
            <a:ext cx="5063845" cy="3118246"/>
          </a:xfrm>
          <a:prstGeom prst="rect">
            <a:avLst/>
          </a:prstGeom>
        </p:spPr>
      </p:pic>
      <p:sp>
        <p:nvSpPr>
          <p:cNvPr id="21" name="TextBox 20">
            <a:extLst>
              <a:ext uri="{FF2B5EF4-FFF2-40B4-BE49-F238E27FC236}">
                <a16:creationId xmlns:a16="http://schemas.microsoft.com/office/drawing/2014/main" id="{0D71AD39-E388-621C-E6BA-234FDD613A9A}"/>
              </a:ext>
            </a:extLst>
          </p:cNvPr>
          <p:cNvSpPr txBox="1"/>
          <p:nvPr/>
        </p:nvSpPr>
        <p:spPr>
          <a:xfrm>
            <a:off x="3524428" y="6043492"/>
            <a:ext cx="3973802" cy="1477328"/>
          </a:xfrm>
          <a:prstGeom prst="rect">
            <a:avLst/>
          </a:prstGeom>
          <a:noFill/>
        </p:spPr>
        <p:txBody>
          <a:bodyPr wrap="square">
            <a:spAutoFit/>
          </a:bodyPr>
          <a:lstStyle/>
          <a:p>
            <a:r>
              <a:rPr lang="es-ES" sz="1800" kern="100" dirty="0">
                <a:latin typeface="Times New Roman" panose="02020603050405020304" pitchFamily="18" charset="0"/>
                <a:ea typeface="Aptos" panose="020B0004020202020204" pitchFamily="34" charset="0"/>
                <a:cs typeface="Times New Roman" panose="02020603050405020304" pitchFamily="18" charset="0"/>
              </a:rPr>
              <a:t>Y todo lo que sabemos acerca de Dios es más claro en la vida y las enseñanzas de Jesús. Por lo tanto, seguir a Jesús nos ayuda a comprender mejor este don de la gracia.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Picture 1" descr="A white speech bubble with a black background&#10;&#10;Description automatically generated">
            <a:extLst>
              <a:ext uri="{FF2B5EF4-FFF2-40B4-BE49-F238E27FC236}">
                <a16:creationId xmlns:a16="http://schemas.microsoft.com/office/drawing/2014/main" id="{1C6640D9-8026-038D-246B-FCD3BDA3FD8F}"/>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bwMode="auto">
          <a:xfrm>
            <a:off x="2729520" y="466386"/>
            <a:ext cx="3252180" cy="2731643"/>
          </a:xfrm>
          <a:prstGeom prst="rect">
            <a:avLst/>
          </a:prstGeom>
          <a:ln>
            <a:noFill/>
          </a:ln>
          <a:extLst>
            <a:ext uri="{53640926-AAD7-44D8-BBD7-CCE9431645EC}">
              <a14:shadowObscured xmlns:a14="http://schemas.microsoft.com/office/drawing/2010/main"/>
            </a:ext>
          </a:extLst>
        </p:spPr>
      </p:pic>
      <p:sp>
        <p:nvSpPr>
          <p:cNvPr id="3" name="Google Shape;95;p13">
            <a:extLst>
              <a:ext uri="{FF2B5EF4-FFF2-40B4-BE49-F238E27FC236}">
                <a16:creationId xmlns:a16="http://schemas.microsoft.com/office/drawing/2014/main" id="{C7C59C54-E133-67A7-F9F2-7B17DE2732C4}"/>
              </a:ext>
            </a:extLst>
          </p:cNvPr>
          <p:cNvSpPr txBox="1"/>
          <p:nvPr/>
        </p:nvSpPr>
        <p:spPr>
          <a:xfrm>
            <a:off x="360830" y="642184"/>
            <a:ext cx="2171700" cy="1592744"/>
          </a:xfrm>
          <a:prstGeom prst="rect">
            <a:avLst/>
          </a:prstGeom>
          <a:noFill/>
          <a:ln>
            <a:noFill/>
          </a:ln>
        </p:spPr>
        <p:txBody>
          <a:bodyPr spcFirstLastPara="1" wrap="square" lIns="0" tIns="0" rIns="0" bIns="0" anchor="t" anchorCtr="0">
            <a:spAutoFit/>
          </a:bodyPr>
          <a:lstStyle/>
          <a:p>
            <a:pPr>
              <a:lnSpc>
                <a:spcPct val="115000"/>
              </a:lnSpc>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s-ES" sz="1800" kern="100" dirty="0">
                <a:latin typeface="Times New Roman" panose="02020603050405020304" pitchFamily="18" charset="0"/>
                <a:ea typeface="Aptos" panose="020B0004020202020204" pitchFamily="34" charset="0"/>
                <a:cs typeface="Times New Roman" panose="02020603050405020304" pitchFamily="18" charset="0"/>
              </a:rPr>
              <a:t>¡Entiendo! Como cuando me ayudas con los deberes y le das un abrazo a mi hermano cuando está triste.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95;p13">
            <a:extLst>
              <a:ext uri="{FF2B5EF4-FFF2-40B4-BE49-F238E27FC236}">
                <a16:creationId xmlns:a16="http://schemas.microsoft.com/office/drawing/2014/main" id="{3C140499-7831-B22D-EE5F-793752A49C10}"/>
              </a:ext>
            </a:extLst>
          </p:cNvPr>
          <p:cNvSpPr txBox="1"/>
          <p:nvPr/>
        </p:nvSpPr>
        <p:spPr>
          <a:xfrm>
            <a:off x="2968485" y="648339"/>
            <a:ext cx="2536210" cy="1592744"/>
          </a:xfrm>
          <a:prstGeom prst="rect">
            <a:avLst/>
          </a:prstGeom>
          <a:noFill/>
          <a:ln>
            <a:noFill/>
          </a:ln>
        </p:spPr>
        <p:txBody>
          <a:bodyPr spcFirstLastPara="1" wrap="square" lIns="0" tIns="0" rIns="0" bIns="0" anchor="t" anchorCtr="0">
            <a:spAutoFit/>
          </a:bodyPr>
          <a:lstStyle/>
          <a:p>
            <a:pPr>
              <a:lnSpc>
                <a:spcPct val="115000"/>
              </a:lnSpc>
            </a:pPr>
            <a:r>
              <a:rPr lang="es-ES" sz="1800" kern="100" dirty="0">
                <a:latin typeface="Times New Roman" panose="02020603050405020304" pitchFamily="18" charset="0"/>
                <a:ea typeface="Aptos" panose="020B0004020202020204" pitchFamily="34" charset="0"/>
                <a:cs typeface="Times New Roman" panose="02020603050405020304" pitchFamily="18" charset="0"/>
              </a:rPr>
              <a:t>¡Exactamente! Dios nos ama a todos, pero lo hace de una manera que se adapta a lo que cada uno de nosotros necesita.</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685F2069-ED29-31C8-22F5-8C067A5B11C7}"/>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35938" t="-135938" r="-135938" b="-135938"/>
          <a:stretch>
            <a:fillRect/>
          </a:stretch>
        </p:blipFill>
        <p:spPr>
          <a:xfrm>
            <a:off x="5198872" y="8335772"/>
            <a:ext cx="2266950" cy="2266950"/>
          </a:xfrm>
          <a:prstGeom prst="ellipse">
            <a:avLst/>
          </a:prstGeom>
        </p:spPr>
      </p:pic>
    </p:spTree>
    <p:extLst>
      <p:ext uri="{BB962C8B-B14F-4D97-AF65-F5344CB8AC3E}">
        <p14:creationId xmlns:p14="http://schemas.microsoft.com/office/powerpoint/2010/main" val="1540884702"/>
      </p:ext>
    </p:extLst>
  </p:cSld>
  <p:clrMapOvr>
    <a:masterClrMapping/>
  </p:clrMapOvr>
  <mc:AlternateContent xmlns:mc="http://schemas.openxmlformats.org/markup-compatibility/2006">
    <mc:Choice xmlns:p14="http://schemas.microsoft.com/office/powerpoint/2010/main" Requires="p14">
      <p:transition spd="slow" p14:dur="2000" advTm="33782"/>
    </mc:Choice>
    <mc:Fallback>
      <p:transition spd="slow" advTm="33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3003</TotalTime>
  <Words>1570</Words>
  <Application>Microsoft Office PowerPoint</Application>
  <PresentationFormat>Custom</PresentationFormat>
  <Paragraphs>68</Paragraphs>
  <Slides>14</Slides>
  <Notes>14</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Times New Roman</vt:lpstr>
      <vt:lpstr>Baskerville Old Face</vt:lpstr>
      <vt:lpstr>Roboto</vt:lpstr>
      <vt:lpstr>Arial</vt:lpstr>
      <vt:lpstr>Calibri</vt:lpstr>
      <vt:lpstr>Aptos</vt:lpstr>
      <vt:lpstr>Bangers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Daniel Deida</dc:creator>
  <cp:lastModifiedBy>Maria Deida</cp:lastModifiedBy>
  <cp:revision>152</cp:revision>
  <cp:lastPrinted>2024-08-24T02:12:19Z</cp:lastPrinted>
  <dcterms:modified xsi:type="dcterms:W3CDTF">2024-09-01T02:49:29Z</dcterms:modified>
</cp:coreProperties>
</file>