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68" r:id="rId2"/>
    <p:sldId id="266" r:id="rId3"/>
    <p:sldId id="256" r:id="rId4"/>
    <p:sldId id="275" r:id="rId5"/>
    <p:sldId id="267" r:id="rId6"/>
    <p:sldId id="276" r:id="rId7"/>
    <p:sldId id="270" r:id="rId8"/>
    <p:sldId id="263" r:id="rId9"/>
  </p:sldIdLst>
  <p:sldSz cx="7556500" cy="10693400"/>
  <p:notesSz cx="7010400" cy="9296400"/>
  <p:embeddedFontLst>
    <p:embeddedFont>
      <p:font typeface="Baskerville Old Face" panose="02020602080505020303" pitchFamily="18" charset="0"/>
      <p:regular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4" autoAdjust="0"/>
    <p:restoredTop sz="94660"/>
  </p:normalViewPr>
  <p:slideViewPr>
    <p:cSldViewPr snapToGrid="0">
      <p:cViewPr>
        <p:scale>
          <a:sx n="100" d="100"/>
          <a:sy n="100" d="100"/>
        </p:scale>
        <p:origin x="960" y="-19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9541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1739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8342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3626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565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3312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2273300" y="696913"/>
            <a:ext cx="24638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38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jpg"/><Relationship Id="rId7" Type="http://schemas.openxmlformats.org/officeDocument/2006/relationships/hyperlink" Target="https://pixabay.com/fr/vectors/bulle-de-dialogue-ballon-de-discours-145971/"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jpg"/><Relationship Id="rId7" Type="http://schemas.openxmlformats.org/officeDocument/2006/relationships/hyperlink" Target="https://pixabay.com/fr/vectors/bulle-de-dialogue-ballon-de-discours-145971/"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jpg"/><Relationship Id="rId7" Type="http://schemas.openxmlformats.org/officeDocument/2006/relationships/hyperlink" Target="https://pixabay.com/fr/vectors/bulle-de-dialogue-ballon-de-discours-145971/"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hyperlink" Target="https://pixabay.com/fr/vectors/bulle-de-dialogue-ballon-de-discours-145971/"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hyperlink" Target="https://pixabay.com/fr/vectors/bulle-de-dialogue-ballon-de-discours-145971/" TargetMode="External"/><Relationship Id="rId3" Type="http://schemas.openxmlformats.org/officeDocument/2006/relationships/image" Target="../media/image8.jp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3.jpg"/><Relationship Id="rId4" Type="http://schemas.openxmlformats.org/officeDocument/2006/relationships/image" Target="../media/image9.jp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hyperlink" Target="https://pixabay.com/fr/vectors/bulle-de-dialogue-ballon-de-discours-145971/"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pixabay.com/fr/vectors/bulle-de-dialogue-ballon-de-discours-145971/" TargetMode="External"/><Relationship Id="rId5" Type="http://schemas.openxmlformats.org/officeDocument/2006/relationships/image" Target="../media/image6.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83"/>
        <p:cNvGrpSpPr/>
        <p:nvPr/>
      </p:nvGrpSpPr>
      <p:grpSpPr>
        <a:xfrm>
          <a:off x="0" y="0"/>
          <a:ext cx="0" cy="0"/>
          <a:chOff x="0" y="0"/>
          <a:chExt cx="0" cy="0"/>
        </a:xfrm>
      </p:grpSpPr>
      <p:pic>
        <p:nvPicPr>
          <p:cNvPr id="5" name="Picture 4" descr="A couple of women sitting at a table drinking coffee&#10;&#10;Description automatically generated">
            <a:extLst>
              <a:ext uri="{FF2B5EF4-FFF2-40B4-BE49-F238E27FC236}">
                <a16:creationId xmlns:a16="http://schemas.microsoft.com/office/drawing/2014/main" id="{727DA4C3-8042-C805-6827-E3CB3EA5E06B}"/>
              </a:ext>
            </a:extLst>
          </p:cNvPr>
          <p:cNvPicPr>
            <a:picLocks noChangeAspect="1"/>
          </p:cNvPicPr>
          <p:nvPr/>
        </p:nvPicPr>
        <p:blipFill>
          <a:blip r:embed="rId3"/>
          <a:stretch>
            <a:fillRect/>
          </a:stretch>
        </p:blipFill>
        <p:spPr>
          <a:xfrm>
            <a:off x="-14611" y="5741581"/>
            <a:ext cx="7507932" cy="4951820"/>
          </a:xfrm>
          <a:prstGeom prst="rect">
            <a:avLst/>
          </a:prstGeom>
        </p:spPr>
      </p:pic>
      <p:sp>
        <p:nvSpPr>
          <p:cNvPr id="87" name="Google Shape;87;p13"/>
          <p:cNvSpPr/>
          <p:nvPr/>
        </p:nvSpPr>
        <p:spPr>
          <a:xfrm>
            <a:off x="61967" y="-95681"/>
            <a:ext cx="7431354" cy="10778072"/>
          </a:xfrm>
          <a:custGeom>
            <a:avLst/>
            <a:gdLst/>
            <a:ahLst/>
            <a:cxnLst/>
            <a:rect l="l" t="t" r="r" b="b"/>
            <a:pathLst>
              <a:path w="2709333" h="3842490" extrusionOk="0">
                <a:moveTo>
                  <a:pt x="0" y="0"/>
                </a:moveTo>
                <a:lnTo>
                  <a:pt x="2709333" y="0"/>
                </a:lnTo>
                <a:lnTo>
                  <a:pt x="2709333" y="3842490"/>
                </a:lnTo>
                <a:lnTo>
                  <a:pt x="0" y="3842490"/>
                </a:lnTo>
                <a:close/>
              </a:path>
            </a:pathLst>
          </a:custGeom>
          <a:solidFill>
            <a:srgbClr val="000000">
              <a:alpha val="0"/>
            </a:srgbClr>
          </a:solidFill>
          <a:ln w="142875" cap="sq" cmpd="sng">
            <a:solidFill>
              <a:srgbClr val="000000"/>
            </a:solidFill>
            <a:prstDash val="solid"/>
            <a:miter lim="8000"/>
            <a:headEnd type="none" w="sm" len="sm"/>
            <a:tailEnd type="none" w="sm" len="sm"/>
          </a:ln>
        </p:spPr>
        <p:txBody>
          <a:bodyPr/>
          <a:lstStyle/>
          <a:p>
            <a:endParaRPr lang="en-US" dirty="0"/>
          </a:p>
        </p:txBody>
      </p:sp>
      <p:pic>
        <p:nvPicPr>
          <p:cNvPr id="2" name="Picture 1">
            <a:extLst>
              <a:ext uri="{FF2B5EF4-FFF2-40B4-BE49-F238E27FC236}">
                <a16:creationId xmlns:a16="http://schemas.microsoft.com/office/drawing/2014/main" id="{201B5B7D-371E-18AA-BF87-5358ABE49C5E}"/>
              </a:ext>
            </a:extLst>
          </p:cNvPr>
          <p:cNvPicPr>
            <a:picLocks noChangeAspect="1"/>
          </p:cNvPicPr>
          <p:nvPr/>
        </p:nvPicPr>
        <p:blipFill>
          <a:blip r:embed="rId4"/>
          <a:srcRect/>
          <a:stretch/>
        </p:blipFill>
        <p:spPr>
          <a:xfrm>
            <a:off x="116686" y="-29662"/>
            <a:ext cx="7376635" cy="4234466"/>
          </a:xfrm>
          <a:prstGeom prst="rect">
            <a:avLst/>
          </a:prstGeom>
        </p:spPr>
      </p:pic>
      <p:sp>
        <p:nvSpPr>
          <p:cNvPr id="8" name="Google Shape;130;p14">
            <a:extLst>
              <a:ext uri="{FF2B5EF4-FFF2-40B4-BE49-F238E27FC236}">
                <a16:creationId xmlns:a16="http://schemas.microsoft.com/office/drawing/2014/main" id="{3000BFBB-6AB7-F645-5E03-D104FC2F07BE}"/>
              </a:ext>
            </a:extLst>
          </p:cNvPr>
          <p:cNvSpPr txBox="1"/>
          <p:nvPr/>
        </p:nvSpPr>
        <p:spPr>
          <a:xfrm>
            <a:off x="627273" y="149200"/>
            <a:ext cx="5938297" cy="737099"/>
          </a:xfrm>
          <a:prstGeom prst="rect">
            <a:avLst/>
          </a:prstGeom>
          <a:noFill/>
          <a:ln>
            <a:noFill/>
          </a:ln>
        </p:spPr>
        <p:txBody>
          <a:bodyPr spcFirstLastPara="1" wrap="square" lIns="50800" tIns="50800" rIns="50800" bIns="50800" anchor="ctr" anchorCtr="0">
            <a:noAutofit/>
          </a:bodyPr>
          <a:lstStyle/>
          <a:p>
            <a:pPr algn="ctr" rtl="0">
              <a:spcBef>
                <a:spcPts val="0"/>
              </a:spcBef>
              <a:spcAft>
                <a:spcPts val="0"/>
              </a:spcAft>
            </a:pPr>
            <a:r>
              <a:rPr lang="en-US" sz="2400" b="0" i="0" u="none" strike="noStrike" dirty="0">
                <a:solidFill>
                  <a:srgbClr val="000000"/>
                </a:solidFill>
                <a:effectLst/>
                <a:latin typeface="Times New Roman" panose="02020603050405020304" pitchFamily="18" charset="0"/>
              </a:rPr>
              <a:t> </a:t>
            </a:r>
            <a:r>
              <a:rPr lang="en-US" sz="3200" b="0" i="0" u="none" strike="noStrike" dirty="0">
                <a:solidFill>
                  <a:schemeClr val="tx2"/>
                </a:solidFill>
                <a:latin typeface="Baskerville Old Face" panose="02020602080505020303" pitchFamily="18" charset="0"/>
                <a:ea typeface="STXingkai" panose="020B0503020204020204" pitchFamily="2" charset="-122"/>
              </a:rPr>
              <a:t>DIALOGOS BIBLICOS POR EL</a:t>
            </a:r>
            <a:endParaRPr lang="en-US" sz="2400" b="0" i="0" u="none" strike="noStrike" dirty="0">
              <a:solidFill>
                <a:schemeClr val="tx2"/>
              </a:solidFill>
              <a:latin typeface="Baskerville Old Face" panose="02020602080505020303" pitchFamily="18" charset="0"/>
              <a:ea typeface="STXingkai" panose="020B0503020204020204" pitchFamily="2" charset="-122"/>
            </a:endParaRPr>
          </a:p>
        </p:txBody>
      </p:sp>
      <p:sp>
        <p:nvSpPr>
          <p:cNvPr id="9" name="Google Shape;129;p14">
            <a:extLst>
              <a:ext uri="{FF2B5EF4-FFF2-40B4-BE49-F238E27FC236}">
                <a16:creationId xmlns:a16="http://schemas.microsoft.com/office/drawing/2014/main" id="{4D181F2D-B992-57ED-2114-40DBC790E25D}"/>
              </a:ext>
            </a:extLst>
          </p:cNvPr>
          <p:cNvSpPr/>
          <p:nvPr/>
        </p:nvSpPr>
        <p:spPr>
          <a:xfrm>
            <a:off x="171406" y="4215813"/>
            <a:ext cx="7213685" cy="2272783"/>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r>
              <a:rPr lang="es-MX" sz="2400" dirty="0">
                <a:latin typeface="Times New Roman" panose="02020603050405020304" pitchFamily="18" charset="0"/>
                <a:cs typeface="Times New Roman" panose="02020603050405020304" pitchFamily="18" charset="0"/>
              </a:rPr>
              <a:t>Bienvenido a la serie de Diálogos Bíblicos por el Dr. Deida. Las historias y enseñanzas bíblicas son mejores entendidas y aprendidas cuando están presentadas por medio de diálogos. Así que nuestro objetivo es que los oyentes puedan aprender como la Verdad Bíblica se combina con la Vida práctica y ordinaria.</a:t>
            </a:r>
          </a:p>
        </p:txBody>
      </p:sp>
      <p:sp>
        <p:nvSpPr>
          <p:cNvPr id="7" name="Google Shape;130;p14">
            <a:extLst>
              <a:ext uri="{FF2B5EF4-FFF2-40B4-BE49-F238E27FC236}">
                <a16:creationId xmlns:a16="http://schemas.microsoft.com/office/drawing/2014/main" id="{6F19369F-CADB-BAEF-30E5-59504B9E7274}"/>
              </a:ext>
            </a:extLst>
          </p:cNvPr>
          <p:cNvSpPr txBox="1"/>
          <p:nvPr/>
        </p:nvSpPr>
        <p:spPr>
          <a:xfrm>
            <a:off x="266630" y="8663131"/>
            <a:ext cx="7022027" cy="1378935"/>
          </a:xfrm>
          <a:prstGeom prst="rect">
            <a:avLst/>
          </a:prstGeom>
          <a:noFill/>
          <a:ln>
            <a:noFill/>
          </a:ln>
        </p:spPr>
        <p:txBody>
          <a:bodyPr spcFirstLastPara="1" wrap="square" lIns="50800" tIns="50800" rIns="50800" bIns="50800" anchor="ctr" anchorCtr="0">
            <a:noAutofit/>
          </a:bodyPr>
          <a:lstStyle/>
          <a:p>
            <a:pPr algn="ctr" rtl="0">
              <a:spcBef>
                <a:spcPts val="0"/>
              </a:spcBef>
              <a:spcAft>
                <a:spcPts val="0"/>
              </a:spcAft>
            </a:pPr>
            <a:r>
              <a:rPr lang="es-MX" sz="2400" dirty="0">
                <a:solidFill>
                  <a:schemeClr val="bg1">
                    <a:lumMod val="95000"/>
                  </a:schemeClr>
                </a:solidFill>
                <a:latin typeface="Times New Roman" panose="02020603050405020304" pitchFamily="18" charset="0"/>
              </a:rPr>
              <a:t>¿Estás listo para tu jornada del aprendizaje bíblico? Nuestra conversación para hoy es ver las excusas que la gente pone para no venir a Cristo</a:t>
            </a:r>
            <a:endParaRPr lang="es-MX" sz="2400" b="0" dirty="0">
              <a:solidFill>
                <a:schemeClr val="bg1">
                  <a:lumMod val="95000"/>
                </a:schemeClr>
              </a:solidFill>
              <a:effectLst/>
            </a:endParaRPr>
          </a:p>
        </p:txBody>
      </p:sp>
      <p:sp>
        <p:nvSpPr>
          <p:cNvPr id="3" name="TextBox 2">
            <a:extLst>
              <a:ext uri="{FF2B5EF4-FFF2-40B4-BE49-F238E27FC236}">
                <a16:creationId xmlns:a16="http://schemas.microsoft.com/office/drawing/2014/main" id="{3DA6ECAD-5B90-A3DA-F8C2-89F400650FC0}"/>
              </a:ext>
            </a:extLst>
          </p:cNvPr>
          <p:cNvSpPr txBox="1"/>
          <p:nvPr/>
        </p:nvSpPr>
        <p:spPr>
          <a:xfrm>
            <a:off x="1905654" y="989321"/>
            <a:ext cx="4932731" cy="523220"/>
          </a:xfrm>
          <a:prstGeom prst="rect">
            <a:avLst/>
          </a:prstGeom>
          <a:noFill/>
        </p:spPr>
        <p:txBody>
          <a:bodyPr wrap="square">
            <a:spAutoFit/>
          </a:bodyPr>
          <a:lstStyle/>
          <a:p>
            <a:r>
              <a:rPr lang="en-US" sz="2800" b="0" i="0" u="none" strike="noStrike" dirty="0">
                <a:solidFill>
                  <a:schemeClr val="tx2"/>
                </a:solidFill>
                <a:latin typeface="Baskerville Old Face" panose="02020602080505020303" pitchFamily="18" charset="0"/>
                <a:ea typeface="STXingkai" panose="020B0503020204020204" pitchFamily="2" charset="-122"/>
              </a:rPr>
              <a:t>DR. DANIEL DEIDA</a:t>
            </a:r>
            <a:endParaRPr lang="en-US" dirty="0">
              <a:solidFill>
                <a:schemeClr val="tx2"/>
              </a:solidFill>
            </a:endParaRPr>
          </a:p>
        </p:txBody>
      </p:sp>
    </p:spTree>
    <p:extLst>
      <p:ext uri="{BB962C8B-B14F-4D97-AF65-F5344CB8AC3E}">
        <p14:creationId xmlns:p14="http://schemas.microsoft.com/office/powerpoint/2010/main" val="3668837696"/>
      </p:ext>
    </p:extLst>
  </p:cSld>
  <p:clrMapOvr>
    <a:masterClrMapping/>
  </p:clrMapOvr>
  <mc:AlternateContent xmlns:mc="http://schemas.openxmlformats.org/markup-compatibility/2006" xmlns:p14="http://schemas.microsoft.com/office/powerpoint/2010/main">
    <mc:Choice Requires="p14">
      <p:transition spd="slow" p14:dur="2000" advTm="60951"/>
    </mc:Choice>
    <mc:Fallback xmlns="">
      <p:transition spd="slow" advTm="6095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83"/>
        <p:cNvGrpSpPr/>
        <p:nvPr/>
      </p:nvGrpSpPr>
      <p:grpSpPr>
        <a:xfrm>
          <a:off x="0" y="0"/>
          <a:ext cx="0" cy="0"/>
          <a:chOff x="0" y="0"/>
          <a:chExt cx="0" cy="0"/>
        </a:xfrm>
      </p:grpSpPr>
      <p:pic>
        <p:nvPicPr>
          <p:cNvPr id="5" name="Picture 4">
            <a:extLst>
              <a:ext uri="{FF2B5EF4-FFF2-40B4-BE49-F238E27FC236}">
                <a16:creationId xmlns:a16="http://schemas.microsoft.com/office/drawing/2014/main" id="{5BE18D93-F17F-6838-E036-0756A5A130ED}"/>
              </a:ext>
            </a:extLst>
          </p:cNvPr>
          <p:cNvPicPr>
            <a:picLocks noChangeAspect="1"/>
          </p:cNvPicPr>
          <p:nvPr/>
        </p:nvPicPr>
        <p:blipFill>
          <a:blip r:embed="rId3"/>
          <a:srcRect l="4159" r="4159"/>
          <a:stretch/>
        </p:blipFill>
        <p:spPr bwMode="auto">
          <a:xfrm>
            <a:off x="1" y="1"/>
            <a:ext cx="7503374" cy="3616546"/>
          </a:xfrm>
          <a:prstGeom prst="rect">
            <a:avLst/>
          </a:prstGeom>
          <a:noFill/>
          <a:ln>
            <a:noFill/>
          </a:ln>
        </p:spPr>
      </p:pic>
      <p:pic>
        <p:nvPicPr>
          <p:cNvPr id="12" name="Picture 11">
            <a:extLst>
              <a:ext uri="{FF2B5EF4-FFF2-40B4-BE49-F238E27FC236}">
                <a16:creationId xmlns:a16="http://schemas.microsoft.com/office/drawing/2014/main" id="{F8DF7827-C76D-FEBF-CCA1-494CFC7208DD}"/>
              </a:ext>
            </a:extLst>
          </p:cNvPr>
          <p:cNvPicPr>
            <a:picLocks noChangeAspect="1"/>
          </p:cNvPicPr>
          <p:nvPr/>
        </p:nvPicPr>
        <p:blipFill>
          <a:blip r:embed="rId4"/>
          <a:srcRect l="15305" t="7590" r="15305" b="7510"/>
          <a:stretch/>
        </p:blipFill>
        <p:spPr>
          <a:xfrm>
            <a:off x="0" y="3591941"/>
            <a:ext cx="7488979" cy="3147725"/>
          </a:xfrm>
          <a:prstGeom prst="rect">
            <a:avLst/>
          </a:prstGeom>
        </p:spPr>
      </p:pic>
      <p:sp>
        <p:nvSpPr>
          <p:cNvPr id="101" name="Google Shape;101;p13"/>
          <p:cNvSpPr/>
          <p:nvPr/>
        </p:nvSpPr>
        <p:spPr>
          <a:xfrm rot="10800000">
            <a:off x="3288627" y="5326367"/>
            <a:ext cx="4143875" cy="1126325"/>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5">
              <a:alphaModFix/>
            </a:blip>
            <a:stretch>
              <a:fillRect/>
            </a:stretch>
          </a:blipFill>
          <a:ln>
            <a:noFill/>
          </a:ln>
        </p:spPr>
        <p:txBody>
          <a:bodyPr/>
          <a:lstStyle/>
          <a:p>
            <a:r>
              <a:rPr lang="es-MX" sz="1800" dirty="0">
                <a:effectLst/>
                <a:latin typeface="Times New Roman" panose="02020603050405020304" pitchFamily="18" charset="0"/>
                <a:ea typeface="Aptos" panose="020B0004020202020204" pitchFamily="34"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Picture 2" descr="A white speech bubble with a black background&#10;&#10;Description automatically generated">
            <a:extLst>
              <a:ext uri="{FF2B5EF4-FFF2-40B4-BE49-F238E27FC236}">
                <a16:creationId xmlns:a16="http://schemas.microsoft.com/office/drawing/2014/main" id="{67589007-E8E1-2E8D-9B81-33E43CA0E160}"/>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bwMode="auto">
          <a:xfrm rot="16200000">
            <a:off x="644853" y="-398894"/>
            <a:ext cx="2378133" cy="3561588"/>
          </a:xfrm>
          <a:prstGeom prst="rect">
            <a:avLst/>
          </a:prstGeom>
          <a:ln>
            <a:noFill/>
          </a:ln>
          <a:extLst>
            <a:ext uri="{53640926-AAD7-44D8-BBD7-CCE9431645EC}">
              <a14:shadowObscured xmlns:a14="http://schemas.microsoft.com/office/drawing/2010/main"/>
            </a:ext>
          </a:extLst>
        </p:spPr>
      </p:pic>
      <p:sp>
        <p:nvSpPr>
          <p:cNvPr id="4" name="Google Shape;95;p13">
            <a:extLst>
              <a:ext uri="{FF2B5EF4-FFF2-40B4-BE49-F238E27FC236}">
                <a16:creationId xmlns:a16="http://schemas.microsoft.com/office/drawing/2014/main" id="{2060B3E7-EBFD-F075-716C-66BB0874220B}"/>
              </a:ext>
            </a:extLst>
          </p:cNvPr>
          <p:cNvSpPr txBox="1"/>
          <p:nvPr/>
        </p:nvSpPr>
        <p:spPr>
          <a:xfrm>
            <a:off x="387873" y="371299"/>
            <a:ext cx="1839431" cy="1911292"/>
          </a:xfrm>
          <a:prstGeom prst="rect">
            <a:avLst/>
          </a:prstGeom>
          <a:noFill/>
          <a:ln>
            <a:noFill/>
          </a:ln>
        </p:spPr>
        <p:txBody>
          <a:bodyPr spcFirstLastPara="1" wrap="square" lIns="0" tIns="0" rIns="0" bIns="0" anchor="t" anchorCtr="0">
            <a:spAutoFit/>
          </a:bodyPr>
          <a:lstStyle/>
          <a:p>
            <a:pPr>
              <a:lnSpc>
                <a:spcPct val="115000"/>
              </a:lnSpc>
            </a:pP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Creo que hay mucho tiempo para tomar una decisión por Cristo, me puedo esperar para más tarde.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white speech bubble with a black background&#10;&#10;Description automatically generated">
            <a:extLst>
              <a:ext uri="{FF2B5EF4-FFF2-40B4-BE49-F238E27FC236}">
                <a16:creationId xmlns:a16="http://schemas.microsoft.com/office/drawing/2014/main" id="{CBE27041-262D-1098-CD97-E1D3370AF047}"/>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bwMode="auto">
          <a:xfrm rot="16200000">
            <a:off x="3701729" y="6090231"/>
            <a:ext cx="1285091" cy="5885702"/>
          </a:xfrm>
          <a:prstGeom prst="rect">
            <a:avLst/>
          </a:prstGeom>
          <a:ln>
            <a:noFill/>
          </a:ln>
          <a:extLst>
            <a:ext uri="{53640926-AAD7-44D8-BBD7-CCE9431645EC}">
              <a14:shadowObscured xmlns:a14="http://schemas.microsoft.com/office/drawing/2010/main"/>
            </a:ext>
          </a:extLst>
        </p:spPr>
      </p:pic>
      <p:sp>
        <p:nvSpPr>
          <p:cNvPr id="6" name="Google Shape;95;p13">
            <a:extLst>
              <a:ext uri="{FF2B5EF4-FFF2-40B4-BE49-F238E27FC236}">
                <a16:creationId xmlns:a16="http://schemas.microsoft.com/office/drawing/2014/main" id="{631A7DE8-F7CD-7864-D25E-2071770D581A}"/>
              </a:ext>
            </a:extLst>
          </p:cNvPr>
          <p:cNvSpPr txBox="1"/>
          <p:nvPr/>
        </p:nvSpPr>
        <p:spPr>
          <a:xfrm>
            <a:off x="2069699" y="8576841"/>
            <a:ext cx="2970133" cy="318549"/>
          </a:xfrm>
          <a:prstGeom prst="rect">
            <a:avLst/>
          </a:prstGeom>
          <a:noFill/>
          <a:ln>
            <a:noFill/>
          </a:ln>
        </p:spPr>
        <p:txBody>
          <a:bodyPr spcFirstLastPara="1" wrap="square" lIns="0" tIns="0" rIns="0" bIns="0" anchor="t" anchorCtr="0">
            <a:spAutoFit/>
          </a:bodyPr>
          <a:lstStyle/>
          <a:p>
            <a:pPr>
              <a:lnSpc>
                <a:spcPct val="115000"/>
              </a:lnSpc>
            </a:pPr>
            <a:r>
              <a:rPr lang="es-MX" sz="1800" dirty="0">
                <a:effectLst/>
                <a:latin typeface="Times New Roman" panose="02020603050405020304" pitchFamily="18" charset="0"/>
                <a:ea typeface="Aptos" panose="020B0004020202020204" pitchFamily="34" charset="0"/>
              </a:rPr>
              <a:t>Yo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white speech bubble with a black background&#10;&#10;Description automatically generated">
            <a:extLst>
              <a:ext uri="{FF2B5EF4-FFF2-40B4-BE49-F238E27FC236}">
                <a16:creationId xmlns:a16="http://schemas.microsoft.com/office/drawing/2014/main" id="{168C1794-427A-6296-72CB-998A85BA6E1B}"/>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bwMode="auto">
          <a:xfrm rot="16200000">
            <a:off x="2057673" y="1500118"/>
            <a:ext cx="3360025" cy="4860191"/>
          </a:xfrm>
          <a:prstGeom prst="rect">
            <a:avLst/>
          </a:prstGeom>
          <a:ln>
            <a:noFill/>
          </a:ln>
          <a:extLst>
            <a:ext uri="{53640926-AAD7-44D8-BBD7-CCE9431645EC}">
              <a14:shadowObscured xmlns:a14="http://schemas.microsoft.com/office/drawing/2010/main"/>
            </a:ext>
          </a:extLst>
        </p:spPr>
      </p:pic>
      <p:sp>
        <p:nvSpPr>
          <p:cNvPr id="8" name="Google Shape;95;p13">
            <a:extLst>
              <a:ext uri="{FF2B5EF4-FFF2-40B4-BE49-F238E27FC236}">
                <a16:creationId xmlns:a16="http://schemas.microsoft.com/office/drawing/2014/main" id="{B597B82C-02F9-8AB2-FE16-B29EE4E39C68}"/>
              </a:ext>
            </a:extLst>
          </p:cNvPr>
          <p:cNvSpPr txBox="1"/>
          <p:nvPr/>
        </p:nvSpPr>
        <p:spPr>
          <a:xfrm>
            <a:off x="1691341" y="2559345"/>
            <a:ext cx="2672850" cy="2866939"/>
          </a:xfrm>
          <a:prstGeom prst="rect">
            <a:avLst/>
          </a:prstGeom>
          <a:noFill/>
          <a:ln>
            <a:noFill/>
          </a:ln>
        </p:spPr>
        <p:txBody>
          <a:bodyPr spcFirstLastPara="1" wrap="square" lIns="0" tIns="0" rIns="0" bIns="0" anchor="t" anchorCtr="0">
            <a:spAutoFit/>
          </a:bodyPr>
          <a:lstStyle/>
          <a:p>
            <a:pPr>
              <a:lnSpc>
                <a:spcPct val="115000"/>
              </a:lnSpc>
            </a:pPr>
            <a:r>
              <a:rPr lang="es-MX" sz="1800" kern="100" dirty="0">
                <a:latin typeface="Times New Roman" panose="02020603050405020304" pitchFamily="18" charset="0"/>
                <a:ea typeface="Aptos" panose="020B0004020202020204" pitchFamily="34" charset="0"/>
                <a:cs typeface="Times New Roman" panose="02020603050405020304" pitchFamily="18" charset="0"/>
              </a:rPr>
              <a:t>L</a:t>
            </a: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a Biblia dice que el tiempo para tomar esa decisión es hoy, no cuando uno quiera. Nadie sabe lo que puede pasar mañana. Dios ha señalado </a:t>
            </a:r>
            <a:r>
              <a:rPr lang="es-MX" sz="1800" kern="100" dirty="0">
                <a:latin typeface="Times New Roman" panose="02020603050405020304" pitchFamily="18" charset="0"/>
                <a:ea typeface="Aptos" panose="020B0004020202020204" pitchFamily="34" charset="0"/>
                <a:cs typeface="Times New Roman" panose="02020603050405020304" pitchFamily="18" charset="0"/>
              </a:rPr>
              <a:t>un momento </a:t>
            </a: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para salvarnos, y ese omento es ahora (2 Corintios 6:2; Hebreos 3:7-8).</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6DB2B15F-275D-D2F9-D2AD-241B0634A559}"/>
              </a:ext>
            </a:extLst>
          </p:cNvPr>
          <p:cNvPicPr>
            <a:picLocks noChangeAspect="1"/>
          </p:cNvPicPr>
          <p:nvPr/>
        </p:nvPicPr>
        <p:blipFill>
          <a:blip r:embed="rId8"/>
          <a:srcRect t="3400" b="3400"/>
          <a:stretch/>
        </p:blipFill>
        <p:spPr>
          <a:xfrm>
            <a:off x="0" y="6739666"/>
            <a:ext cx="7556500" cy="3953733"/>
          </a:xfrm>
          <a:prstGeom prst="rect">
            <a:avLst/>
          </a:prstGeom>
        </p:spPr>
      </p:pic>
      <p:sp>
        <p:nvSpPr>
          <p:cNvPr id="10" name="Google Shape;95;p13">
            <a:extLst>
              <a:ext uri="{FF2B5EF4-FFF2-40B4-BE49-F238E27FC236}">
                <a16:creationId xmlns:a16="http://schemas.microsoft.com/office/drawing/2014/main" id="{EEA3528F-399D-8D32-CEE7-878687C6204E}"/>
              </a:ext>
            </a:extLst>
          </p:cNvPr>
          <p:cNvSpPr txBox="1"/>
          <p:nvPr/>
        </p:nvSpPr>
        <p:spPr>
          <a:xfrm>
            <a:off x="3426989" y="5690868"/>
            <a:ext cx="3867149" cy="637097"/>
          </a:xfrm>
          <a:prstGeom prst="rect">
            <a:avLst/>
          </a:prstGeom>
          <a:noFill/>
          <a:ln>
            <a:noFill/>
          </a:ln>
        </p:spPr>
        <p:txBody>
          <a:bodyPr spcFirstLastPara="1" wrap="square" lIns="0" tIns="0" rIns="0" bIns="0" anchor="t" anchorCtr="0">
            <a:spAutoFit/>
          </a:bodyPr>
          <a:lstStyle/>
          <a:p>
            <a:pPr>
              <a:lnSpc>
                <a:spcPct val="115000"/>
              </a:lnSpc>
            </a:pP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Bueno, yo siempre trato de hacer lo mejor que puedo. No creo que esté tan mal.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white speech bubble with a black background&#10;&#10;Description automatically generated">
            <a:extLst>
              <a:ext uri="{FF2B5EF4-FFF2-40B4-BE49-F238E27FC236}">
                <a16:creationId xmlns:a16="http://schemas.microsoft.com/office/drawing/2014/main" id="{4240C12E-C210-9095-4952-933DCE42459A}"/>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bwMode="auto">
          <a:xfrm rot="16200000">
            <a:off x="2217481" y="7135067"/>
            <a:ext cx="1321487" cy="5650196"/>
          </a:xfrm>
          <a:prstGeom prst="rect">
            <a:avLst/>
          </a:prstGeom>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F20318FC-9CE9-8AC7-7DF7-6C0D9D25B89B}"/>
              </a:ext>
            </a:extLst>
          </p:cNvPr>
          <p:cNvSpPr txBox="1"/>
          <p:nvPr/>
        </p:nvSpPr>
        <p:spPr>
          <a:xfrm>
            <a:off x="576484" y="9401791"/>
            <a:ext cx="3038228" cy="1200329"/>
          </a:xfrm>
          <a:prstGeom prst="rect">
            <a:avLst/>
          </a:prstGeom>
          <a:noFill/>
        </p:spPr>
        <p:txBody>
          <a:bodyPr wrap="square">
            <a:spAutoFit/>
          </a:bodyPr>
          <a:lstStyle/>
          <a:p>
            <a:pPr marL="0" marR="0">
              <a:spcBef>
                <a:spcPts val="0"/>
              </a:spcBef>
              <a:spcAft>
                <a:spcPts val="0"/>
              </a:spcAft>
            </a:pP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¿De verdad crees que siempre has hecho lo mejor en toda ocasión? ¿Nunca has mentido ni tenido malos pensamientos?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03054007"/>
      </p:ext>
    </p:extLst>
  </p:cSld>
  <p:clrMapOvr>
    <a:masterClrMapping/>
  </p:clrMapOvr>
  <mc:AlternateContent xmlns:mc="http://schemas.openxmlformats.org/markup-compatibility/2006" xmlns:p14="http://schemas.microsoft.com/office/powerpoint/2010/main">
    <mc:Choice Requires="p14">
      <p:transition spd="slow" p14:dur="2000" advTm="60951"/>
    </mc:Choice>
    <mc:Fallback xmlns="">
      <p:transition spd="slow" advTm="6095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Shape 83"/>
        <p:cNvGrpSpPr/>
        <p:nvPr/>
      </p:nvGrpSpPr>
      <p:grpSpPr>
        <a:xfrm>
          <a:off x="0" y="0"/>
          <a:ext cx="0" cy="0"/>
          <a:chOff x="0" y="0"/>
          <a:chExt cx="0" cy="0"/>
        </a:xfrm>
      </p:grpSpPr>
      <p:pic>
        <p:nvPicPr>
          <p:cNvPr id="2" name="Picture 1">
            <a:extLst>
              <a:ext uri="{FF2B5EF4-FFF2-40B4-BE49-F238E27FC236}">
                <a16:creationId xmlns:a16="http://schemas.microsoft.com/office/drawing/2014/main" id="{A4EF9456-6736-F699-0B4B-BD88F362C484}"/>
              </a:ext>
            </a:extLst>
          </p:cNvPr>
          <p:cNvPicPr>
            <a:picLocks noChangeAspect="1"/>
          </p:cNvPicPr>
          <p:nvPr/>
        </p:nvPicPr>
        <p:blipFill>
          <a:blip r:embed="rId3"/>
          <a:srcRect/>
          <a:stretch/>
        </p:blipFill>
        <p:spPr bwMode="auto">
          <a:xfrm>
            <a:off x="89513" y="129446"/>
            <a:ext cx="7377475" cy="242128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5D367107-7D66-432E-2AEE-0BABB933EF98}"/>
              </a:ext>
            </a:extLst>
          </p:cNvPr>
          <p:cNvPicPr>
            <a:picLocks noChangeAspect="1"/>
          </p:cNvPicPr>
          <p:nvPr/>
        </p:nvPicPr>
        <p:blipFill>
          <a:blip r:embed="rId4"/>
          <a:srcRect l="4264" r="4264"/>
          <a:stretch/>
        </p:blipFill>
        <p:spPr bwMode="auto">
          <a:xfrm>
            <a:off x="52397" y="6004099"/>
            <a:ext cx="7448205" cy="4571295"/>
          </a:xfrm>
          <a:prstGeom prst="rect">
            <a:avLst/>
          </a:prstGeom>
          <a:ln>
            <a:noFill/>
          </a:ln>
          <a:extLst>
            <a:ext uri="{53640926-AAD7-44D8-BBD7-CCE9431645EC}">
              <a14:shadowObscured xmlns:a14="http://schemas.microsoft.com/office/drawing/2010/main"/>
            </a:ext>
          </a:extLst>
        </p:spPr>
      </p:pic>
      <p:grpSp>
        <p:nvGrpSpPr>
          <p:cNvPr id="86" name="Google Shape;86;p13"/>
          <p:cNvGrpSpPr/>
          <p:nvPr/>
        </p:nvGrpSpPr>
        <p:grpSpPr>
          <a:xfrm>
            <a:off x="-3500" y="-23484"/>
            <a:ext cx="7560000" cy="10675423"/>
            <a:chOff x="0" y="-28575"/>
            <a:chExt cx="2709333" cy="3871065"/>
          </a:xfrm>
          <a:noFill/>
        </p:grpSpPr>
        <p:sp>
          <p:nvSpPr>
            <p:cNvPr id="87" name="Google Shape;87;p13"/>
            <p:cNvSpPr/>
            <p:nvPr/>
          </p:nvSpPr>
          <p:spPr>
            <a:xfrm>
              <a:off x="0" y="0"/>
              <a:ext cx="2709333" cy="3842490"/>
            </a:xfrm>
            <a:custGeom>
              <a:avLst/>
              <a:gdLst/>
              <a:ahLst/>
              <a:cxnLst/>
              <a:rect l="l" t="t" r="r" b="b"/>
              <a:pathLst>
                <a:path w="2709333" h="3842490" extrusionOk="0">
                  <a:moveTo>
                    <a:pt x="0" y="0"/>
                  </a:moveTo>
                  <a:lnTo>
                    <a:pt x="2709333" y="0"/>
                  </a:lnTo>
                  <a:lnTo>
                    <a:pt x="2709333" y="3842490"/>
                  </a:lnTo>
                  <a:lnTo>
                    <a:pt x="0" y="3842490"/>
                  </a:lnTo>
                  <a:close/>
                </a:path>
              </a:pathLst>
            </a:custGeom>
            <a:grpFill/>
            <a:ln w="142875" cap="sq" cmpd="sng">
              <a:solidFill>
                <a:srgbClr val="000000"/>
              </a:solidFill>
              <a:prstDash val="solid"/>
              <a:miter lim="8000"/>
              <a:headEnd type="none" w="sm" len="sm"/>
              <a:tailEnd type="none" w="sm" len="sm"/>
            </a:ln>
          </p:spPr>
          <p:txBody>
            <a:bodyPr/>
            <a:lstStyle/>
            <a:p>
              <a:endParaRPr lang="en-US"/>
            </a:p>
          </p:txBody>
        </p:sp>
        <p:sp>
          <p:nvSpPr>
            <p:cNvPr id="88" name="Google Shape;88;p13"/>
            <p:cNvSpPr txBox="1"/>
            <p:nvPr/>
          </p:nvSpPr>
          <p:spPr>
            <a:xfrm>
              <a:off x="0" y="-28575"/>
              <a:ext cx="2709333" cy="3871065"/>
            </a:xfrm>
            <a:prstGeom prst="rect">
              <a:avLst/>
            </a:prstGeom>
            <a:grp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7" name="Rectangle 2">
            <a:extLst>
              <a:ext uri="{FF2B5EF4-FFF2-40B4-BE49-F238E27FC236}">
                <a16:creationId xmlns:a16="http://schemas.microsoft.com/office/drawing/2014/main" id="{B81E25C0-152F-8DF6-9842-984B0EBCFBC8}"/>
              </a:ext>
            </a:extLst>
          </p:cNvPr>
          <p:cNvSpPr>
            <a:spLocks noChangeArrowheads="1"/>
          </p:cNvSpPr>
          <p:nvPr/>
        </p:nvSpPr>
        <p:spPr bwMode="auto">
          <a:xfrm>
            <a:off x="0" y="0"/>
            <a:ext cx="7556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a:extLst>
              <a:ext uri="{FF2B5EF4-FFF2-40B4-BE49-F238E27FC236}">
                <a16:creationId xmlns:a16="http://schemas.microsoft.com/office/drawing/2014/main" id="{77B0FE91-BEFB-94D3-7870-F98E16C5B212}"/>
              </a:ext>
            </a:extLst>
          </p:cNvPr>
          <p:cNvPicPr>
            <a:picLocks noChangeAspect="1"/>
          </p:cNvPicPr>
          <p:nvPr/>
        </p:nvPicPr>
        <p:blipFill>
          <a:blip r:embed="rId5"/>
          <a:srcRect l="20994"/>
          <a:stretch/>
        </p:blipFill>
        <p:spPr bwMode="auto">
          <a:xfrm>
            <a:off x="89512" y="2524198"/>
            <a:ext cx="7377475" cy="3479901"/>
          </a:xfrm>
          <a:prstGeom prst="rect">
            <a:avLst/>
          </a:prstGeom>
          <a:ln>
            <a:noFill/>
          </a:ln>
          <a:extLst>
            <a:ext uri="{53640926-AAD7-44D8-BBD7-CCE9431645EC}">
              <a14:shadowObscured xmlns:a14="http://schemas.microsoft.com/office/drawing/2010/main"/>
            </a:ext>
          </a:extLst>
        </p:spPr>
      </p:pic>
      <p:sp>
        <p:nvSpPr>
          <p:cNvPr id="5" name="Google Shape;95;p13">
            <a:extLst>
              <a:ext uri="{FF2B5EF4-FFF2-40B4-BE49-F238E27FC236}">
                <a16:creationId xmlns:a16="http://schemas.microsoft.com/office/drawing/2014/main" id="{EFE63A5C-9F25-477F-CFB2-2E04B4D6F3C7}"/>
              </a:ext>
            </a:extLst>
          </p:cNvPr>
          <p:cNvSpPr txBox="1"/>
          <p:nvPr/>
        </p:nvSpPr>
        <p:spPr>
          <a:xfrm>
            <a:off x="2568427" y="5239514"/>
            <a:ext cx="2623388" cy="318549"/>
          </a:xfrm>
          <a:prstGeom prst="rect">
            <a:avLst/>
          </a:prstGeom>
          <a:noFill/>
          <a:ln>
            <a:noFill/>
          </a:ln>
        </p:spPr>
        <p:txBody>
          <a:bodyPr spcFirstLastPara="1" wrap="square" lIns="0" tIns="0" rIns="0" bIns="0" anchor="t" anchorCtr="0">
            <a:spAutoFit/>
          </a:bodyPr>
          <a:lstStyle/>
          <a:p>
            <a:pPr>
              <a:lnSpc>
                <a:spcPct val="115000"/>
              </a:lnSpc>
            </a:pP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white speech bubble with a black background&#10;&#10;Description automatically generated">
            <a:extLst>
              <a:ext uri="{FF2B5EF4-FFF2-40B4-BE49-F238E27FC236}">
                <a16:creationId xmlns:a16="http://schemas.microsoft.com/office/drawing/2014/main" id="{05A9475B-8F0D-3432-2139-C14B8E2EE064}"/>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bwMode="auto">
          <a:xfrm rot="16200000">
            <a:off x="1427695" y="-237515"/>
            <a:ext cx="1171575" cy="3894503"/>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EE0A7999-6DEF-5291-8C66-5AEEEA1E4A91}"/>
              </a:ext>
            </a:extLst>
          </p:cNvPr>
          <p:cNvSpPr txBox="1"/>
          <p:nvPr/>
        </p:nvSpPr>
        <p:spPr>
          <a:xfrm>
            <a:off x="316522" y="1194691"/>
            <a:ext cx="2150454" cy="1030090"/>
          </a:xfrm>
          <a:prstGeom prst="rect">
            <a:avLst/>
          </a:prstGeom>
          <a:noFill/>
        </p:spPr>
        <p:txBody>
          <a:bodyPr wrap="square">
            <a:spAutoFit/>
          </a:bodyPr>
          <a:lstStyle/>
          <a:p>
            <a:pPr>
              <a:lnSpc>
                <a:spcPct val="115000"/>
              </a:lnSpc>
            </a:pPr>
            <a:r>
              <a:rPr lang="es-MX" sz="1800" dirty="0">
                <a:effectLst/>
                <a:latin typeface="Times New Roman" panose="02020603050405020304" pitchFamily="18" charset="0"/>
                <a:ea typeface="Aptos" panose="020B0004020202020204" pitchFamily="34" charset="0"/>
              </a:rPr>
              <a:t>La verdad es que no había pensado de eso.</a:t>
            </a: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Google Shape;101;p13">
            <a:extLst>
              <a:ext uri="{FF2B5EF4-FFF2-40B4-BE49-F238E27FC236}">
                <a16:creationId xmlns:a16="http://schemas.microsoft.com/office/drawing/2014/main" id="{76F1A5A1-5855-4A44-96BE-B4F7900C17FF}"/>
              </a:ext>
            </a:extLst>
          </p:cNvPr>
          <p:cNvSpPr/>
          <p:nvPr/>
        </p:nvSpPr>
        <p:spPr>
          <a:xfrm rot="10800000">
            <a:off x="825247" y="8461730"/>
            <a:ext cx="5863598" cy="1421899"/>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8">
              <a:alphaModFix/>
            </a:blip>
            <a:stretch>
              <a:fillRect/>
            </a:stretch>
          </a:blipFill>
          <a:ln>
            <a:noFill/>
          </a:ln>
        </p:spPr>
        <p:txBody>
          <a:bodyPr/>
          <a:lstStyle/>
          <a:p>
            <a:r>
              <a:rPr lang="es-MX" sz="1800" dirty="0">
                <a:effectLst/>
                <a:latin typeface="Times New Roman" panose="02020603050405020304" pitchFamily="18" charset="0"/>
                <a:ea typeface="Aptos" panose="020B0004020202020204" pitchFamily="34"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584C522C-6726-F192-8D4A-736BB1E59896}"/>
              </a:ext>
            </a:extLst>
          </p:cNvPr>
          <p:cNvSpPr txBox="1"/>
          <p:nvPr/>
        </p:nvSpPr>
        <p:spPr>
          <a:xfrm>
            <a:off x="1029312" y="8960300"/>
            <a:ext cx="5455468" cy="923330"/>
          </a:xfrm>
          <a:prstGeom prst="rect">
            <a:avLst/>
          </a:prstGeom>
          <a:noFill/>
        </p:spPr>
        <p:txBody>
          <a:bodyPr wrap="square">
            <a:spAutoFit/>
          </a:bodyPr>
          <a:lstStyle/>
          <a:p>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Bueno, pienso que todas las religiones llevan a la salvación de alguna forma, ¿no? Todas tienen algo bueno.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Google Shape;101;p13">
            <a:extLst>
              <a:ext uri="{FF2B5EF4-FFF2-40B4-BE49-F238E27FC236}">
                <a16:creationId xmlns:a16="http://schemas.microsoft.com/office/drawing/2014/main" id="{F45683D5-C649-1564-28C3-1379CBE6466B}"/>
              </a:ext>
            </a:extLst>
          </p:cNvPr>
          <p:cNvSpPr/>
          <p:nvPr/>
        </p:nvSpPr>
        <p:spPr>
          <a:xfrm>
            <a:off x="2838451" y="2150635"/>
            <a:ext cx="4491942" cy="1928848"/>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8">
              <a:alphaModFix/>
            </a:blip>
            <a:stretch>
              <a:fillRect/>
            </a:stretch>
          </a:blipFill>
          <a:ln>
            <a:noFill/>
          </a:ln>
        </p:spPr>
        <p:txBody>
          <a:bodyPr/>
          <a:lstStyle/>
          <a:p>
            <a:pPr marL="0" marR="0">
              <a:spcBef>
                <a:spcPts val="0"/>
              </a:spcBef>
              <a:spcAft>
                <a:spcPts val="0"/>
              </a:spcAft>
            </a:pP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La Biblia dice que todos hemos pecado, y aunque trates de hacer el bien, el pecado tiene consecuencias y demanda castigo (Ezequiel 18:4; Romanos 6:23). Rechazar el evangelio, incluso ahora, ¿es realmente hacer lo mejor?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3702"/>
    </mc:Choice>
    <mc:Fallback xmlns="">
      <p:transition spd="slow" advTm="5370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Shape 83"/>
        <p:cNvGrpSpPr/>
        <p:nvPr/>
      </p:nvGrpSpPr>
      <p:grpSpPr>
        <a:xfrm>
          <a:off x="0" y="0"/>
          <a:ext cx="0" cy="0"/>
          <a:chOff x="0" y="0"/>
          <a:chExt cx="0" cy="0"/>
        </a:xfrm>
      </p:grpSpPr>
      <p:pic>
        <p:nvPicPr>
          <p:cNvPr id="14" name="Picture 13">
            <a:extLst>
              <a:ext uri="{FF2B5EF4-FFF2-40B4-BE49-F238E27FC236}">
                <a16:creationId xmlns:a16="http://schemas.microsoft.com/office/drawing/2014/main" id="{77B0FE91-BEFB-94D3-7870-F98E16C5B212}"/>
              </a:ext>
            </a:extLst>
          </p:cNvPr>
          <p:cNvPicPr>
            <a:picLocks noChangeAspect="1"/>
          </p:cNvPicPr>
          <p:nvPr/>
        </p:nvPicPr>
        <p:blipFill>
          <a:blip r:embed="rId3"/>
          <a:srcRect/>
          <a:stretch/>
        </p:blipFill>
        <p:spPr bwMode="auto">
          <a:xfrm>
            <a:off x="89511" y="2328036"/>
            <a:ext cx="7411091" cy="4160612"/>
          </a:xfrm>
          <a:prstGeom prst="rect">
            <a:avLst/>
          </a:prstGeom>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A4EF9456-6736-F699-0B4B-BD88F362C484}"/>
              </a:ext>
            </a:extLst>
          </p:cNvPr>
          <p:cNvPicPr>
            <a:picLocks noChangeAspect="1"/>
          </p:cNvPicPr>
          <p:nvPr/>
        </p:nvPicPr>
        <p:blipFill>
          <a:blip r:embed="rId4"/>
          <a:srcRect r="15513"/>
          <a:stretch/>
        </p:blipFill>
        <p:spPr bwMode="auto">
          <a:xfrm>
            <a:off x="89512" y="99966"/>
            <a:ext cx="7430636" cy="242128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5D367107-7D66-432E-2AEE-0BABB933EF98}"/>
              </a:ext>
            </a:extLst>
          </p:cNvPr>
          <p:cNvPicPr>
            <a:picLocks noChangeAspect="1"/>
          </p:cNvPicPr>
          <p:nvPr/>
        </p:nvPicPr>
        <p:blipFill>
          <a:blip r:embed="rId5"/>
          <a:srcRect l="3997" r="3997"/>
          <a:stretch/>
        </p:blipFill>
        <p:spPr bwMode="auto">
          <a:xfrm>
            <a:off x="-3500" y="4838248"/>
            <a:ext cx="7448205" cy="5755186"/>
          </a:xfrm>
          <a:prstGeom prst="rect">
            <a:avLst/>
          </a:prstGeom>
          <a:ln>
            <a:noFill/>
          </a:ln>
          <a:extLst>
            <a:ext uri="{53640926-AAD7-44D8-BBD7-CCE9431645EC}">
              <a14:shadowObscured xmlns:a14="http://schemas.microsoft.com/office/drawing/2010/main"/>
            </a:ext>
          </a:extLst>
        </p:spPr>
      </p:pic>
      <p:grpSp>
        <p:nvGrpSpPr>
          <p:cNvPr id="86" name="Google Shape;86;p13"/>
          <p:cNvGrpSpPr/>
          <p:nvPr/>
        </p:nvGrpSpPr>
        <p:grpSpPr>
          <a:xfrm>
            <a:off x="-3500" y="-23484"/>
            <a:ext cx="7560000" cy="10675423"/>
            <a:chOff x="0" y="-28575"/>
            <a:chExt cx="2709333" cy="3871065"/>
          </a:xfrm>
          <a:noFill/>
        </p:grpSpPr>
        <p:sp>
          <p:nvSpPr>
            <p:cNvPr id="87" name="Google Shape;87;p13"/>
            <p:cNvSpPr/>
            <p:nvPr/>
          </p:nvSpPr>
          <p:spPr>
            <a:xfrm>
              <a:off x="0" y="0"/>
              <a:ext cx="2709333" cy="3842490"/>
            </a:xfrm>
            <a:custGeom>
              <a:avLst/>
              <a:gdLst/>
              <a:ahLst/>
              <a:cxnLst/>
              <a:rect l="l" t="t" r="r" b="b"/>
              <a:pathLst>
                <a:path w="2709333" h="3842490" extrusionOk="0">
                  <a:moveTo>
                    <a:pt x="0" y="0"/>
                  </a:moveTo>
                  <a:lnTo>
                    <a:pt x="2709333" y="0"/>
                  </a:lnTo>
                  <a:lnTo>
                    <a:pt x="2709333" y="3842490"/>
                  </a:lnTo>
                  <a:lnTo>
                    <a:pt x="0" y="3842490"/>
                  </a:lnTo>
                  <a:close/>
                </a:path>
              </a:pathLst>
            </a:custGeom>
            <a:grpFill/>
            <a:ln w="142875" cap="sq" cmpd="sng">
              <a:solidFill>
                <a:srgbClr val="000000"/>
              </a:solidFill>
              <a:prstDash val="solid"/>
              <a:miter lim="8000"/>
              <a:headEnd type="none" w="sm" len="sm"/>
              <a:tailEnd type="none" w="sm" len="sm"/>
            </a:ln>
          </p:spPr>
          <p:txBody>
            <a:bodyPr/>
            <a:lstStyle/>
            <a:p>
              <a:endParaRPr lang="en-US"/>
            </a:p>
          </p:txBody>
        </p:sp>
        <p:sp>
          <p:nvSpPr>
            <p:cNvPr id="88" name="Google Shape;88;p13"/>
            <p:cNvSpPr txBox="1"/>
            <p:nvPr/>
          </p:nvSpPr>
          <p:spPr>
            <a:xfrm>
              <a:off x="0" y="-28575"/>
              <a:ext cx="2709333" cy="3871065"/>
            </a:xfrm>
            <a:prstGeom prst="rect">
              <a:avLst/>
            </a:prstGeom>
            <a:grp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7" name="Rectangle 2">
            <a:extLst>
              <a:ext uri="{FF2B5EF4-FFF2-40B4-BE49-F238E27FC236}">
                <a16:creationId xmlns:a16="http://schemas.microsoft.com/office/drawing/2014/main" id="{B81E25C0-152F-8DF6-9842-984B0EBCFBC8}"/>
              </a:ext>
            </a:extLst>
          </p:cNvPr>
          <p:cNvSpPr>
            <a:spLocks noChangeArrowheads="1"/>
          </p:cNvSpPr>
          <p:nvPr/>
        </p:nvSpPr>
        <p:spPr bwMode="auto">
          <a:xfrm>
            <a:off x="0" y="0"/>
            <a:ext cx="7556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Google Shape;95;p13">
            <a:extLst>
              <a:ext uri="{FF2B5EF4-FFF2-40B4-BE49-F238E27FC236}">
                <a16:creationId xmlns:a16="http://schemas.microsoft.com/office/drawing/2014/main" id="{EFE63A5C-9F25-477F-CFB2-2E04B4D6F3C7}"/>
              </a:ext>
            </a:extLst>
          </p:cNvPr>
          <p:cNvSpPr txBox="1"/>
          <p:nvPr/>
        </p:nvSpPr>
        <p:spPr>
          <a:xfrm>
            <a:off x="2568427" y="5239514"/>
            <a:ext cx="2623388" cy="318549"/>
          </a:xfrm>
          <a:prstGeom prst="rect">
            <a:avLst/>
          </a:prstGeom>
          <a:noFill/>
          <a:ln>
            <a:noFill/>
          </a:ln>
        </p:spPr>
        <p:txBody>
          <a:bodyPr spcFirstLastPara="1" wrap="square" lIns="0" tIns="0" rIns="0" bIns="0" anchor="t" anchorCtr="0">
            <a:spAutoFit/>
          </a:bodyPr>
          <a:lstStyle/>
          <a:p>
            <a:pPr>
              <a:lnSpc>
                <a:spcPct val="115000"/>
              </a:lnSpc>
            </a:pP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white speech bubble with a black background&#10;&#10;Description automatically generated">
            <a:extLst>
              <a:ext uri="{FF2B5EF4-FFF2-40B4-BE49-F238E27FC236}">
                <a16:creationId xmlns:a16="http://schemas.microsoft.com/office/drawing/2014/main" id="{05A9475B-8F0D-3432-2139-C14B8E2EE064}"/>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bwMode="auto">
          <a:xfrm rot="16200000">
            <a:off x="476856" y="368020"/>
            <a:ext cx="4051686" cy="4900602"/>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EE0A7999-6DEF-5291-8C66-5AEEEA1E4A91}"/>
              </a:ext>
            </a:extLst>
          </p:cNvPr>
          <p:cNvSpPr txBox="1"/>
          <p:nvPr/>
        </p:nvSpPr>
        <p:spPr>
          <a:xfrm>
            <a:off x="401042" y="1146110"/>
            <a:ext cx="2884972" cy="3578480"/>
          </a:xfrm>
          <a:prstGeom prst="rect">
            <a:avLst/>
          </a:prstGeom>
          <a:noFill/>
        </p:spPr>
        <p:txBody>
          <a:bodyPr wrap="square">
            <a:spAutoFit/>
          </a:bodyPr>
          <a:lstStyle/>
          <a:p>
            <a:pPr>
              <a:lnSpc>
                <a:spcPct val="115000"/>
              </a:lnSpc>
            </a:pP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Es cierto que hay muchas religiones, pero no todas hablan de Jesucristo como el Salvador. La salvación no está en una religión, sino en una Persona: Jesucristo. Él mismo dijo que es "el camino, la verdad y la vida" (Juan 14:6). No hay salvación fuera de Él (Hechos 4:12).</a:t>
            </a:r>
            <a:r>
              <a:rPr lang="es-MX" sz="1800" kern="100" dirty="0">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A97E7A4C-2B24-0BE8-9AFE-AC676F6B87FA}"/>
              </a:ext>
            </a:extLst>
          </p:cNvPr>
          <p:cNvSpPr txBox="1"/>
          <p:nvPr/>
        </p:nvSpPr>
        <p:spPr>
          <a:xfrm>
            <a:off x="4369984" y="4079483"/>
            <a:ext cx="2764463" cy="369332"/>
          </a:xfrm>
          <a:prstGeom prst="rect">
            <a:avLst/>
          </a:prstGeom>
          <a:noFill/>
        </p:spPr>
        <p:txBody>
          <a:bodyPr wrap="square">
            <a:spAutoFit/>
          </a:bodyPr>
          <a:lstStyle/>
          <a:p>
            <a:pPr marL="0" marR="0">
              <a:spcBef>
                <a:spcPts val="0"/>
              </a:spcBef>
              <a:spcAft>
                <a:spcPts val="0"/>
              </a:spcAft>
            </a:pP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Google Shape;101;p13">
            <a:extLst>
              <a:ext uri="{FF2B5EF4-FFF2-40B4-BE49-F238E27FC236}">
                <a16:creationId xmlns:a16="http://schemas.microsoft.com/office/drawing/2014/main" id="{76F1A5A1-5855-4A44-96BE-B4F7900C17FF}"/>
              </a:ext>
            </a:extLst>
          </p:cNvPr>
          <p:cNvSpPr/>
          <p:nvPr/>
        </p:nvSpPr>
        <p:spPr>
          <a:xfrm rot="10800000">
            <a:off x="885825" y="8489943"/>
            <a:ext cx="6601267" cy="2131703"/>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8">
              <a:alphaModFix/>
            </a:blip>
            <a:stretch>
              <a:fillRect/>
            </a:stretch>
          </a:blipFill>
          <a:ln>
            <a:noFill/>
          </a:ln>
        </p:spPr>
        <p:txBody>
          <a:bodyPr/>
          <a:lstStyle/>
          <a:p>
            <a:r>
              <a:rPr lang="es-MX" sz="1800" dirty="0">
                <a:effectLst/>
                <a:latin typeface="Times New Roman" panose="02020603050405020304" pitchFamily="18" charset="0"/>
                <a:ea typeface="Aptos" panose="020B0004020202020204" pitchFamily="34"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584C522C-6726-F192-8D4A-736BB1E59896}"/>
              </a:ext>
            </a:extLst>
          </p:cNvPr>
          <p:cNvSpPr txBox="1"/>
          <p:nvPr/>
        </p:nvSpPr>
        <p:spPr>
          <a:xfrm>
            <a:off x="1029312" y="8960300"/>
            <a:ext cx="5455468" cy="369332"/>
          </a:xfrm>
          <a:prstGeom prst="rect">
            <a:avLst/>
          </a:prstGeom>
          <a:noFill/>
        </p:spPr>
        <p:txBody>
          <a:bodyPr wrap="square">
            <a:spAutoFit/>
          </a:bodyPr>
          <a:lstStyle/>
          <a:p>
            <a:r>
              <a:rPr lang="es-MX" sz="1800" kern="100" dirty="0">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Google Shape;101;p13">
            <a:extLst>
              <a:ext uri="{FF2B5EF4-FFF2-40B4-BE49-F238E27FC236}">
                <a16:creationId xmlns:a16="http://schemas.microsoft.com/office/drawing/2014/main" id="{DD510656-4503-2D4B-B92B-8E8C9493F5C2}"/>
              </a:ext>
            </a:extLst>
          </p:cNvPr>
          <p:cNvSpPr/>
          <p:nvPr/>
        </p:nvSpPr>
        <p:spPr>
          <a:xfrm rot="10800000">
            <a:off x="1603391" y="4562474"/>
            <a:ext cx="5863598" cy="1421899"/>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8">
              <a:alphaModFix/>
            </a:blip>
            <a:stretch>
              <a:fillRect/>
            </a:stretch>
          </a:blipFill>
          <a:ln>
            <a:noFill/>
          </a:ln>
        </p:spPr>
        <p:txBody>
          <a:bodyPr/>
          <a:lstStyle/>
          <a:p>
            <a:r>
              <a:rPr lang="es-MX" sz="1800" dirty="0">
                <a:effectLst/>
                <a:latin typeface="Times New Roman" panose="02020603050405020304" pitchFamily="18" charset="0"/>
                <a:ea typeface="Aptos" panose="020B0004020202020204" pitchFamily="34"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4CDB232-1A3E-DDEF-84BB-B6D271720E16}"/>
              </a:ext>
            </a:extLst>
          </p:cNvPr>
          <p:cNvSpPr txBox="1"/>
          <p:nvPr/>
        </p:nvSpPr>
        <p:spPr>
          <a:xfrm>
            <a:off x="1807455" y="4881069"/>
            <a:ext cx="5455468" cy="923330"/>
          </a:xfrm>
          <a:prstGeom prst="rect">
            <a:avLst/>
          </a:prstGeom>
          <a:noFill/>
        </p:spPr>
        <p:txBody>
          <a:bodyPr wrap="square">
            <a:spAutoFit/>
          </a:bodyPr>
          <a:lstStyle/>
          <a:p>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Bueno, pienso que todas las religiones llevan a la salvación de alguna forma, ¿no? Todas tienen algo bueno.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914EB40-8E9B-ECB3-4623-527170FCB50C}"/>
              </a:ext>
            </a:extLst>
          </p:cNvPr>
          <p:cNvSpPr txBox="1"/>
          <p:nvPr/>
        </p:nvSpPr>
        <p:spPr>
          <a:xfrm>
            <a:off x="1067321" y="8977592"/>
            <a:ext cx="6195601" cy="1477328"/>
          </a:xfrm>
          <a:prstGeom prst="rect">
            <a:avLst/>
          </a:prstGeom>
          <a:noFill/>
        </p:spPr>
        <p:txBody>
          <a:bodyPr wrap="square">
            <a:spAutoFit/>
          </a:bodyPr>
          <a:lstStyle/>
          <a:p>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Es cierto que hay muchas religiones, pero no todas hablan de Jesucristo como el Salvador. La salvación no está en una religión, sino en una Persona: Jesucristo. Él mismo dijo que es "el camino, la verdad y la vida" (Juan 14:6). No hay salvación fuera de Él (Hechos 4:12).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86522471"/>
      </p:ext>
    </p:extLst>
  </p:cSld>
  <p:clrMapOvr>
    <a:masterClrMapping/>
  </p:clrMapOvr>
  <mc:AlternateContent xmlns:mc="http://schemas.openxmlformats.org/markup-compatibility/2006" xmlns:p14="http://schemas.microsoft.com/office/powerpoint/2010/main">
    <mc:Choice Requires="p14">
      <p:transition spd="slow" p14:dur="2000" advTm="53702"/>
    </mc:Choice>
    <mc:Fallback xmlns="">
      <p:transition spd="slow" advTm="5370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83"/>
        <p:cNvGrpSpPr/>
        <p:nvPr/>
      </p:nvGrpSpPr>
      <p:grpSpPr>
        <a:xfrm>
          <a:off x="0" y="0"/>
          <a:ext cx="0" cy="0"/>
          <a:chOff x="0" y="0"/>
          <a:chExt cx="0" cy="0"/>
        </a:xfrm>
      </p:grpSpPr>
      <p:pic>
        <p:nvPicPr>
          <p:cNvPr id="8" name="Picture 7">
            <a:extLst>
              <a:ext uri="{FF2B5EF4-FFF2-40B4-BE49-F238E27FC236}">
                <a16:creationId xmlns:a16="http://schemas.microsoft.com/office/drawing/2014/main" id="{14286D08-193C-A408-85C5-41EC30973E1B}"/>
              </a:ext>
            </a:extLst>
          </p:cNvPr>
          <p:cNvPicPr>
            <a:picLocks noChangeAspect="1"/>
          </p:cNvPicPr>
          <p:nvPr/>
        </p:nvPicPr>
        <p:blipFill>
          <a:blip r:embed="rId3"/>
          <a:srcRect/>
          <a:stretch/>
        </p:blipFill>
        <p:spPr>
          <a:xfrm>
            <a:off x="0" y="7089075"/>
            <a:ext cx="7491652" cy="3773050"/>
          </a:xfrm>
          <a:prstGeom prst="rect">
            <a:avLst/>
          </a:prstGeom>
        </p:spPr>
      </p:pic>
      <p:pic>
        <p:nvPicPr>
          <p:cNvPr id="3" name="Picture 2">
            <a:extLst>
              <a:ext uri="{FF2B5EF4-FFF2-40B4-BE49-F238E27FC236}">
                <a16:creationId xmlns:a16="http://schemas.microsoft.com/office/drawing/2014/main" id="{43CD1777-00B7-A1CB-6F11-1EBEB60CD9AF}"/>
              </a:ext>
            </a:extLst>
          </p:cNvPr>
          <p:cNvPicPr>
            <a:picLocks noChangeAspect="1"/>
          </p:cNvPicPr>
          <p:nvPr/>
        </p:nvPicPr>
        <p:blipFill>
          <a:blip r:embed="rId4"/>
          <a:srcRect t="386" b="386"/>
          <a:stretch/>
        </p:blipFill>
        <p:spPr>
          <a:xfrm>
            <a:off x="87080" y="2771775"/>
            <a:ext cx="7469420" cy="4336927"/>
          </a:xfrm>
          <a:prstGeom prst="rect">
            <a:avLst/>
          </a:prstGeom>
        </p:spPr>
      </p:pic>
      <p:pic>
        <p:nvPicPr>
          <p:cNvPr id="24" name="Picture 23">
            <a:extLst>
              <a:ext uri="{FF2B5EF4-FFF2-40B4-BE49-F238E27FC236}">
                <a16:creationId xmlns:a16="http://schemas.microsoft.com/office/drawing/2014/main" id="{334E0932-D685-D7CB-E2BF-BCB04EC3CB1D}"/>
              </a:ext>
            </a:extLst>
          </p:cNvPr>
          <p:cNvPicPr>
            <a:picLocks noChangeAspect="1"/>
          </p:cNvPicPr>
          <p:nvPr/>
        </p:nvPicPr>
        <p:blipFill>
          <a:blip r:embed="rId5"/>
          <a:srcRect t="9770" b="27392"/>
          <a:stretch/>
        </p:blipFill>
        <p:spPr>
          <a:xfrm>
            <a:off x="91014" y="106030"/>
            <a:ext cx="7556499" cy="2665745"/>
          </a:xfrm>
          <a:prstGeom prst="rect">
            <a:avLst/>
          </a:prstGeom>
        </p:spPr>
      </p:pic>
      <p:grpSp>
        <p:nvGrpSpPr>
          <p:cNvPr id="86" name="Google Shape;86;p13"/>
          <p:cNvGrpSpPr/>
          <p:nvPr/>
        </p:nvGrpSpPr>
        <p:grpSpPr>
          <a:xfrm>
            <a:off x="-3500" y="-23484"/>
            <a:ext cx="7560000" cy="10675423"/>
            <a:chOff x="0" y="-28575"/>
            <a:chExt cx="2709333" cy="3871065"/>
          </a:xfrm>
          <a:noFill/>
        </p:grpSpPr>
        <p:sp>
          <p:nvSpPr>
            <p:cNvPr id="87" name="Google Shape;87;p13"/>
            <p:cNvSpPr/>
            <p:nvPr/>
          </p:nvSpPr>
          <p:spPr>
            <a:xfrm>
              <a:off x="0" y="0"/>
              <a:ext cx="2709333" cy="3842490"/>
            </a:xfrm>
            <a:custGeom>
              <a:avLst/>
              <a:gdLst/>
              <a:ahLst/>
              <a:cxnLst/>
              <a:rect l="l" t="t" r="r" b="b"/>
              <a:pathLst>
                <a:path w="2709333" h="3842490" extrusionOk="0">
                  <a:moveTo>
                    <a:pt x="0" y="0"/>
                  </a:moveTo>
                  <a:lnTo>
                    <a:pt x="2709333" y="0"/>
                  </a:lnTo>
                  <a:lnTo>
                    <a:pt x="2709333" y="3842490"/>
                  </a:lnTo>
                  <a:lnTo>
                    <a:pt x="0" y="3842490"/>
                  </a:lnTo>
                  <a:close/>
                </a:path>
              </a:pathLst>
            </a:custGeom>
            <a:grpFill/>
            <a:ln w="142875" cap="sq" cmpd="sng">
              <a:solidFill>
                <a:srgbClr val="000000"/>
              </a:solidFill>
              <a:prstDash val="solid"/>
              <a:miter lim="8000"/>
              <a:headEnd type="none" w="sm" len="sm"/>
              <a:tailEnd type="none" w="sm" len="sm"/>
            </a:ln>
          </p:spPr>
          <p:txBody>
            <a:bodyPr/>
            <a:lstStyle/>
            <a:p>
              <a:endParaRPr lang="en-US" dirty="0"/>
            </a:p>
          </p:txBody>
        </p:sp>
        <p:sp>
          <p:nvSpPr>
            <p:cNvPr id="88" name="Google Shape;88;p13"/>
            <p:cNvSpPr txBox="1"/>
            <p:nvPr/>
          </p:nvSpPr>
          <p:spPr>
            <a:xfrm>
              <a:off x="0" y="-28575"/>
              <a:ext cx="2709333" cy="3871065"/>
            </a:xfrm>
            <a:prstGeom prst="rect">
              <a:avLst/>
            </a:prstGeom>
            <a:grp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7" name="Rectangle 2">
            <a:extLst>
              <a:ext uri="{FF2B5EF4-FFF2-40B4-BE49-F238E27FC236}">
                <a16:creationId xmlns:a16="http://schemas.microsoft.com/office/drawing/2014/main" id="{B81E25C0-152F-8DF6-9842-984B0EBCFBC8}"/>
              </a:ext>
            </a:extLst>
          </p:cNvPr>
          <p:cNvSpPr>
            <a:spLocks noChangeArrowheads="1"/>
          </p:cNvSpPr>
          <p:nvPr/>
        </p:nvSpPr>
        <p:spPr bwMode="auto">
          <a:xfrm>
            <a:off x="0" y="0"/>
            <a:ext cx="7556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descr="A white speech bubble with a black background&#10;&#10;Description automatically generated">
            <a:extLst>
              <a:ext uri="{FF2B5EF4-FFF2-40B4-BE49-F238E27FC236}">
                <a16:creationId xmlns:a16="http://schemas.microsoft.com/office/drawing/2014/main" id="{77B0FE91-BEFB-94D3-7870-F98E16C5B212}"/>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bwMode="auto">
          <a:xfrm>
            <a:off x="298596" y="194760"/>
            <a:ext cx="3570667" cy="1139771"/>
          </a:xfrm>
          <a:prstGeom prst="rect">
            <a:avLst/>
          </a:prstGeom>
          <a:ln>
            <a:noFill/>
          </a:ln>
          <a:extLst>
            <a:ext uri="{53640926-AAD7-44D8-BBD7-CCE9431645EC}">
              <a14:shadowObscured xmlns:a14="http://schemas.microsoft.com/office/drawing/2010/main"/>
            </a:ext>
          </a:extLst>
        </p:spPr>
      </p:pic>
      <p:sp>
        <p:nvSpPr>
          <p:cNvPr id="5" name="Google Shape;130;p14">
            <a:extLst>
              <a:ext uri="{FF2B5EF4-FFF2-40B4-BE49-F238E27FC236}">
                <a16:creationId xmlns:a16="http://schemas.microsoft.com/office/drawing/2014/main" id="{14378560-A5B9-5BB4-7FD8-254C4FEDA9E6}"/>
              </a:ext>
            </a:extLst>
          </p:cNvPr>
          <p:cNvSpPr txBox="1"/>
          <p:nvPr/>
        </p:nvSpPr>
        <p:spPr>
          <a:xfrm>
            <a:off x="517195" y="23485"/>
            <a:ext cx="3133468" cy="1181532"/>
          </a:xfrm>
          <a:prstGeom prst="rect">
            <a:avLst/>
          </a:prstGeom>
          <a:noFill/>
          <a:ln>
            <a:noFill/>
          </a:ln>
        </p:spPr>
        <p:txBody>
          <a:bodyPr spcFirstLastPara="1" wrap="square" lIns="50800" tIns="50800" rIns="50800" bIns="50800" anchor="ctr" anchorCtr="0">
            <a:noAutofit/>
          </a:bodyPr>
          <a:lstStyle/>
          <a:p>
            <a:r>
              <a:rPr lang="es-MX" sz="1800" dirty="0">
                <a:effectLst/>
                <a:latin typeface="Times New Roman" panose="02020603050405020304" pitchFamily="18" charset="0"/>
                <a:ea typeface="Aptos" panose="020B0004020202020204" pitchFamily="34" charset="0"/>
              </a:rPr>
              <a:t>Yo soy sincero en lo que creo. Llevo mi religión de corazón.</a:t>
            </a:r>
            <a:r>
              <a:rPr lang="es-ES" sz="1800" kern="100" dirty="0">
                <a:latin typeface="Times New Roman" panose="02020603050405020304" pitchFamily="18" charset="0"/>
                <a:ea typeface="Aptos" panose="020B0004020202020204" pitchFamily="34" charset="0"/>
                <a:cs typeface="Times New Roman" panose="02020603050405020304" pitchFamily="18" charset="0"/>
              </a:rPr>
              <a:t>  </a:t>
            </a:r>
            <a:endParaRPr lang="es-MX" sz="2000" dirty="0"/>
          </a:p>
        </p:txBody>
      </p:sp>
      <p:pic>
        <p:nvPicPr>
          <p:cNvPr id="9" name="Picture 8" descr="A white speech bubble with a black background&#10;&#10;Description automatically generated">
            <a:extLst>
              <a:ext uri="{FF2B5EF4-FFF2-40B4-BE49-F238E27FC236}">
                <a16:creationId xmlns:a16="http://schemas.microsoft.com/office/drawing/2014/main" id="{3C3035BA-A0B8-A600-1F0F-64A2AF962C87}"/>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bwMode="auto">
          <a:xfrm rot="16200000">
            <a:off x="2234630" y="2309531"/>
            <a:ext cx="2591933" cy="7250219"/>
          </a:xfrm>
          <a:prstGeom prst="rect">
            <a:avLst/>
          </a:prstGeom>
          <a:ln>
            <a:noFill/>
          </a:ln>
          <a:extLst>
            <a:ext uri="{53640926-AAD7-44D8-BBD7-CCE9431645EC}">
              <a14:shadowObscured xmlns:a14="http://schemas.microsoft.com/office/drawing/2010/main"/>
            </a:ext>
          </a:extLst>
        </p:spPr>
      </p:pic>
      <p:sp>
        <p:nvSpPr>
          <p:cNvPr id="15" name="Google Shape;95;p13">
            <a:extLst>
              <a:ext uri="{FF2B5EF4-FFF2-40B4-BE49-F238E27FC236}">
                <a16:creationId xmlns:a16="http://schemas.microsoft.com/office/drawing/2014/main" id="{2B334D16-2106-1909-4DE0-76059056B0AE}"/>
              </a:ext>
            </a:extLst>
          </p:cNvPr>
          <p:cNvSpPr txBox="1"/>
          <p:nvPr/>
        </p:nvSpPr>
        <p:spPr>
          <a:xfrm>
            <a:off x="517195" y="4878861"/>
            <a:ext cx="4137942" cy="2229841"/>
          </a:xfrm>
          <a:prstGeom prst="rect">
            <a:avLst/>
          </a:prstGeom>
          <a:noFill/>
          <a:ln>
            <a:noFill/>
          </a:ln>
        </p:spPr>
        <p:txBody>
          <a:bodyPr spcFirstLastPara="1" wrap="square" lIns="0" tIns="0" rIns="0" bIns="0" anchor="t" anchorCtr="0">
            <a:spAutoFit/>
          </a:bodyPr>
          <a:lstStyle/>
          <a:p>
            <a:pPr>
              <a:lnSpc>
                <a:spcPct val="115000"/>
              </a:lnSpc>
            </a:pP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La sinceridad es importante, pero estar sinceramente equivocado no cambia las consecuencias. Si una persona toma veneno creyendo que es medicina, igual va a sufrir las consecuencias. Nicodemo era sincero, pero aun así necesitaba nacer de nuevo (Juan 3:1-14).</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 name="Picture 9" descr="A white speech bubble with a black background&#10;&#10;Description automatically generated">
            <a:extLst>
              <a:ext uri="{FF2B5EF4-FFF2-40B4-BE49-F238E27FC236}">
                <a16:creationId xmlns:a16="http://schemas.microsoft.com/office/drawing/2014/main" id="{FCDB5B37-6BE3-6C2A-72E8-95BD6BE47CC2}"/>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bwMode="auto">
          <a:xfrm rot="16200000">
            <a:off x="791927" y="7258690"/>
            <a:ext cx="2011593" cy="3465748"/>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C77AC016-B819-F292-402D-77B7C7B97340}"/>
              </a:ext>
            </a:extLst>
          </p:cNvPr>
          <p:cNvSpPr txBox="1"/>
          <p:nvPr/>
        </p:nvSpPr>
        <p:spPr>
          <a:xfrm>
            <a:off x="421946" y="8157970"/>
            <a:ext cx="1892630" cy="1667188"/>
          </a:xfrm>
          <a:prstGeom prst="rect">
            <a:avLst/>
          </a:prstGeom>
          <a:noFill/>
        </p:spPr>
        <p:txBody>
          <a:bodyPr wrap="square">
            <a:spAutoFit/>
          </a:bodyPr>
          <a:lstStyle/>
          <a:p>
            <a:pPr>
              <a:lnSpc>
                <a:spcPct val="115000"/>
              </a:lnSpc>
            </a:pP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No sé, siento que soy demasiado malo. No creo que haya esperanza para mí.</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38796634"/>
      </p:ext>
    </p:extLst>
  </p:cSld>
  <p:clrMapOvr>
    <a:masterClrMapping/>
  </p:clrMapOvr>
  <mc:AlternateContent xmlns:mc="http://schemas.openxmlformats.org/markup-compatibility/2006" xmlns:p14="http://schemas.microsoft.com/office/powerpoint/2010/main">
    <mc:Choice Requires="p14">
      <p:transition spd="slow" p14:dur="2000" advTm="38383"/>
    </mc:Choice>
    <mc:Fallback xmlns="">
      <p:transition spd="slow" advTm="3838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83"/>
        <p:cNvGrpSpPr/>
        <p:nvPr/>
      </p:nvGrpSpPr>
      <p:grpSpPr>
        <a:xfrm>
          <a:off x="0" y="0"/>
          <a:ext cx="0" cy="0"/>
          <a:chOff x="0" y="0"/>
          <a:chExt cx="0" cy="0"/>
        </a:xfrm>
      </p:grpSpPr>
      <p:pic>
        <p:nvPicPr>
          <p:cNvPr id="15" name="Picture 14">
            <a:extLst>
              <a:ext uri="{FF2B5EF4-FFF2-40B4-BE49-F238E27FC236}">
                <a16:creationId xmlns:a16="http://schemas.microsoft.com/office/drawing/2014/main" id="{1FE6CCC8-8C47-3D0C-08BE-0FE6D94A6C3B}"/>
              </a:ext>
            </a:extLst>
          </p:cNvPr>
          <p:cNvPicPr>
            <a:picLocks noChangeAspect="1"/>
          </p:cNvPicPr>
          <p:nvPr/>
        </p:nvPicPr>
        <p:blipFill>
          <a:blip r:embed="rId3"/>
          <a:srcRect l="19255" t="2006" r="58938" b="66412"/>
          <a:stretch/>
        </p:blipFill>
        <p:spPr>
          <a:xfrm>
            <a:off x="4801954" y="7704899"/>
            <a:ext cx="2667465" cy="2882470"/>
          </a:xfrm>
          <a:prstGeom prst="rect">
            <a:avLst/>
          </a:prstGeom>
        </p:spPr>
      </p:pic>
      <p:pic>
        <p:nvPicPr>
          <p:cNvPr id="4" name="Picture 3">
            <a:extLst>
              <a:ext uri="{FF2B5EF4-FFF2-40B4-BE49-F238E27FC236}">
                <a16:creationId xmlns:a16="http://schemas.microsoft.com/office/drawing/2014/main" id="{B5D9C828-C938-32BA-A530-C9CDB6C3F886}"/>
              </a:ext>
            </a:extLst>
          </p:cNvPr>
          <p:cNvPicPr>
            <a:picLocks noChangeAspect="1"/>
          </p:cNvPicPr>
          <p:nvPr/>
        </p:nvPicPr>
        <p:blipFill>
          <a:blip r:embed="rId4"/>
          <a:srcRect t="9770" b="27392"/>
          <a:stretch/>
        </p:blipFill>
        <p:spPr>
          <a:xfrm>
            <a:off x="91014" y="106030"/>
            <a:ext cx="7556499" cy="3460252"/>
          </a:xfrm>
          <a:prstGeom prst="rect">
            <a:avLst/>
          </a:prstGeom>
        </p:spPr>
      </p:pic>
      <p:pic>
        <p:nvPicPr>
          <p:cNvPr id="8" name="Picture 7">
            <a:extLst>
              <a:ext uri="{FF2B5EF4-FFF2-40B4-BE49-F238E27FC236}">
                <a16:creationId xmlns:a16="http://schemas.microsoft.com/office/drawing/2014/main" id="{14286D08-193C-A408-85C5-41EC30973E1B}"/>
              </a:ext>
            </a:extLst>
          </p:cNvPr>
          <p:cNvPicPr>
            <a:picLocks noChangeAspect="1"/>
          </p:cNvPicPr>
          <p:nvPr/>
        </p:nvPicPr>
        <p:blipFill>
          <a:blip r:embed="rId3"/>
          <a:srcRect l="19255" t="2006" r="10591" b="18877"/>
          <a:stretch/>
        </p:blipFill>
        <p:spPr>
          <a:xfrm>
            <a:off x="87080" y="6887284"/>
            <a:ext cx="4714875" cy="3700085"/>
          </a:xfrm>
          <a:prstGeom prst="rect">
            <a:avLst/>
          </a:prstGeom>
        </p:spPr>
      </p:pic>
      <p:pic>
        <p:nvPicPr>
          <p:cNvPr id="3" name="Picture 2">
            <a:extLst>
              <a:ext uri="{FF2B5EF4-FFF2-40B4-BE49-F238E27FC236}">
                <a16:creationId xmlns:a16="http://schemas.microsoft.com/office/drawing/2014/main" id="{43CD1777-00B7-A1CB-6F11-1EBEB60CD9AF}"/>
              </a:ext>
            </a:extLst>
          </p:cNvPr>
          <p:cNvPicPr>
            <a:picLocks noChangeAspect="1"/>
          </p:cNvPicPr>
          <p:nvPr/>
        </p:nvPicPr>
        <p:blipFill>
          <a:blip r:embed="rId5"/>
          <a:srcRect t="9301" b="9301"/>
          <a:stretch/>
        </p:blipFill>
        <p:spPr>
          <a:xfrm>
            <a:off x="87080" y="3245625"/>
            <a:ext cx="7469420" cy="3687097"/>
          </a:xfrm>
          <a:prstGeom prst="rect">
            <a:avLst/>
          </a:prstGeom>
        </p:spPr>
      </p:pic>
      <p:pic>
        <p:nvPicPr>
          <p:cNvPr id="24" name="Picture 23">
            <a:extLst>
              <a:ext uri="{FF2B5EF4-FFF2-40B4-BE49-F238E27FC236}">
                <a16:creationId xmlns:a16="http://schemas.microsoft.com/office/drawing/2014/main" id="{334E0932-D685-D7CB-E2BF-BCB04EC3CB1D}"/>
              </a:ext>
            </a:extLst>
          </p:cNvPr>
          <p:cNvPicPr>
            <a:picLocks noChangeAspect="1"/>
          </p:cNvPicPr>
          <p:nvPr/>
        </p:nvPicPr>
        <p:blipFill>
          <a:blip r:embed="rId6"/>
          <a:srcRect l="50350" t="9770" b="9770"/>
          <a:stretch/>
        </p:blipFill>
        <p:spPr>
          <a:xfrm>
            <a:off x="3557475" y="152936"/>
            <a:ext cx="3916690" cy="3066515"/>
          </a:xfrm>
          <a:prstGeom prst="rect">
            <a:avLst/>
          </a:prstGeom>
        </p:spPr>
      </p:pic>
      <p:grpSp>
        <p:nvGrpSpPr>
          <p:cNvPr id="86" name="Google Shape;86;p13"/>
          <p:cNvGrpSpPr/>
          <p:nvPr/>
        </p:nvGrpSpPr>
        <p:grpSpPr>
          <a:xfrm>
            <a:off x="-3500" y="-23484"/>
            <a:ext cx="7560000" cy="10675423"/>
            <a:chOff x="0" y="-28575"/>
            <a:chExt cx="2709333" cy="3871065"/>
          </a:xfrm>
          <a:noFill/>
        </p:grpSpPr>
        <p:sp>
          <p:nvSpPr>
            <p:cNvPr id="87" name="Google Shape;87;p13"/>
            <p:cNvSpPr/>
            <p:nvPr/>
          </p:nvSpPr>
          <p:spPr>
            <a:xfrm>
              <a:off x="0" y="0"/>
              <a:ext cx="2709333" cy="3842490"/>
            </a:xfrm>
            <a:custGeom>
              <a:avLst/>
              <a:gdLst/>
              <a:ahLst/>
              <a:cxnLst/>
              <a:rect l="l" t="t" r="r" b="b"/>
              <a:pathLst>
                <a:path w="2709333" h="3842490" extrusionOk="0">
                  <a:moveTo>
                    <a:pt x="0" y="0"/>
                  </a:moveTo>
                  <a:lnTo>
                    <a:pt x="2709333" y="0"/>
                  </a:lnTo>
                  <a:lnTo>
                    <a:pt x="2709333" y="3842490"/>
                  </a:lnTo>
                  <a:lnTo>
                    <a:pt x="0" y="3842490"/>
                  </a:lnTo>
                  <a:close/>
                </a:path>
              </a:pathLst>
            </a:custGeom>
            <a:grpFill/>
            <a:ln w="142875" cap="sq" cmpd="sng">
              <a:solidFill>
                <a:srgbClr val="000000"/>
              </a:solidFill>
              <a:prstDash val="solid"/>
              <a:miter lim="8000"/>
              <a:headEnd type="none" w="sm" len="sm"/>
              <a:tailEnd type="none" w="sm" len="sm"/>
            </a:ln>
          </p:spPr>
          <p:txBody>
            <a:bodyPr/>
            <a:lstStyle/>
            <a:p>
              <a:endParaRPr lang="en-US" dirty="0"/>
            </a:p>
          </p:txBody>
        </p:sp>
        <p:sp>
          <p:nvSpPr>
            <p:cNvPr id="88" name="Google Shape;88;p13"/>
            <p:cNvSpPr txBox="1"/>
            <p:nvPr/>
          </p:nvSpPr>
          <p:spPr>
            <a:xfrm>
              <a:off x="0" y="-28575"/>
              <a:ext cx="2709333" cy="3871065"/>
            </a:xfrm>
            <a:prstGeom prst="rect">
              <a:avLst/>
            </a:prstGeom>
            <a:grp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7" name="Rectangle 2">
            <a:extLst>
              <a:ext uri="{FF2B5EF4-FFF2-40B4-BE49-F238E27FC236}">
                <a16:creationId xmlns:a16="http://schemas.microsoft.com/office/drawing/2014/main" id="{B81E25C0-152F-8DF6-9842-984B0EBCFBC8}"/>
              </a:ext>
            </a:extLst>
          </p:cNvPr>
          <p:cNvSpPr>
            <a:spLocks noChangeArrowheads="1"/>
          </p:cNvSpPr>
          <p:nvPr/>
        </p:nvSpPr>
        <p:spPr bwMode="auto">
          <a:xfrm>
            <a:off x="0" y="0"/>
            <a:ext cx="7556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descr="A white speech bubble with a black background&#10;&#10;Description automatically generated">
            <a:extLst>
              <a:ext uri="{FF2B5EF4-FFF2-40B4-BE49-F238E27FC236}">
                <a16:creationId xmlns:a16="http://schemas.microsoft.com/office/drawing/2014/main" id="{77B0FE91-BEFB-94D3-7870-F98E16C5B212}"/>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bwMode="auto">
          <a:xfrm>
            <a:off x="125743" y="179110"/>
            <a:ext cx="5142145" cy="3040341"/>
          </a:xfrm>
          <a:prstGeom prst="rect">
            <a:avLst/>
          </a:prstGeom>
          <a:ln>
            <a:noFill/>
          </a:ln>
          <a:extLst>
            <a:ext uri="{53640926-AAD7-44D8-BBD7-CCE9431645EC}">
              <a14:shadowObscured xmlns:a14="http://schemas.microsoft.com/office/drawing/2010/main"/>
            </a:ext>
          </a:extLst>
        </p:spPr>
      </p:pic>
      <p:sp>
        <p:nvSpPr>
          <p:cNvPr id="5" name="Google Shape;130;p14">
            <a:extLst>
              <a:ext uri="{FF2B5EF4-FFF2-40B4-BE49-F238E27FC236}">
                <a16:creationId xmlns:a16="http://schemas.microsoft.com/office/drawing/2014/main" id="{14378560-A5B9-5BB4-7FD8-254C4FEDA9E6}"/>
              </a:ext>
            </a:extLst>
          </p:cNvPr>
          <p:cNvSpPr txBox="1"/>
          <p:nvPr/>
        </p:nvSpPr>
        <p:spPr>
          <a:xfrm>
            <a:off x="342900" y="356645"/>
            <a:ext cx="4429125" cy="1910305"/>
          </a:xfrm>
          <a:prstGeom prst="rect">
            <a:avLst/>
          </a:prstGeom>
          <a:noFill/>
          <a:ln>
            <a:noFill/>
          </a:ln>
        </p:spPr>
        <p:txBody>
          <a:bodyPr spcFirstLastPara="1" wrap="square" lIns="50800" tIns="50800" rIns="50800" bIns="50800" anchor="ctr" anchorCtr="0">
            <a:noAutofit/>
          </a:bodyPr>
          <a:lstStyle/>
          <a:p>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Todos hemos pecado. Y sí, es cierto que somos peores de lo que pensamos, pero la buena noticia es que la gracia de Dios es mucho más grande que nuestros errores. Cristo vino a buscar y salvar lo que se había perdido, y eso te incluye a ti (Lucas 19:10).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 name="Picture 9" descr="A white speech bubble with a black background&#10;&#10;Description automatically generated">
            <a:extLst>
              <a:ext uri="{FF2B5EF4-FFF2-40B4-BE49-F238E27FC236}">
                <a16:creationId xmlns:a16="http://schemas.microsoft.com/office/drawing/2014/main" id="{FCDB5B37-6BE3-6C2A-72E8-95BD6BE47CC2}"/>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bwMode="auto">
          <a:xfrm rot="10800000">
            <a:off x="1534947" y="9414011"/>
            <a:ext cx="3551403" cy="1188943"/>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C77AC016-B819-F292-402D-77B7C7B97340}"/>
              </a:ext>
            </a:extLst>
          </p:cNvPr>
          <p:cNvSpPr txBox="1"/>
          <p:nvPr/>
        </p:nvSpPr>
        <p:spPr>
          <a:xfrm>
            <a:off x="1989141" y="9767257"/>
            <a:ext cx="3185979" cy="711541"/>
          </a:xfrm>
          <a:prstGeom prst="rect">
            <a:avLst/>
          </a:prstGeom>
          <a:noFill/>
        </p:spPr>
        <p:txBody>
          <a:bodyPr wrap="square">
            <a:spAutoFit/>
          </a:bodyPr>
          <a:lstStyle/>
          <a:p>
            <a:pPr>
              <a:lnSpc>
                <a:spcPct val="115000"/>
              </a:lnSpc>
            </a:pPr>
            <a:r>
              <a:rPr lang="es-MX" sz="1800" dirty="0">
                <a:effectLst/>
                <a:latin typeface="Times New Roman" panose="02020603050405020304" pitchFamily="18" charset="0"/>
                <a:ea typeface="Aptos" panose="020B0004020202020204" pitchFamily="34" charset="0"/>
              </a:rPr>
              <a:t>Además, no creo en el infierno. No puede ser real.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white speech bubble with a black background&#10;&#10;Description automatically generated">
            <a:extLst>
              <a:ext uri="{FF2B5EF4-FFF2-40B4-BE49-F238E27FC236}">
                <a16:creationId xmlns:a16="http://schemas.microsoft.com/office/drawing/2014/main" id="{4C093275-4503-6F1D-9405-74C92C8691F6}"/>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bwMode="auto">
          <a:xfrm rot="16200000">
            <a:off x="1310463" y="4486187"/>
            <a:ext cx="1374974" cy="3465748"/>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7F5F115A-45CA-4AA4-ABD7-0066594D59E1}"/>
              </a:ext>
            </a:extLst>
          </p:cNvPr>
          <p:cNvSpPr txBox="1"/>
          <p:nvPr/>
        </p:nvSpPr>
        <p:spPr>
          <a:xfrm>
            <a:off x="588632" y="5741656"/>
            <a:ext cx="1892630" cy="1030090"/>
          </a:xfrm>
          <a:prstGeom prst="rect">
            <a:avLst/>
          </a:prstGeom>
          <a:noFill/>
        </p:spPr>
        <p:txBody>
          <a:bodyPr wrap="square">
            <a:spAutoFit/>
          </a:bodyPr>
          <a:lstStyle/>
          <a:p>
            <a:pPr>
              <a:lnSpc>
                <a:spcPct val="115000"/>
              </a:lnSpc>
            </a:pP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No sé si tengo suficiente fe para creer en todo esto.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Google Shape;101;p13">
            <a:extLst>
              <a:ext uri="{FF2B5EF4-FFF2-40B4-BE49-F238E27FC236}">
                <a16:creationId xmlns:a16="http://schemas.microsoft.com/office/drawing/2014/main" id="{37CF62BB-4B45-509A-46DF-0AE8761A0CC5}"/>
              </a:ext>
            </a:extLst>
          </p:cNvPr>
          <p:cNvSpPr/>
          <p:nvPr/>
        </p:nvSpPr>
        <p:spPr>
          <a:xfrm rot="10800000">
            <a:off x="2976654" y="5877065"/>
            <a:ext cx="4670425" cy="1871579"/>
          </a:xfrm>
          <a:custGeom>
            <a:avLst/>
            <a:gdLst/>
            <a:ahLst/>
            <a:cxnLst/>
            <a:rect l="l" t="t" r="r" b="b"/>
            <a:pathLst>
              <a:path w="3485399" h="2300363" extrusionOk="0">
                <a:moveTo>
                  <a:pt x="0" y="0"/>
                </a:moveTo>
                <a:lnTo>
                  <a:pt x="3485398" y="0"/>
                </a:lnTo>
                <a:lnTo>
                  <a:pt x="3485398" y="2300363"/>
                </a:lnTo>
                <a:lnTo>
                  <a:pt x="0" y="2300363"/>
                </a:lnTo>
                <a:lnTo>
                  <a:pt x="0" y="0"/>
                </a:lnTo>
                <a:close/>
              </a:path>
            </a:pathLst>
          </a:custGeom>
          <a:blipFill rotWithShape="1">
            <a:blip r:embed="rId9">
              <a:alphaModFix/>
            </a:blip>
            <a:stretch>
              <a:fillRect/>
            </a:stretch>
          </a:blipFill>
          <a:ln>
            <a:noFill/>
          </a:ln>
        </p:spPr>
        <p:txBody>
          <a:bodyPr/>
          <a:lstStyle/>
          <a:p>
            <a:r>
              <a:rPr lang="es-MX" sz="1800" dirty="0">
                <a:effectLst/>
                <a:latin typeface="Times New Roman" panose="02020603050405020304" pitchFamily="18" charset="0"/>
                <a:ea typeface="Aptos" panose="020B0004020202020204" pitchFamily="34"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238C146-8C0F-FAA0-7232-F0963EC57658}"/>
              </a:ext>
            </a:extLst>
          </p:cNvPr>
          <p:cNvSpPr txBox="1"/>
          <p:nvPr/>
        </p:nvSpPr>
        <p:spPr>
          <a:xfrm>
            <a:off x="3131430" y="6192514"/>
            <a:ext cx="4337990" cy="1477328"/>
          </a:xfrm>
          <a:prstGeom prst="rect">
            <a:avLst/>
          </a:prstGeom>
          <a:noFill/>
        </p:spPr>
        <p:txBody>
          <a:bodyPr wrap="square">
            <a:spAutoFit/>
          </a:bodyPr>
          <a:lstStyle/>
          <a:p>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No se trata de cuánta fe tengas, sino en quién está puesta tu fe. Incluso si tu fe es pequeña, si la pones en Cristo, Él es suficiente para salvarte. No es la cantidad de fe, sino la Persona en quien confías (Efesios 2:8-9).</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47395726"/>
      </p:ext>
    </p:extLst>
  </p:cSld>
  <p:clrMapOvr>
    <a:masterClrMapping/>
  </p:clrMapOvr>
  <mc:AlternateContent xmlns:mc="http://schemas.openxmlformats.org/markup-compatibility/2006" xmlns:p14="http://schemas.microsoft.com/office/powerpoint/2010/main">
    <mc:Choice Requires="p14">
      <p:transition spd="slow" p14:dur="2000" advTm="38383"/>
    </mc:Choice>
    <mc:Fallback xmlns="">
      <p:transition spd="slow" advTm="3838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Shape 83"/>
        <p:cNvGrpSpPr/>
        <p:nvPr/>
      </p:nvGrpSpPr>
      <p:grpSpPr>
        <a:xfrm>
          <a:off x="0" y="0"/>
          <a:ext cx="0" cy="0"/>
          <a:chOff x="0" y="0"/>
          <a:chExt cx="0" cy="0"/>
        </a:xfrm>
      </p:grpSpPr>
      <p:pic>
        <p:nvPicPr>
          <p:cNvPr id="15" name="Picture 14">
            <a:extLst>
              <a:ext uri="{FF2B5EF4-FFF2-40B4-BE49-F238E27FC236}">
                <a16:creationId xmlns:a16="http://schemas.microsoft.com/office/drawing/2014/main" id="{E19B034C-66E2-E4FF-FADC-2026D97BD6C6}"/>
              </a:ext>
            </a:extLst>
          </p:cNvPr>
          <p:cNvPicPr>
            <a:picLocks noChangeAspect="1"/>
          </p:cNvPicPr>
          <p:nvPr/>
        </p:nvPicPr>
        <p:blipFill>
          <a:blip r:embed="rId3"/>
          <a:srcRect t="8732" b="8732"/>
          <a:stretch/>
        </p:blipFill>
        <p:spPr>
          <a:xfrm>
            <a:off x="83640" y="7106585"/>
            <a:ext cx="7556499" cy="3501351"/>
          </a:xfrm>
          <a:prstGeom prst="rect">
            <a:avLst/>
          </a:prstGeom>
        </p:spPr>
      </p:pic>
      <p:pic>
        <p:nvPicPr>
          <p:cNvPr id="11" name="Picture 10">
            <a:extLst>
              <a:ext uri="{FF2B5EF4-FFF2-40B4-BE49-F238E27FC236}">
                <a16:creationId xmlns:a16="http://schemas.microsoft.com/office/drawing/2014/main" id="{81AE6DF1-4C94-7CD6-13CC-5F1504FBBE58}"/>
              </a:ext>
            </a:extLst>
          </p:cNvPr>
          <p:cNvPicPr>
            <a:picLocks noChangeAspect="1"/>
          </p:cNvPicPr>
          <p:nvPr/>
        </p:nvPicPr>
        <p:blipFill>
          <a:blip r:embed="rId4"/>
          <a:srcRect t="9301" b="9301"/>
          <a:stretch/>
        </p:blipFill>
        <p:spPr>
          <a:xfrm>
            <a:off x="59131" y="3707658"/>
            <a:ext cx="7469420" cy="3413346"/>
          </a:xfrm>
          <a:prstGeom prst="rect">
            <a:avLst/>
          </a:prstGeom>
        </p:spPr>
      </p:pic>
      <p:grpSp>
        <p:nvGrpSpPr>
          <p:cNvPr id="86" name="Google Shape;86;p13"/>
          <p:cNvGrpSpPr/>
          <p:nvPr/>
        </p:nvGrpSpPr>
        <p:grpSpPr>
          <a:xfrm>
            <a:off x="-3500" y="-23484"/>
            <a:ext cx="7560000" cy="10675423"/>
            <a:chOff x="0" y="-28575"/>
            <a:chExt cx="2709333" cy="3871065"/>
          </a:xfrm>
          <a:noFill/>
        </p:grpSpPr>
        <p:sp>
          <p:nvSpPr>
            <p:cNvPr id="87" name="Google Shape;87;p13"/>
            <p:cNvSpPr/>
            <p:nvPr/>
          </p:nvSpPr>
          <p:spPr>
            <a:xfrm>
              <a:off x="0" y="0"/>
              <a:ext cx="2709333" cy="3842490"/>
            </a:xfrm>
            <a:custGeom>
              <a:avLst/>
              <a:gdLst/>
              <a:ahLst/>
              <a:cxnLst/>
              <a:rect l="l" t="t" r="r" b="b"/>
              <a:pathLst>
                <a:path w="2709333" h="3842490" extrusionOk="0">
                  <a:moveTo>
                    <a:pt x="0" y="0"/>
                  </a:moveTo>
                  <a:lnTo>
                    <a:pt x="2709333" y="0"/>
                  </a:lnTo>
                  <a:lnTo>
                    <a:pt x="2709333" y="3842490"/>
                  </a:lnTo>
                  <a:lnTo>
                    <a:pt x="0" y="3842490"/>
                  </a:lnTo>
                  <a:close/>
                </a:path>
              </a:pathLst>
            </a:custGeom>
            <a:grpFill/>
            <a:ln w="142875" cap="sq" cmpd="sng">
              <a:solidFill>
                <a:srgbClr val="000000"/>
              </a:solidFill>
              <a:prstDash val="solid"/>
              <a:miter lim="8000"/>
              <a:headEnd type="none" w="sm" len="sm"/>
              <a:tailEnd type="none" w="sm" len="sm"/>
            </a:ln>
          </p:spPr>
          <p:txBody>
            <a:bodyPr/>
            <a:lstStyle/>
            <a:p>
              <a:endParaRPr lang="en-US"/>
            </a:p>
          </p:txBody>
        </p:sp>
        <p:sp>
          <p:nvSpPr>
            <p:cNvPr id="88" name="Google Shape;88;p13"/>
            <p:cNvSpPr txBox="1"/>
            <p:nvPr/>
          </p:nvSpPr>
          <p:spPr>
            <a:xfrm>
              <a:off x="0" y="-28575"/>
              <a:ext cx="2709333" cy="3871065"/>
            </a:xfrm>
            <a:prstGeom prst="rect">
              <a:avLst/>
            </a:prstGeom>
            <a:grp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7" name="Rectangle 2">
            <a:extLst>
              <a:ext uri="{FF2B5EF4-FFF2-40B4-BE49-F238E27FC236}">
                <a16:creationId xmlns:a16="http://schemas.microsoft.com/office/drawing/2014/main" id="{B81E25C0-152F-8DF6-9842-984B0EBCFBC8}"/>
              </a:ext>
            </a:extLst>
          </p:cNvPr>
          <p:cNvSpPr>
            <a:spLocks noChangeArrowheads="1"/>
          </p:cNvSpPr>
          <p:nvPr/>
        </p:nvSpPr>
        <p:spPr bwMode="auto">
          <a:xfrm>
            <a:off x="0" y="0"/>
            <a:ext cx="7556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a:extLst>
              <a:ext uri="{FF2B5EF4-FFF2-40B4-BE49-F238E27FC236}">
                <a16:creationId xmlns:a16="http://schemas.microsoft.com/office/drawing/2014/main" id="{77B0FE91-BEFB-94D3-7870-F98E16C5B212}"/>
              </a:ext>
            </a:extLst>
          </p:cNvPr>
          <p:cNvPicPr>
            <a:picLocks noChangeAspect="1"/>
          </p:cNvPicPr>
          <p:nvPr/>
        </p:nvPicPr>
        <p:blipFill>
          <a:blip r:embed="rId5"/>
          <a:srcRect/>
          <a:stretch/>
        </p:blipFill>
        <p:spPr bwMode="auto">
          <a:xfrm>
            <a:off x="83640" y="143324"/>
            <a:ext cx="7413729" cy="3600142"/>
          </a:xfrm>
          <a:prstGeom prst="rect">
            <a:avLst/>
          </a:prstGeom>
          <a:ln>
            <a:noFill/>
          </a:ln>
          <a:extLst>
            <a:ext uri="{53640926-AAD7-44D8-BBD7-CCE9431645EC}">
              <a14:shadowObscured xmlns:a14="http://schemas.microsoft.com/office/drawing/2010/main"/>
            </a:ext>
          </a:extLst>
        </p:spPr>
      </p:pic>
      <p:pic>
        <p:nvPicPr>
          <p:cNvPr id="2" name="Picture 1" descr="A white speech bubble with a black background&#10;&#10;Description automatically generated">
            <a:extLst>
              <a:ext uri="{FF2B5EF4-FFF2-40B4-BE49-F238E27FC236}">
                <a16:creationId xmlns:a16="http://schemas.microsoft.com/office/drawing/2014/main" id="{A4EF9456-6736-F699-0B4B-BD88F362C484}"/>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bwMode="auto">
          <a:xfrm rot="10800000">
            <a:off x="1074553" y="1744516"/>
            <a:ext cx="5726296" cy="1998950"/>
          </a:xfrm>
          <a:prstGeom prst="rect">
            <a:avLst/>
          </a:prstGeom>
          <a:ln>
            <a:noFill/>
          </a:ln>
          <a:extLst>
            <a:ext uri="{53640926-AAD7-44D8-BBD7-CCE9431645EC}">
              <a14:shadowObscured xmlns:a14="http://schemas.microsoft.com/office/drawing/2010/main"/>
            </a:ext>
          </a:extLst>
        </p:spPr>
      </p:pic>
      <p:pic>
        <p:nvPicPr>
          <p:cNvPr id="4" name="Picture 3" descr="A white speech bubble with a black background&#10;&#10;Description automatically generated">
            <a:extLst>
              <a:ext uri="{FF2B5EF4-FFF2-40B4-BE49-F238E27FC236}">
                <a16:creationId xmlns:a16="http://schemas.microsoft.com/office/drawing/2014/main" id="{AFED715D-288A-072F-263E-1CF4884050B9}"/>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bwMode="auto">
          <a:xfrm rot="16200000">
            <a:off x="1028019" y="3689132"/>
            <a:ext cx="2080041" cy="3629412"/>
          </a:xfrm>
          <a:prstGeom prst="rect">
            <a:avLst/>
          </a:prstGeom>
          <a:ln>
            <a:noFill/>
          </a:ln>
          <a:extLst>
            <a:ext uri="{53640926-AAD7-44D8-BBD7-CCE9431645EC}">
              <a14:shadowObscured xmlns:a14="http://schemas.microsoft.com/office/drawing/2010/main"/>
            </a:ext>
          </a:extLst>
        </p:spPr>
      </p:pic>
      <p:sp>
        <p:nvSpPr>
          <p:cNvPr id="5" name="Google Shape;95;p13">
            <a:extLst>
              <a:ext uri="{FF2B5EF4-FFF2-40B4-BE49-F238E27FC236}">
                <a16:creationId xmlns:a16="http://schemas.microsoft.com/office/drawing/2014/main" id="{EFE63A5C-9F25-477F-CFB2-2E04B4D6F3C7}"/>
              </a:ext>
            </a:extLst>
          </p:cNvPr>
          <p:cNvSpPr txBox="1"/>
          <p:nvPr/>
        </p:nvSpPr>
        <p:spPr>
          <a:xfrm>
            <a:off x="570805" y="4762900"/>
            <a:ext cx="1952625" cy="1592744"/>
          </a:xfrm>
          <a:prstGeom prst="rect">
            <a:avLst/>
          </a:prstGeom>
          <a:noFill/>
          <a:ln>
            <a:noFill/>
          </a:ln>
        </p:spPr>
        <p:txBody>
          <a:bodyPr spcFirstLastPara="1" wrap="square" lIns="0" tIns="0" rIns="0" bIns="0" anchor="t" anchorCtr="0">
            <a:spAutoFit/>
          </a:bodyPr>
          <a:lstStyle/>
          <a:p>
            <a:pPr>
              <a:lnSpc>
                <a:spcPct val="115000"/>
              </a:lnSpc>
            </a:pP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Pero, si hay un infierno, creo que ya estamos viviendo en él. Mira cómo está el mundo.</a:t>
            </a:r>
            <a:r>
              <a:rPr lang="es-MX" sz="1800" dirty="0">
                <a:effectLst/>
                <a:latin typeface="Times New Roman" panose="02020603050405020304" pitchFamily="18" charset="0"/>
                <a:ea typeface="Aptos" panose="020B0004020202020204" pitchFamily="34"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 name="Picture 9" descr="A white speech bubble with a black background&#10;&#10;Description automatically generated">
            <a:extLst>
              <a:ext uri="{FF2B5EF4-FFF2-40B4-BE49-F238E27FC236}">
                <a16:creationId xmlns:a16="http://schemas.microsoft.com/office/drawing/2014/main" id="{770BBDCD-6070-649A-1044-CC2AAAFD1CF1}"/>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bwMode="auto">
          <a:xfrm rot="16200000">
            <a:off x="1058334" y="5730907"/>
            <a:ext cx="3840312" cy="5789698"/>
          </a:xfrm>
          <a:prstGeom prst="rect">
            <a:avLst/>
          </a:prstGeom>
          <a:ln>
            <a:noFill/>
          </a:ln>
          <a:extLst>
            <a:ext uri="{53640926-AAD7-44D8-BBD7-CCE9431645EC}">
              <a14:shadowObscured xmlns:a14="http://schemas.microsoft.com/office/drawing/2010/main"/>
            </a:ext>
          </a:extLst>
        </p:spPr>
      </p:pic>
      <p:sp>
        <p:nvSpPr>
          <p:cNvPr id="13" name="Google Shape;95;p13">
            <a:extLst>
              <a:ext uri="{FF2B5EF4-FFF2-40B4-BE49-F238E27FC236}">
                <a16:creationId xmlns:a16="http://schemas.microsoft.com/office/drawing/2014/main" id="{B8077273-50E7-E7FA-94AF-0790BB5266A4}"/>
              </a:ext>
            </a:extLst>
          </p:cNvPr>
          <p:cNvSpPr txBox="1"/>
          <p:nvPr/>
        </p:nvSpPr>
        <p:spPr>
          <a:xfrm>
            <a:off x="570807" y="7199807"/>
            <a:ext cx="3311939" cy="3185487"/>
          </a:xfrm>
          <a:prstGeom prst="rect">
            <a:avLst/>
          </a:prstGeom>
          <a:noFill/>
          <a:ln>
            <a:noFill/>
          </a:ln>
        </p:spPr>
        <p:txBody>
          <a:bodyPr spcFirstLastPara="1" wrap="square" lIns="0" tIns="0" rIns="0" bIns="0" anchor="t" anchorCtr="0">
            <a:spAutoFit/>
          </a:bodyPr>
          <a:lstStyle/>
          <a:p>
            <a:pPr>
              <a:lnSpc>
                <a:spcPct val="115000"/>
              </a:lnSpc>
            </a:pPr>
            <a:r>
              <a:rPr lang="es-MX" sz="1800" dirty="0">
                <a:effectLst/>
                <a:latin typeface="Times New Roman" panose="02020603050405020304" pitchFamily="18" charset="0"/>
                <a:ea typeface="Aptos" panose="020B0004020202020204" pitchFamily="34" charset="0"/>
              </a:rPr>
              <a:t>Es cierto que el pecado causa sufrimiento en esta vida, pero el infierno es mucho peor. Aquí, todavía tenemos la oportunidad de escuchar el evangelio, de recibir agua, de tener esperanza. En el infierno, esas oportunidades no existen. Dios te ofrece la salvación hoy, aquí y ahora. </a:t>
            </a:r>
            <a:r>
              <a:rPr lang="en-US" sz="1800" dirty="0">
                <a:effectLst/>
                <a:latin typeface="Times New Roman" panose="02020603050405020304" pitchFamily="18" charset="0"/>
                <a:ea typeface="Aptos" panose="020B0004020202020204" pitchFamily="34" charset="0"/>
              </a:rPr>
              <a:t>No lo </a:t>
            </a:r>
            <a:r>
              <a:rPr lang="en-US" sz="1800" dirty="0" err="1">
                <a:effectLst/>
                <a:latin typeface="Times New Roman" panose="02020603050405020304" pitchFamily="18" charset="0"/>
                <a:ea typeface="Aptos" panose="020B0004020202020204" pitchFamily="34" charset="0"/>
              </a:rPr>
              <a:t>dejes</a:t>
            </a:r>
            <a:r>
              <a:rPr lang="en-US" sz="1800" dirty="0">
                <a:effectLst/>
                <a:latin typeface="Times New Roman" panose="02020603050405020304" pitchFamily="18" charset="0"/>
                <a:ea typeface="Aptos" panose="020B0004020202020204" pitchFamily="34" charset="0"/>
              </a:rPr>
              <a:t> pasar.</a:t>
            </a: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443D695-08CB-F0EA-172C-3B7A06918536}"/>
              </a:ext>
            </a:extLst>
          </p:cNvPr>
          <p:cNvSpPr txBox="1"/>
          <p:nvPr/>
        </p:nvSpPr>
        <p:spPr>
          <a:xfrm>
            <a:off x="1663416" y="2420237"/>
            <a:ext cx="4818531" cy="1200329"/>
          </a:xfrm>
          <a:prstGeom prst="rect">
            <a:avLst/>
          </a:prstGeom>
          <a:noFill/>
        </p:spPr>
        <p:txBody>
          <a:bodyPr wrap="square">
            <a:spAutoFit/>
          </a:bodyPr>
          <a:lstStyle/>
          <a:p>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¿Cómo lo sabes? Jesús habló claramente del infierno, y nadie ha vuelto para contradecirlo. Él nos advirtió por amor, para que no terminemos allí (Mateo 25:46; Lucas 16:19-31).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78012387"/>
      </p:ext>
    </p:extLst>
  </p:cSld>
  <p:clrMapOvr>
    <a:masterClrMapping/>
  </p:clrMapOvr>
  <mc:AlternateContent xmlns:mc="http://schemas.openxmlformats.org/markup-compatibility/2006" xmlns:p14="http://schemas.microsoft.com/office/powerpoint/2010/main">
    <mc:Choice Requires="p14">
      <p:transition spd="slow" p14:dur="2000" advTm="53702"/>
    </mc:Choice>
    <mc:Fallback xmlns="">
      <p:transition spd="slow" advTm="5370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83"/>
        <p:cNvGrpSpPr/>
        <p:nvPr/>
      </p:nvGrpSpPr>
      <p:grpSpPr>
        <a:xfrm>
          <a:off x="0" y="0"/>
          <a:ext cx="0" cy="0"/>
          <a:chOff x="0" y="0"/>
          <a:chExt cx="0" cy="0"/>
        </a:xfrm>
      </p:grpSpPr>
      <p:pic>
        <p:nvPicPr>
          <p:cNvPr id="5" name="Picture 4">
            <a:extLst>
              <a:ext uri="{FF2B5EF4-FFF2-40B4-BE49-F238E27FC236}">
                <a16:creationId xmlns:a16="http://schemas.microsoft.com/office/drawing/2014/main" id="{FEDF96C7-B7E0-51C8-8ADB-991993EA029E}"/>
              </a:ext>
            </a:extLst>
          </p:cNvPr>
          <p:cNvPicPr>
            <a:picLocks noChangeAspect="1"/>
          </p:cNvPicPr>
          <p:nvPr/>
        </p:nvPicPr>
        <p:blipFill>
          <a:blip r:embed="rId3"/>
          <a:srcRect t="2511" b="2511"/>
          <a:stretch/>
        </p:blipFill>
        <p:spPr>
          <a:xfrm>
            <a:off x="0" y="4127131"/>
            <a:ext cx="7556500" cy="6509535"/>
          </a:xfrm>
          <a:prstGeom prst="rect">
            <a:avLst/>
          </a:prstGeom>
        </p:spPr>
      </p:pic>
      <p:pic>
        <p:nvPicPr>
          <p:cNvPr id="4" name="Picture 3">
            <a:extLst>
              <a:ext uri="{FF2B5EF4-FFF2-40B4-BE49-F238E27FC236}">
                <a16:creationId xmlns:a16="http://schemas.microsoft.com/office/drawing/2014/main" id="{373F01A7-8C65-3C1B-A48A-A1F6E56D3C70}"/>
              </a:ext>
            </a:extLst>
          </p:cNvPr>
          <p:cNvPicPr>
            <a:picLocks noChangeAspect="1"/>
          </p:cNvPicPr>
          <p:nvPr/>
        </p:nvPicPr>
        <p:blipFill>
          <a:blip r:embed="rId4"/>
          <a:srcRect t="15832" b="15832"/>
          <a:stretch/>
        </p:blipFill>
        <p:spPr>
          <a:xfrm>
            <a:off x="-27114" y="74569"/>
            <a:ext cx="7560000" cy="4052561"/>
          </a:xfrm>
          <a:prstGeom prst="rect">
            <a:avLst/>
          </a:prstGeom>
        </p:spPr>
      </p:pic>
      <p:grpSp>
        <p:nvGrpSpPr>
          <p:cNvPr id="86" name="Google Shape;86;p13"/>
          <p:cNvGrpSpPr/>
          <p:nvPr/>
        </p:nvGrpSpPr>
        <p:grpSpPr>
          <a:xfrm>
            <a:off x="-50729" y="-38757"/>
            <a:ext cx="7560000" cy="10675423"/>
            <a:chOff x="0" y="-28575"/>
            <a:chExt cx="2709333" cy="3871065"/>
          </a:xfrm>
          <a:noFill/>
        </p:grpSpPr>
        <p:sp>
          <p:nvSpPr>
            <p:cNvPr id="87" name="Google Shape;87;p13"/>
            <p:cNvSpPr/>
            <p:nvPr/>
          </p:nvSpPr>
          <p:spPr>
            <a:xfrm>
              <a:off x="0" y="0"/>
              <a:ext cx="2709333" cy="3842490"/>
            </a:xfrm>
            <a:custGeom>
              <a:avLst/>
              <a:gdLst/>
              <a:ahLst/>
              <a:cxnLst/>
              <a:rect l="l" t="t" r="r" b="b"/>
              <a:pathLst>
                <a:path w="2709333" h="3842490" extrusionOk="0">
                  <a:moveTo>
                    <a:pt x="0" y="0"/>
                  </a:moveTo>
                  <a:lnTo>
                    <a:pt x="2709333" y="0"/>
                  </a:lnTo>
                  <a:lnTo>
                    <a:pt x="2709333" y="3842490"/>
                  </a:lnTo>
                  <a:lnTo>
                    <a:pt x="0" y="3842490"/>
                  </a:lnTo>
                  <a:close/>
                </a:path>
              </a:pathLst>
            </a:custGeom>
            <a:grpFill/>
            <a:ln w="142875" cap="sq" cmpd="sng">
              <a:solidFill>
                <a:srgbClr val="000000"/>
              </a:solidFill>
              <a:prstDash val="solid"/>
              <a:miter lim="8000"/>
              <a:headEnd type="none" w="sm" len="sm"/>
              <a:tailEnd type="none" w="sm" len="sm"/>
            </a:ln>
          </p:spPr>
          <p:txBody>
            <a:bodyPr/>
            <a:lstStyle/>
            <a:p>
              <a:endParaRPr lang="en-US"/>
            </a:p>
          </p:txBody>
        </p:sp>
        <p:sp>
          <p:nvSpPr>
            <p:cNvPr id="88" name="Google Shape;88;p13"/>
            <p:cNvSpPr txBox="1"/>
            <p:nvPr/>
          </p:nvSpPr>
          <p:spPr>
            <a:xfrm>
              <a:off x="0" y="-28575"/>
              <a:ext cx="2709333" cy="3871065"/>
            </a:xfrm>
            <a:prstGeom prst="rect">
              <a:avLst/>
            </a:prstGeom>
            <a:grp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pic>
        <p:nvPicPr>
          <p:cNvPr id="20" name="Picture 19" descr="A white speech bubble with a black background&#10;&#10;Description automatically generated">
            <a:extLst>
              <a:ext uri="{FF2B5EF4-FFF2-40B4-BE49-F238E27FC236}">
                <a16:creationId xmlns:a16="http://schemas.microsoft.com/office/drawing/2014/main" id="{AF3A0ACC-B48C-716C-42B1-42BD7941656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bwMode="auto">
          <a:xfrm rot="10800000">
            <a:off x="2037576" y="2184458"/>
            <a:ext cx="3695026" cy="4046116"/>
          </a:xfrm>
          <a:prstGeom prst="rect">
            <a:avLst/>
          </a:prstGeom>
          <a:ln>
            <a:noFill/>
          </a:ln>
          <a:extLst>
            <a:ext uri="{53640926-AAD7-44D8-BBD7-CCE9431645EC}">
              <a14:shadowObscured xmlns:a14="http://schemas.microsoft.com/office/drawing/2010/main"/>
            </a:ext>
          </a:extLst>
        </p:spPr>
      </p:pic>
      <p:sp>
        <p:nvSpPr>
          <p:cNvPr id="21" name="Google Shape;130;p14">
            <a:extLst>
              <a:ext uri="{FF2B5EF4-FFF2-40B4-BE49-F238E27FC236}">
                <a16:creationId xmlns:a16="http://schemas.microsoft.com/office/drawing/2014/main" id="{B37819C7-B7DF-64FA-D9AB-BEF27BA4B225}"/>
              </a:ext>
            </a:extLst>
          </p:cNvPr>
          <p:cNvSpPr txBox="1"/>
          <p:nvPr/>
        </p:nvSpPr>
        <p:spPr>
          <a:xfrm>
            <a:off x="2523370" y="3757130"/>
            <a:ext cx="3029705" cy="1871112"/>
          </a:xfrm>
          <a:prstGeom prst="rect">
            <a:avLst/>
          </a:prstGeom>
          <a:noFill/>
          <a:ln>
            <a:noFill/>
          </a:ln>
        </p:spPr>
        <p:txBody>
          <a:bodyPr spcFirstLastPara="1" wrap="square" lIns="50800" tIns="50800" rIns="50800" bIns="50800" anchor="ctr" anchorCtr="0">
            <a:noAutofit/>
          </a:bodyPr>
          <a:lstStyle/>
          <a:p>
            <a:r>
              <a:rPr lang="es-MX" sz="1800" kern="100" dirty="0">
                <a:latin typeface="Times New Roman" panose="02020603050405020304" pitchFamily="18" charset="0"/>
                <a:ea typeface="Aptos" panose="020B0004020202020204" pitchFamily="34" charset="0"/>
                <a:cs typeface="Times New Roman" panose="02020603050405020304" pitchFamily="18" charset="0"/>
              </a:rPr>
              <a:t>No sigas presentando excusas</a:t>
            </a:r>
            <a:r>
              <a:rPr lang="es-MX" sz="1800" kern="100" dirty="0">
                <a:effectLst/>
                <a:latin typeface="Times New Roman" panose="02020603050405020304" pitchFamily="18" charset="0"/>
                <a:ea typeface="Aptos" panose="020B0004020202020204" pitchFamily="34" charset="0"/>
                <a:cs typeface="Times New Roman" panose="02020603050405020304" pitchFamily="18" charset="0"/>
              </a:rPr>
              <a:t>, para no venir a Cristo. Dios, en su amor, siempre da una respuesta clara, invitando a todos a aceptar su gracia y a confiar en Jesús antes de que sea demasiado tarde.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Google Shape;130;p14">
            <a:extLst>
              <a:ext uri="{FF2B5EF4-FFF2-40B4-BE49-F238E27FC236}">
                <a16:creationId xmlns:a16="http://schemas.microsoft.com/office/drawing/2014/main" id="{860DB33D-CE45-BE0E-9B41-6CC16A420067}"/>
              </a:ext>
            </a:extLst>
          </p:cNvPr>
          <p:cNvSpPr txBox="1"/>
          <p:nvPr/>
        </p:nvSpPr>
        <p:spPr>
          <a:xfrm>
            <a:off x="302410" y="8525919"/>
            <a:ext cx="2919256" cy="1436788"/>
          </a:xfrm>
          <a:prstGeom prst="rect">
            <a:avLst/>
          </a:prstGeom>
          <a:noFill/>
          <a:ln>
            <a:noFill/>
          </a:ln>
        </p:spPr>
        <p:txBody>
          <a:bodyPr spcFirstLastPara="1" wrap="square" lIns="50800" tIns="50800" rIns="50800" bIns="50800" anchor="ctr" anchorCtr="0">
            <a:noAutofit/>
          </a:bodyPr>
          <a:lstStyle/>
          <a:p>
            <a:pPr algn="ctr" rtl="0">
              <a:spcBef>
                <a:spcPts val="0"/>
              </a:spcBef>
              <a:spcAft>
                <a:spcPts val="0"/>
              </a:spcAft>
            </a:pP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Google Shape;130;p14">
            <a:extLst>
              <a:ext uri="{FF2B5EF4-FFF2-40B4-BE49-F238E27FC236}">
                <a16:creationId xmlns:a16="http://schemas.microsoft.com/office/drawing/2014/main" id="{C0CD5F44-31A6-F16A-45C6-7FFB00399413}"/>
              </a:ext>
            </a:extLst>
          </p:cNvPr>
          <p:cNvSpPr txBox="1"/>
          <p:nvPr/>
        </p:nvSpPr>
        <p:spPr>
          <a:xfrm>
            <a:off x="4993921" y="6000714"/>
            <a:ext cx="2114832" cy="1567955"/>
          </a:xfrm>
          <a:prstGeom prst="rect">
            <a:avLst/>
          </a:prstGeom>
          <a:noFill/>
          <a:ln>
            <a:noFill/>
          </a:ln>
        </p:spPr>
        <p:txBody>
          <a:bodyPr spcFirstLastPara="1" wrap="square" lIns="50800" tIns="50800" rIns="50800" bIns="50800" anchor="ctr" anchorCtr="0">
            <a:noAutofit/>
          </a:bodyPr>
          <a:lstStyle/>
          <a:p>
            <a:pPr algn="ct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Google Shape;129;p14">
            <a:extLst>
              <a:ext uri="{FF2B5EF4-FFF2-40B4-BE49-F238E27FC236}">
                <a16:creationId xmlns:a16="http://schemas.microsoft.com/office/drawing/2014/main" id="{D3BB651D-4D2C-9571-5080-E3196F75A93E}"/>
              </a:ext>
            </a:extLst>
          </p:cNvPr>
          <p:cNvSpPr/>
          <p:nvPr/>
        </p:nvSpPr>
        <p:spPr>
          <a:xfrm>
            <a:off x="69276" y="7689924"/>
            <a:ext cx="7367220" cy="2272783"/>
          </a:xfrm>
          <a:custGeom>
            <a:avLst/>
            <a:gdLst/>
            <a:ahLst/>
            <a:cxnLst/>
            <a:rect l="l" t="t" r="r" b="b"/>
            <a:pathLst>
              <a:path w="1236797" h="950611" extrusionOk="0">
                <a:moveTo>
                  <a:pt x="0" y="0"/>
                </a:moveTo>
                <a:lnTo>
                  <a:pt x="1236797" y="0"/>
                </a:lnTo>
                <a:lnTo>
                  <a:pt x="1236797" y="950611"/>
                </a:lnTo>
                <a:lnTo>
                  <a:pt x="0" y="950611"/>
                </a:lnTo>
                <a:close/>
              </a:path>
            </a:pathLst>
          </a:custGeom>
          <a:solidFill>
            <a:srgbClr val="FFFFFF"/>
          </a:solidFill>
          <a:ln w="66675" cap="sq" cmpd="sng">
            <a:solidFill>
              <a:srgbClr val="000000"/>
            </a:solidFill>
            <a:prstDash val="solid"/>
            <a:miter lim="8000"/>
            <a:headEnd type="none" w="sm" len="sm"/>
            <a:tailEnd type="none" w="sm" len="sm"/>
          </a:ln>
        </p:spPr>
        <p:txBody>
          <a:bodyPr/>
          <a:lstStyle/>
          <a:p>
            <a:r>
              <a:rPr lang="es-MX" sz="2400" dirty="0">
                <a:latin typeface="Times New Roman" panose="02020603050405020304" pitchFamily="18" charset="0"/>
                <a:ea typeface="Aptos" panose="020B0004020202020204" pitchFamily="34" charset="0"/>
              </a:rPr>
              <a:t>Acuérdate Dios te ama y nosotros también, puedes visitarnos a Sanger </a:t>
            </a:r>
            <a:r>
              <a:rPr lang="es-MX" sz="2400" dirty="0" err="1">
                <a:latin typeface="Times New Roman" panose="02020603050405020304" pitchFamily="18" charset="0"/>
                <a:ea typeface="Aptos" panose="020B0004020202020204" pitchFamily="34" charset="0"/>
              </a:rPr>
              <a:t>Naz</a:t>
            </a:r>
            <a:r>
              <a:rPr lang="es-MX" sz="2400" dirty="0">
                <a:latin typeface="Times New Roman" panose="02020603050405020304" pitchFamily="18" charset="0"/>
                <a:ea typeface="Aptos" panose="020B0004020202020204" pitchFamily="34" charset="0"/>
              </a:rPr>
              <a:t>, Iglesia del Nazareno en el 815 Jensen, Sanger, California. </a:t>
            </a:r>
            <a:r>
              <a:rPr lang="es-MX" sz="2400" dirty="0">
                <a:effectLst/>
                <a:latin typeface="Times New Roman" panose="02020603050405020304" pitchFamily="18" charset="0"/>
                <a:ea typeface="Aptos" panose="020B0004020202020204" pitchFamily="34" charset="0"/>
              </a:rPr>
              <a:t>No se les olvide ver otros estudios en los Diálogos Bíblicos - </a:t>
            </a:r>
            <a:r>
              <a:rPr lang="es-MX" sz="2400" dirty="0">
                <a:latin typeface="Times New Roman" panose="02020603050405020304" pitchFamily="18" charset="0"/>
                <a:ea typeface="Aptos" panose="020B0004020202020204" pitchFamily="34" charset="0"/>
              </a:rPr>
              <a:t>www.SangerNaz.com</a:t>
            </a:r>
            <a:r>
              <a:rPr lang="es-MX" sz="1600" kern="100" dirty="0">
                <a:latin typeface="Times New Roman" panose="02020603050405020304" pitchFamily="18" charset="0"/>
                <a:ea typeface="Aptos" panose="020B0004020202020204" pitchFamily="34" charset="0"/>
                <a:cs typeface="Times New Roman" panose="02020603050405020304" pitchFamily="18" charset="0"/>
              </a:rPr>
              <a:t>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r>
              <a:rPr lang="es-MX" sz="2400" kern="100" dirty="0">
                <a:latin typeface="Times New Roman" panose="02020603050405020304" pitchFamily="18" charset="0"/>
                <a:ea typeface="Aptos" panose="020B0004020202020204" pitchFamily="34" charset="0"/>
                <a:cs typeface="Times New Roman" panose="02020603050405020304" pitchFamily="18" charset="0"/>
              </a:rPr>
              <a:t>Además, puedes buscarnos en el Facebook bajo Sanger </a:t>
            </a:r>
            <a:r>
              <a:rPr lang="es-MX" sz="2400" kern="100" dirty="0" err="1">
                <a:latin typeface="Times New Roman" panose="02020603050405020304" pitchFamily="18" charset="0"/>
                <a:ea typeface="Aptos" panose="020B0004020202020204" pitchFamily="34" charset="0"/>
                <a:cs typeface="Times New Roman" panose="02020603050405020304" pitchFamily="18" charset="0"/>
              </a:rPr>
              <a:t>Naz</a:t>
            </a:r>
            <a:r>
              <a:rPr lang="es-MX" sz="2400" kern="100" dirty="0">
                <a:latin typeface="Times New Roman" panose="02020603050405020304" pitchFamily="18" charset="0"/>
                <a:ea typeface="Aptos" panose="020B0004020202020204" pitchFamily="34" charset="0"/>
                <a:cs typeface="Times New Roman" panose="02020603050405020304" pitchFamily="18" charset="0"/>
              </a:rPr>
              <a:t> o puedes llamarnos al </a:t>
            </a:r>
            <a:r>
              <a:rPr lang="es-MX" sz="2400" kern="100" dirty="0">
                <a:effectLst/>
                <a:latin typeface="Times New Roman" panose="02020603050405020304" pitchFamily="18" charset="0"/>
                <a:ea typeface="Aptos" panose="020B0004020202020204" pitchFamily="34" charset="0"/>
                <a:cs typeface="Times New Roman" panose="02020603050405020304" pitchFamily="18" charset="0"/>
              </a:rPr>
              <a:t>(559) 349-2590.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87583597"/>
      </p:ext>
    </p:extLst>
  </p:cSld>
  <p:clrMapOvr>
    <a:masterClrMapping/>
  </p:clrMapOvr>
  <mc:AlternateContent xmlns:mc="http://schemas.openxmlformats.org/markup-compatibility/2006" xmlns:p14="http://schemas.microsoft.com/office/powerpoint/2010/main">
    <mc:Choice Requires="p14">
      <p:transition spd="slow" p14:dur="2000" advTm="15234"/>
    </mc:Choice>
    <mc:Fallback xmlns="">
      <p:transition spd="slow" advTm="15234"/>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2540</TotalTime>
  <Words>866</Words>
  <Application>Microsoft Office PowerPoint</Application>
  <PresentationFormat>Custom</PresentationFormat>
  <Paragraphs>37</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Times New Roman</vt:lpstr>
      <vt:lpstr>Baskerville Old Face</vt:lpstr>
      <vt:lpstr>Arial</vt:lpstr>
      <vt:lpstr>Calibri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Daniel Deida</dc:creator>
  <cp:lastModifiedBy>Daniel Deida</cp:lastModifiedBy>
  <cp:revision>96</cp:revision>
  <cp:lastPrinted>2024-08-22T01:15:00Z</cp:lastPrinted>
  <dcterms:modified xsi:type="dcterms:W3CDTF">2024-09-23T18:18:07Z</dcterms:modified>
</cp:coreProperties>
</file>