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74" r:id="rId2"/>
    <p:sldId id="269" r:id="rId3"/>
    <p:sldId id="256" r:id="rId4"/>
    <p:sldId id="266" r:id="rId5"/>
    <p:sldId id="272" r:id="rId6"/>
    <p:sldId id="268" r:id="rId7"/>
    <p:sldId id="275" r:id="rId8"/>
    <p:sldId id="267" r:id="rId9"/>
    <p:sldId id="270" r:id="rId10"/>
    <p:sldId id="271" r:id="rId11"/>
  </p:sldIdLst>
  <p:sldSz cx="7556500" cy="10693400"/>
  <p:notesSz cx="7010400" cy="9296400"/>
  <p:embeddedFontLst>
    <p:embeddedFont>
      <p:font typeface="Bangers" panose="020B0604020202020204" charset="0"/>
      <p:regular r:id="rId13"/>
    </p:embeddedFont>
    <p:embeddedFont>
      <p:font typeface="Baskerville Old Face" panose="02020602080505020303" pitchFamily="18" charset="0"/>
      <p:regular r:id="rId14"/>
    </p:embeddedFon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043" autoAdjust="0"/>
  </p:normalViewPr>
  <p:slideViewPr>
    <p:cSldViewPr snapToGrid="0">
      <p:cViewPr>
        <p:scale>
          <a:sx n="100" d="100"/>
          <a:sy n="100" d="100"/>
        </p:scale>
        <p:origin x="1038"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30450" y="708025"/>
            <a:ext cx="25050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52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60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54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39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55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94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hyperlink" Target="https://openclipart.org/detail/166341/key-west---mallory---square-by-nkinkade-17773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8.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hyperlink" Target="https://openclipart.org/detail/38635/speech-bubble-by-pascallapalme-3863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hyperlink" Target="https://www.flickr.com/photos/ubidesperarenescio/224763265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a:blip r:embed="rId3">
            <a:extLst>
              <a:ext uri="{837473B0-CC2E-450A-ABE3-18F120FF3D39}">
                <a1611:picAttrSrcUrl xmlns:a1611="http://schemas.microsoft.com/office/drawing/2016/11/main" r:id="rId4"/>
              </a:ext>
            </a:extLst>
          </a:blip>
          <a:srcRect t="26022" b="26022"/>
          <a:stretch/>
        </p:blipFill>
        <p:spPr bwMode="auto">
          <a:xfrm>
            <a:off x="0" y="-1"/>
            <a:ext cx="7488795" cy="3056021"/>
          </a:xfrm>
          <a:prstGeom prst="rect">
            <a:avLst/>
          </a:prstGeom>
          <a:blipFill dpi="0" rotWithShape="1">
            <a:blip r:embed="rId5">
              <a:alphaModFix amt="52000"/>
            </a:blip>
            <a:srcRect/>
            <a:tile tx="0" ty="0" sx="100000" sy="100000" flip="none" algn="tl"/>
          </a:blipFill>
          <a:ln>
            <a:noFill/>
          </a:ln>
        </p:spPr>
      </p:pic>
      <p:pic>
        <p:nvPicPr>
          <p:cNvPr id="4" name="Picture 3">
            <a:extLst>
              <a:ext uri="{FF2B5EF4-FFF2-40B4-BE49-F238E27FC236}">
                <a16:creationId xmlns:a16="http://schemas.microsoft.com/office/drawing/2014/main" id="{F432EEC0-7D37-25F5-B794-49E5F5878DB4}"/>
              </a:ext>
            </a:extLst>
          </p:cNvPr>
          <p:cNvPicPr>
            <a:picLocks noChangeAspect="1"/>
          </p:cNvPicPr>
          <p:nvPr/>
        </p:nvPicPr>
        <p:blipFill>
          <a:blip r:embed="rId6"/>
          <a:srcRect l="529" r="529"/>
          <a:stretch/>
        </p:blipFill>
        <p:spPr>
          <a:xfrm>
            <a:off x="-67705" y="3056022"/>
            <a:ext cx="7556500" cy="7637378"/>
          </a:xfrm>
          <a:prstGeom prst="rect">
            <a:avLst/>
          </a:prstGeom>
        </p:spPr>
      </p:pic>
      <p:sp>
        <p:nvSpPr>
          <p:cNvPr id="87" name="Google Shape;87;p13"/>
          <p:cNvSpPr/>
          <p:nvPr/>
        </p:nvSpPr>
        <p:spPr>
          <a:xfrm>
            <a:off x="-58836" y="-96003"/>
            <a:ext cx="7606466" cy="10789403"/>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29633" y="6715684"/>
            <a:ext cx="7226867" cy="3811337"/>
          </a:xfrm>
          <a:prstGeom prst="rect">
            <a:avLst/>
          </a:prstGeom>
          <a:noFill/>
          <a:ln>
            <a:noFill/>
          </a:ln>
        </p:spPr>
        <p:txBody>
          <a:bodyPr spcFirstLastPara="1" wrap="square" lIns="50800" tIns="50800" rIns="50800" bIns="50800" anchor="ctr" anchorCtr="0">
            <a:noAutofit/>
          </a:bodyPr>
          <a:lstStyle/>
          <a:p>
            <a:pPr algn="ctr"/>
            <a:r>
              <a:rPr lang="en-US" sz="2400" dirty="0">
                <a:solidFill>
                  <a:schemeClr val="bg1"/>
                </a:solidFill>
                <a:latin typeface="Times New Roman" panose="02020603050405020304" pitchFamily="18" charset="0"/>
                <a:cs typeface="Times New Roman" panose="02020603050405020304" pitchFamily="18" charset="0"/>
              </a:rPr>
              <a:t>Welcome to the Bible Dialogues series by Dr. Deida. Bible stories and teachings are best understood and learned when they are presented through dialogue. In these dialogues, the characters represent some distinctive characteristic of ordinary people. So, our goal is that listeners can learn how Biblical Truth is combined with practical, ordinary Life.</a:t>
            </a:r>
            <a:endParaRPr lang="es-MX" sz="2400" dirty="0">
              <a:solidFill>
                <a:schemeClr val="bg1"/>
              </a:solidFill>
              <a:latin typeface="Times New Roman" panose="02020603050405020304" pitchFamily="18" charset="0"/>
              <a:cs typeface="Times New Roman" panose="02020603050405020304" pitchFamily="18" charset="0"/>
            </a:endParaRPr>
          </a:p>
          <a:p>
            <a:pPr algn="ctr"/>
            <a:endParaRPr lang="es-MX" sz="2400" dirty="0">
              <a:solidFill>
                <a:schemeClr val="bg1"/>
              </a:solidFill>
              <a:latin typeface="Times New Roman" panose="02020603050405020304" pitchFamily="18" charset="0"/>
            </a:endParaRPr>
          </a:p>
          <a:p>
            <a:pPr algn="ctr"/>
            <a:r>
              <a:rPr lang="es-MX" sz="2400" dirty="0">
                <a:solidFill>
                  <a:schemeClr val="bg1"/>
                </a:solidFill>
                <a:latin typeface="Times New Roman" panose="02020603050405020304" pitchFamily="18" charset="0"/>
              </a:rPr>
              <a:t>¿</a:t>
            </a:r>
            <a:r>
              <a:rPr lang="en-US" sz="2400" dirty="0">
                <a:solidFill>
                  <a:schemeClr val="bg1"/>
                </a:solidFill>
                <a:latin typeface="Times New Roman" panose="02020603050405020304" pitchFamily="18" charset="0"/>
              </a:rPr>
              <a:t>Are you ready for your Bible learning journey?</a:t>
            </a:r>
            <a:endParaRPr lang="es-MX" sz="2400" b="0" dirty="0">
              <a:solidFill>
                <a:schemeClr val="bg1"/>
              </a:solidFill>
              <a:effectLst/>
            </a:endParaRPr>
          </a:p>
          <a:p>
            <a:pPr algn="ctr" rtl="0">
              <a:spcBef>
                <a:spcPts val="0"/>
              </a:spcBef>
              <a:spcAft>
                <a:spcPts val="0"/>
              </a:spcAft>
            </a:pPr>
            <a:r>
              <a:rPr lang="en-US" sz="2400" dirty="0">
                <a:solidFill>
                  <a:schemeClr val="bg1"/>
                </a:solidFill>
                <a:latin typeface="Times New Roman" panose="02020603050405020304" pitchFamily="18" charset="0"/>
              </a:rPr>
              <a:t>Today we will see: Recipients of Grace</a:t>
            </a:r>
            <a:endParaRPr lang="en-US" sz="2400" b="0" dirty="0">
              <a:solidFill>
                <a:schemeClr val="bg1"/>
              </a:solidFill>
              <a:effectLst/>
            </a:endParaRPr>
          </a:p>
        </p:txBody>
      </p:sp>
      <p:sp>
        <p:nvSpPr>
          <p:cNvPr id="8" name="Google Shape;130;p14">
            <a:extLst>
              <a:ext uri="{FF2B5EF4-FFF2-40B4-BE49-F238E27FC236}">
                <a16:creationId xmlns:a16="http://schemas.microsoft.com/office/drawing/2014/main" id="{3000BFBB-6AB7-F645-5E03-D104FC2F07BE}"/>
              </a:ext>
            </a:extLst>
          </p:cNvPr>
          <p:cNvSpPr txBox="1"/>
          <p:nvPr/>
        </p:nvSpPr>
        <p:spPr>
          <a:xfrm>
            <a:off x="809101" y="1091164"/>
            <a:ext cx="5938297" cy="1798479"/>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en-US" sz="3200" dirty="0">
                <a:solidFill>
                  <a:schemeClr val="tx1"/>
                </a:solidFill>
                <a:effectLst/>
                <a:latin typeface="Baskerville Old Face" panose="02020602080505020303" pitchFamily="18" charset="0"/>
                <a:ea typeface="STXingkai" panose="020B0503020204020204" pitchFamily="2" charset="-122"/>
              </a:rPr>
              <a:t>BIBLICAL DIALOGUE</a:t>
            </a:r>
          </a:p>
          <a:p>
            <a:pPr algn="ctr" rtl="0">
              <a:spcBef>
                <a:spcPts val="0"/>
              </a:spcBef>
              <a:spcAft>
                <a:spcPts val="0"/>
              </a:spcAft>
            </a:pPr>
            <a:r>
              <a:rPr lang="en-US" sz="3200" dirty="0">
                <a:solidFill>
                  <a:schemeClr val="tx1"/>
                </a:solidFill>
                <a:latin typeface="Baskerville Old Face" panose="02020602080505020303" pitchFamily="18" charset="0"/>
                <a:ea typeface="STXingkai" panose="020B0503020204020204" pitchFamily="2" charset="-122"/>
              </a:rPr>
              <a:t>BY</a:t>
            </a:r>
          </a:p>
          <a:p>
            <a:pPr algn="ctr" rtl="0">
              <a:spcBef>
                <a:spcPts val="0"/>
              </a:spcBef>
              <a:spcAft>
                <a:spcPts val="0"/>
              </a:spcAft>
            </a:pPr>
            <a:r>
              <a:rPr lang="en-US" sz="3200" b="0" i="0" u="none" strike="noStrike" dirty="0">
                <a:solidFill>
                  <a:schemeClr val="tx1"/>
                </a:solidFill>
                <a:latin typeface="Baskerville Old Face" panose="02020602080505020303" pitchFamily="18" charset="0"/>
                <a:ea typeface="STXingkai" panose="020B0503020204020204" pitchFamily="2" charset="-122"/>
              </a:rPr>
              <a:t>DR. DANIEL DEIDA </a:t>
            </a: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29644"/>
    </mc:Choice>
    <mc:Fallback xmlns="">
      <p:transition spd="slow" advTm="296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8CA55FC5-073F-58AB-9554-99854EC3609B}"/>
              </a:ext>
            </a:extLst>
          </p:cNvPr>
          <p:cNvPicPr>
            <a:picLocks noChangeAspect="1"/>
          </p:cNvPicPr>
          <p:nvPr/>
        </p:nvPicPr>
        <p:blipFill>
          <a:blip r:embed="rId3"/>
          <a:srcRect/>
          <a:stretch/>
        </p:blipFill>
        <p:spPr>
          <a:xfrm>
            <a:off x="-11143" y="4259416"/>
            <a:ext cx="7578786" cy="6401371"/>
          </a:xfrm>
          <a:prstGeom prst="rect">
            <a:avLst/>
          </a:prstGeom>
        </p:spPr>
      </p:pic>
      <p:pic>
        <p:nvPicPr>
          <p:cNvPr id="10" name="Picture 9" descr="A person sitting on a hill with a clock&#10;&#10;Description automatically generated">
            <a:extLst>
              <a:ext uri="{FF2B5EF4-FFF2-40B4-BE49-F238E27FC236}">
                <a16:creationId xmlns:a16="http://schemas.microsoft.com/office/drawing/2014/main" id="{6BC96106-8253-98E0-7FB3-1F0720BC5983}"/>
              </a:ext>
            </a:extLst>
          </p:cNvPr>
          <p:cNvPicPr>
            <a:picLocks noChangeAspect="1"/>
          </p:cNvPicPr>
          <p:nvPr/>
        </p:nvPicPr>
        <p:blipFill>
          <a:blip r:embed="rId4"/>
          <a:stretch>
            <a:fillRect/>
          </a:stretch>
        </p:blipFill>
        <p:spPr>
          <a:xfrm>
            <a:off x="0" y="0"/>
            <a:ext cx="7486650" cy="3928465"/>
          </a:xfrm>
          <a:prstGeom prst="rect">
            <a:avLst/>
          </a:prstGeom>
        </p:spPr>
      </p:pic>
      <p:sp>
        <p:nvSpPr>
          <p:cNvPr id="87" name="Google Shape;87;p13"/>
          <p:cNvSpPr/>
          <p:nvPr/>
        </p:nvSpPr>
        <p:spPr>
          <a:xfrm>
            <a:off x="69850" y="-21975"/>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388529" y="4991100"/>
            <a:ext cx="3571889" cy="162337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sp>
        <p:nvSpPr>
          <p:cNvPr id="101" name="Google Shape;101;p13"/>
          <p:cNvSpPr/>
          <p:nvPr/>
        </p:nvSpPr>
        <p:spPr>
          <a:xfrm>
            <a:off x="4191644" y="5475571"/>
            <a:ext cx="3435138" cy="136647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In which area of your life, you need God's grace to work the most</a:t>
            </a:r>
            <a:r>
              <a:rPr lang="es-ES" sz="1800" kern="100" dirty="0">
                <a:latin typeface="Times New Roman" panose="02020603050405020304" pitchFamily="18" charset="0"/>
                <a:ea typeface="Aptos" panose="020B0004020202020204" pitchFamily="34" charset="0"/>
                <a:cs typeface="Times New Roman" panose="02020603050405020304" pitchFamily="18" charset="0"/>
              </a:rPr>
              <a:t>?</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431033" y="719305"/>
            <a:ext cx="3895725" cy="830997"/>
          </a:xfrm>
          <a:prstGeom prst="rect">
            <a:avLst/>
          </a:prstGeom>
          <a:noFill/>
          <a:ln>
            <a:noFill/>
          </a:ln>
        </p:spPr>
        <p:txBody>
          <a:bodyPr spcFirstLastPara="1" wrap="square" lIns="0" tIns="0" rIns="0" bIns="0" anchor="t" anchorCtr="0">
            <a:spAutoFit/>
          </a:bodyPr>
          <a:lstStyle/>
          <a:p>
            <a:pPr algn="ctr"/>
            <a:r>
              <a:rPr lang="es-MX" sz="5400" kern="100" dirty="0" err="1">
                <a:solidFill>
                  <a:schemeClr val="bg1"/>
                </a:solidFill>
                <a:latin typeface="Times New Roman" panose="02020603050405020304" pitchFamily="18" charset="0"/>
                <a:ea typeface="Roboto"/>
                <a:cs typeface="Times New Roman" panose="02020603050405020304" pitchFamily="18" charset="0"/>
                <a:sym typeface="Roboto"/>
              </a:rPr>
              <a:t>Prayer</a:t>
            </a:r>
            <a:r>
              <a:rPr lang="es-MX" sz="5400" kern="100" dirty="0">
                <a:solidFill>
                  <a:schemeClr val="bg1"/>
                </a:solidFill>
                <a:latin typeface="Times New Roman" panose="02020603050405020304" pitchFamily="18" charset="0"/>
                <a:ea typeface="Roboto"/>
                <a:cs typeface="Times New Roman" panose="02020603050405020304" pitchFamily="18" charset="0"/>
                <a:sym typeface="Roboto"/>
              </a:rPr>
              <a:t> Time</a:t>
            </a: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36937" y="3143794"/>
            <a:ext cx="7469127" cy="109252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10444" y="3178289"/>
            <a:ext cx="7031240" cy="848136"/>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Facilitator invites group members to pray for each other. Each person will choose one person from the group to pray for.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636439" y="5112351"/>
            <a:ext cx="3323979" cy="1119024"/>
          </a:xfrm>
          <a:prstGeom prst="rect">
            <a:avLst/>
          </a:prstGeom>
          <a:noFill/>
          <a:ln>
            <a:noFill/>
          </a:ln>
        </p:spPr>
        <p:txBody>
          <a:bodyPr spcFirstLastPara="1" wrap="square" lIns="0" tIns="0" rIns="0" bIns="0" anchor="t" anchorCtr="0">
            <a:spAutoFit/>
          </a:bodyPr>
          <a:lstStyle/>
          <a:p>
            <a:pPr>
              <a:lnSpc>
                <a:spcPct val="101001"/>
              </a:lnSpc>
            </a:pPr>
            <a:r>
              <a:rPr lang="en-US" sz="1800" dirty="0">
                <a:latin typeface="Times New Roman" panose="02020603050405020304" pitchFamily="18" charset="0"/>
                <a:cs typeface="Times New Roman" panose="02020603050405020304" pitchFamily="18" charset="0"/>
              </a:rPr>
              <a:t>Have in mind that during this section is for our own benefit and for our special needs that we may have.</a:t>
            </a:r>
            <a:r>
              <a:rPr lang="es-ES" sz="1800" dirty="0">
                <a:latin typeface="Times New Roman" panose="02020603050405020304" pitchFamily="18" charset="0"/>
                <a:cs typeface="Times New Roman" panose="02020603050405020304" pitchFamily="18" charset="0"/>
              </a:rPr>
              <a:t>  </a:t>
            </a:r>
            <a:endParaRPr lang="es-MX"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97657"/>
      </p:ext>
    </p:extLst>
  </p:cSld>
  <p:clrMapOvr>
    <a:masterClrMapping/>
  </p:clrMapOvr>
  <mc:AlternateContent xmlns:mc="http://schemas.openxmlformats.org/markup-compatibility/2006" xmlns:p14="http://schemas.microsoft.com/office/powerpoint/2010/main">
    <mc:Choice Requires="p14">
      <p:transition spd="slow" p14:dur="2000" advTm="25006"/>
    </mc:Choice>
    <mc:Fallback xmlns="">
      <p:transition spd="slow" advTm="250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2717D51C-C3A7-7306-2762-F9A70C2287B5}"/>
              </a:ext>
            </a:extLst>
          </p:cNvPr>
          <p:cNvPicPr>
            <a:picLocks noChangeAspect="1"/>
          </p:cNvPicPr>
          <p:nvPr/>
        </p:nvPicPr>
        <p:blipFill>
          <a:blip r:embed="rId3"/>
          <a:srcRect t="6630" b="6630"/>
          <a:stretch/>
        </p:blipFill>
        <p:spPr>
          <a:xfrm>
            <a:off x="16222" y="3077404"/>
            <a:ext cx="7540278" cy="7615995"/>
          </a:xfrm>
          <a:prstGeom prst="rect">
            <a:avLst/>
          </a:prstGeom>
        </p:spPr>
      </p:pic>
      <p:pic>
        <p:nvPicPr>
          <p:cNvPr id="14" name="Picture 13">
            <a:extLst>
              <a:ext uri="{FF2B5EF4-FFF2-40B4-BE49-F238E27FC236}">
                <a16:creationId xmlns:a16="http://schemas.microsoft.com/office/drawing/2014/main" id="{62FFE70F-B4B8-F809-4694-C72C90D988C6}"/>
              </a:ext>
            </a:extLst>
          </p:cNvPr>
          <p:cNvPicPr>
            <a:picLocks noChangeAspect="1"/>
          </p:cNvPicPr>
          <p:nvPr/>
        </p:nvPicPr>
        <p:blipFill>
          <a:blip r:embed="rId4"/>
          <a:srcRect t="11325" b="11325"/>
          <a:stretch/>
        </p:blipFill>
        <p:spPr>
          <a:xfrm>
            <a:off x="0" y="-5594"/>
            <a:ext cx="7556500" cy="3152198"/>
          </a:xfrm>
          <a:prstGeom prst="rect">
            <a:avLst/>
          </a:prstGeom>
        </p:spPr>
      </p:pic>
      <p:sp>
        <p:nvSpPr>
          <p:cNvPr id="93" name="Google Shape;93;p13"/>
          <p:cNvSpPr/>
          <p:nvPr/>
        </p:nvSpPr>
        <p:spPr>
          <a:xfrm>
            <a:off x="86434" y="2840001"/>
            <a:ext cx="2832797" cy="179931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55260" y="629243"/>
            <a:ext cx="6680880" cy="1504194"/>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tx1"/>
                </a:solidFill>
                <a:latin typeface="Times New Roman" panose="02020603050405020304" pitchFamily="18" charset="0"/>
                <a:ea typeface="Roboto"/>
                <a:cs typeface="Times New Roman" panose="02020603050405020304" pitchFamily="18" charset="0"/>
                <a:sym typeface="Bangers"/>
              </a:rPr>
              <a:t>Scene</a:t>
            </a:r>
            <a:r>
              <a:rPr lang="en-US" sz="4400" dirty="0">
                <a:solidFill>
                  <a:schemeClr val="tx1"/>
                </a:solidFill>
                <a:latin typeface="Bangers"/>
                <a:ea typeface="Roboto"/>
                <a:cs typeface="Roboto"/>
                <a:sym typeface="Bangers"/>
              </a:rPr>
              <a:t> 4</a:t>
            </a:r>
            <a:endParaRPr lang="en-US" sz="4400" b="0" i="0" u="none" strike="noStrike" cap="none" dirty="0">
              <a:solidFill>
                <a:schemeClr val="tx1"/>
              </a:solidFill>
              <a:latin typeface="Bangers"/>
              <a:ea typeface="Roboto"/>
              <a:cs typeface="Roboto"/>
              <a:sym typeface="Bangers"/>
            </a:endParaRPr>
          </a:p>
          <a:p>
            <a:pPr algn="ctr">
              <a:lnSpc>
                <a:spcPct val="107000"/>
              </a:lnSpc>
              <a:spcAft>
                <a:spcPts val="800"/>
              </a:spcAft>
            </a:pPr>
            <a:r>
              <a:rPr lang="en-US" sz="4400" kern="100" dirty="0">
                <a:effectLst/>
                <a:latin typeface="Times New Roman" panose="02020603050405020304" pitchFamily="18" charset="0"/>
                <a:ea typeface="Aptos" panose="020B0004020202020204" pitchFamily="34" charset="0"/>
                <a:cs typeface="Times New Roman" panose="02020603050405020304" pitchFamily="18" charset="0"/>
              </a:rPr>
              <a:t>Recipients of Grace</a:t>
            </a:r>
            <a:r>
              <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25335" y="2959996"/>
            <a:ext cx="2554993" cy="1119024"/>
          </a:xfrm>
          <a:prstGeom prst="rect">
            <a:avLst/>
          </a:prstGeom>
          <a:noFill/>
          <a:ln>
            <a:noFill/>
          </a:ln>
        </p:spPr>
        <p:txBody>
          <a:bodyPr spcFirstLastPara="1" wrap="square" lIns="0" tIns="0" rIns="0" bIns="0" anchor="t" anchorCtr="0">
            <a:spAutoFit/>
          </a:bodyPr>
          <a:lstStyle/>
          <a:p>
            <a:pPr>
              <a:lnSpc>
                <a:spcPct val="101001"/>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Did you know, that the first Christians did not talk about a religion or rules? They spoke of a Person.</a:t>
            </a:r>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2446955" y="4559732"/>
            <a:ext cx="2249905" cy="72738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Of a person? Who?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3570536" y="2496556"/>
            <a:ext cx="3985964" cy="146759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7" name="Google Shape;104;p13">
            <a:extLst>
              <a:ext uri="{FF2B5EF4-FFF2-40B4-BE49-F238E27FC236}">
                <a16:creationId xmlns:a16="http://schemas.microsoft.com/office/drawing/2014/main" id="{AE92DD5E-F728-0528-9F25-41B0D06249DE}"/>
              </a:ext>
            </a:extLst>
          </p:cNvPr>
          <p:cNvSpPr txBox="1"/>
          <p:nvPr/>
        </p:nvSpPr>
        <p:spPr>
          <a:xfrm>
            <a:off x="3695700" y="2714985"/>
            <a:ext cx="3623572" cy="839269"/>
          </a:xfrm>
          <a:prstGeom prst="rect">
            <a:avLst/>
          </a:prstGeom>
          <a:noFill/>
          <a:ln>
            <a:noFill/>
          </a:ln>
        </p:spPr>
        <p:txBody>
          <a:bodyPr spcFirstLastPara="1" wrap="square" lIns="0" tIns="0" rIns="0" bIns="0" anchor="t" anchorCtr="0">
            <a:spAutoFit/>
          </a:bodyPr>
          <a:lstStyle/>
          <a:p>
            <a:pPr>
              <a:lnSpc>
                <a:spcPct val="101001"/>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They were talking about Jesus. For Christians, the word of God was not a book, but was made in a person: Jesus.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0" name="Google Shape;128;p14">
            <a:extLst>
              <a:ext uri="{FF2B5EF4-FFF2-40B4-BE49-F238E27FC236}">
                <a16:creationId xmlns:a16="http://schemas.microsoft.com/office/drawing/2014/main" id="{5AE36504-593A-CB99-7398-A6E0A815100C}"/>
              </a:ext>
            </a:extLst>
          </p:cNvPr>
          <p:cNvGrpSpPr/>
          <p:nvPr/>
        </p:nvGrpSpPr>
        <p:grpSpPr>
          <a:xfrm>
            <a:off x="44275" y="8196844"/>
            <a:ext cx="7467950" cy="1982202"/>
            <a:chOff x="-336337" y="316921"/>
            <a:chExt cx="2378696" cy="633175"/>
          </a:xfrm>
        </p:grpSpPr>
        <p:sp>
          <p:nvSpPr>
            <p:cNvPr id="11" name="Google Shape;129;p14">
              <a:extLst>
                <a:ext uri="{FF2B5EF4-FFF2-40B4-BE49-F238E27FC236}">
                  <a16:creationId xmlns:a16="http://schemas.microsoft.com/office/drawing/2014/main" id="{12F31814-174D-E100-EA51-E7ACF39DF5B5}"/>
                </a:ext>
              </a:extLst>
            </p:cNvPr>
            <p:cNvSpPr/>
            <p:nvPr/>
          </p:nvSpPr>
          <p:spPr>
            <a:xfrm>
              <a:off x="-336337" y="316921"/>
              <a:ext cx="2378696" cy="63317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2" name="Google Shape;130;p14">
              <a:extLst>
                <a:ext uri="{FF2B5EF4-FFF2-40B4-BE49-F238E27FC236}">
                  <a16:creationId xmlns:a16="http://schemas.microsoft.com/office/drawing/2014/main" id="{2BAD2974-B5FA-D75D-D027-8877A43964F7}"/>
                </a:ext>
              </a:extLst>
            </p:cNvPr>
            <p:cNvSpPr txBox="1"/>
            <p:nvPr/>
          </p:nvSpPr>
          <p:spPr>
            <a:xfrm>
              <a:off x="-246723" y="335738"/>
              <a:ext cx="2229947" cy="566014"/>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Jesus was just like you and me, but He was also God. He lived, died, and then rose again to show us what new life is. The early Christians did not give their lives for ideas or rules, but to follow Jesus, who really was here on Earth.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2959280711"/>
      </p:ext>
    </p:extLst>
  </p:cSld>
  <p:clrMapOvr>
    <a:masterClrMapping/>
  </p:clrMapOvr>
  <mc:AlternateContent xmlns:mc="http://schemas.openxmlformats.org/markup-compatibility/2006" xmlns:p14="http://schemas.microsoft.com/office/powerpoint/2010/main">
    <mc:Choice Requires="p14">
      <p:transition spd="slow" p14:dur="2000" advTm="49910"/>
    </mc:Choice>
    <mc:Fallback xmlns="">
      <p:transition spd="slow" advTm="499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20" name="Picture 19">
            <a:extLst>
              <a:ext uri="{FF2B5EF4-FFF2-40B4-BE49-F238E27FC236}">
                <a16:creationId xmlns:a16="http://schemas.microsoft.com/office/drawing/2014/main" id="{68B4E5B8-82DD-46A0-C845-0EF2790CAB83}"/>
              </a:ext>
            </a:extLst>
          </p:cNvPr>
          <p:cNvPicPr>
            <a:picLocks noChangeAspect="1"/>
          </p:cNvPicPr>
          <p:nvPr/>
        </p:nvPicPr>
        <p:blipFill rotWithShape="1">
          <a:blip r:embed="rId3"/>
          <a:srcRect t="11325" b="20872"/>
          <a:stretch/>
        </p:blipFill>
        <p:spPr>
          <a:xfrm>
            <a:off x="0" y="-5594"/>
            <a:ext cx="7556500" cy="3527080"/>
          </a:xfrm>
          <a:prstGeom prst="rect">
            <a:avLst/>
          </a:prstGeom>
        </p:spPr>
      </p:pic>
      <p:pic>
        <p:nvPicPr>
          <p:cNvPr id="15" name="Picture 14">
            <a:extLst>
              <a:ext uri="{FF2B5EF4-FFF2-40B4-BE49-F238E27FC236}">
                <a16:creationId xmlns:a16="http://schemas.microsoft.com/office/drawing/2014/main" id="{44FF88CD-0D5B-B15A-389D-499D26A6C400}"/>
              </a:ext>
            </a:extLst>
          </p:cNvPr>
          <p:cNvPicPr>
            <a:picLocks noChangeAspect="1"/>
          </p:cNvPicPr>
          <p:nvPr/>
        </p:nvPicPr>
        <p:blipFill>
          <a:blip r:embed="rId4"/>
          <a:srcRect t="3341" b="3341"/>
          <a:stretch/>
        </p:blipFill>
        <p:spPr>
          <a:xfrm>
            <a:off x="61776" y="2797585"/>
            <a:ext cx="7535937" cy="7840495"/>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white speech bubble with a black background&#10;&#10;Description automatically generated">
            <a:extLst>
              <a:ext uri="{FF2B5EF4-FFF2-40B4-BE49-F238E27FC236}">
                <a16:creationId xmlns:a16="http://schemas.microsoft.com/office/drawing/2014/main" id="{8FF78ACE-E424-A212-678A-9A9011300A68}"/>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 b="-1760"/>
          <a:stretch/>
        </p:blipFill>
        <p:spPr bwMode="auto">
          <a:xfrm>
            <a:off x="37713" y="3762126"/>
            <a:ext cx="2780589" cy="2459868"/>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9D56A715-8CCB-AD5A-5BCB-BB19DA9AE703}"/>
              </a:ext>
            </a:extLst>
          </p:cNvPr>
          <p:cNvSpPr txBox="1"/>
          <p:nvPr/>
        </p:nvSpPr>
        <p:spPr>
          <a:xfrm>
            <a:off x="251880" y="3948557"/>
            <a:ext cx="2139778" cy="1274195"/>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Wow! So, they followed Jesus because He was a real person, right?</a:t>
            </a:r>
            <a:r>
              <a:rPr lang="en-US" sz="1800" dirty="0">
                <a:solidFill>
                  <a:schemeClr val="tx1"/>
                </a:solidFill>
                <a:effectLst/>
                <a:latin typeface="Times New Roman" panose="02020603050405020304" pitchFamily="18" charset="0"/>
                <a:ea typeface="Aptos" panose="020B0004020202020204" pitchFamily="34" charset="0"/>
              </a:rPr>
              <a:t>  </a:t>
            </a:r>
            <a:endParaRPr lang="es-MX" sz="1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8" name="Picture 7" descr="A white speech bubble with a black background&#10;&#10;Description automatically generated">
            <a:extLst>
              <a:ext uri="{FF2B5EF4-FFF2-40B4-BE49-F238E27FC236}">
                <a16:creationId xmlns:a16="http://schemas.microsoft.com/office/drawing/2014/main" id="{3EB28682-C770-C2D5-2822-9F33D315E98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 b="-1760"/>
          <a:stretch/>
        </p:blipFill>
        <p:spPr bwMode="auto">
          <a:xfrm>
            <a:off x="1640617" y="7171916"/>
            <a:ext cx="5595994" cy="1638710"/>
          </a:xfrm>
          <a:prstGeom prst="rect">
            <a:avLst/>
          </a:prstGeom>
          <a:ln>
            <a:noFill/>
          </a:ln>
          <a:extLst>
            <a:ext uri="{53640926-AAD7-44D8-BBD7-CCE9431645EC}">
              <a14:shadowObscured xmlns:a14="http://schemas.microsoft.com/office/drawing/2010/main"/>
            </a:ext>
          </a:extLst>
        </p:spPr>
      </p:pic>
      <p:sp>
        <p:nvSpPr>
          <p:cNvPr id="11" name="Google Shape;93;p13">
            <a:extLst>
              <a:ext uri="{FF2B5EF4-FFF2-40B4-BE49-F238E27FC236}">
                <a16:creationId xmlns:a16="http://schemas.microsoft.com/office/drawing/2014/main" id="{80BD1C73-E43B-EC86-45BF-5D039FFA3B47}"/>
              </a:ext>
            </a:extLst>
          </p:cNvPr>
          <p:cNvSpPr/>
          <p:nvPr/>
        </p:nvSpPr>
        <p:spPr>
          <a:xfrm>
            <a:off x="3041839" y="3019542"/>
            <a:ext cx="3864480" cy="245986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13" name="Google Shape;104;p13">
            <a:extLst>
              <a:ext uri="{FF2B5EF4-FFF2-40B4-BE49-F238E27FC236}">
                <a16:creationId xmlns:a16="http://schemas.microsoft.com/office/drawing/2014/main" id="{3E91634B-C101-CEAB-F16D-3668DA63B25D}"/>
              </a:ext>
            </a:extLst>
          </p:cNvPr>
          <p:cNvSpPr txBox="1"/>
          <p:nvPr/>
        </p:nvSpPr>
        <p:spPr>
          <a:xfrm>
            <a:off x="3305175" y="3176469"/>
            <a:ext cx="3486844" cy="1678536"/>
          </a:xfrm>
          <a:prstGeom prst="rect">
            <a:avLst/>
          </a:prstGeom>
          <a:noFill/>
          <a:ln>
            <a:noFill/>
          </a:ln>
        </p:spPr>
        <p:txBody>
          <a:bodyPr spcFirstLastPara="1" wrap="square" lIns="0" tIns="0" rIns="0" bIns="0" anchor="t" anchorCtr="0">
            <a:spAutoFit/>
          </a:bodyPr>
          <a:lstStyle/>
          <a:p>
            <a:pPr>
              <a:lnSpc>
                <a:spcPct val="101001"/>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right. As a wise man named Dietrich Bonhoeffer said, if we only follow ideas, we are not really following someone. Christianity without a living Jesus makes no sense.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F6A3C27-2AD0-32A2-29DE-69BC857DAA7B}"/>
              </a:ext>
            </a:extLst>
          </p:cNvPr>
          <p:cNvSpPr txBox="1"/>
          <p:nvPr/>
        </p:nvSpPr>
        <p:spPr>
          <a:xfrm>
            <a:off x="1952626" y="7298346"/>
            <a:ext cx="4676774" cy="923330"/>
          </a:xfrm>
          <a:prstGeom prst="rect">
            <a:avLst/>
          </a:prstGeom>
          <a:noFill/>
        </p:spPr>
        <p:txBody>
          <a:bodyPr wrap="square">
            <a:spAutoFit/>
          </a:bodyPr>
          <a:lstStyle/>
          <a:p>
            <a:r>
              <a:rPr lang="en-US" sz="1800" dirty="0">
                <a:effectLst/>
                <a:latin typeface="Times New Roman" panose="02020603050405020304" pitchFamily="18" charset="0"/>
                <a:ea typeface="Aptos" panose="020B0004020202020204" pitchFamily="34" charset="0"/>
              </a:rPr>
              <a:t>So, when we talk about the grace or love of God, it's not about following rules, but about following and loving Jesus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791"/>
    </mc:Choice>
    <mc:Fallback xmlns="">
      <p:transition spd="slow" advTm="407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787B9F07-64C9-F8BF-930F-FEA24C148BAE}"/>
              </a:ext>
            </a:extLst>
          </p:cNvPr>
          <p:cNvPicPr>
            <a:picLocks noChangeAspect="1"/>
          </p:cNvPicPr>
          <p:nvPr/>
        </p:nvPicPr>
        <p:blipFill rotWithShape="1">
          <a:blip r:embed="rId3"/>
          <a:srcRect t="11325" b="20872"/>
          <a:stretch/>
        </p:blipFill>
        <p:spPr>
          <a:xfrm>
            <a:off x="0" y="-5595"/>
            <a:ext cx="7556500" cy="5617175"/>
          </a:xfrm>
          <a:prstGeom prst="rect">
            <a:avLst/>
          </a:prstGeom>
        </p:spPr>
      </p:pic>
      <p:pic>
        <p:nvPicPr>
          <p:cNvPr id="11" name="Picture 10">
            <a:extLst>
              <a:ext uri="{FF2B5EF4-FFF2-40B4-BE49-F238E27FC236}">
                <a16:creationId xmlns:a16="http://schemas.microsoft.com/office/drawing/2014/main" id="{B7593C20-904A-C752-B49D-07C2D5D2A5B8}"/>
              </a:ext>
            </a:extLst>
          </p:cNvPr>
          <p:cNvPicPr>
            <a:picLocks noChangeAspect="1"/>
          </p:cNvPicPr>
          <p:nvPr/>
        </p:nvPicPr>
        <p:blipFill>
          <a:blip r:embed="rId4"/>
          <a:srcRect t="25631" b="25631"/>
          <a:stretch/>
        </p:blipFill>
        <p:spPr>
          <a:xfrm>
            <a:off x="14610" y="5611581"/>
            <a:ext cx="7484740" cy="5081819"/>
          </a:xfrm>
          <a:prstGeom prst="rect">
            <a:avLst/>
          </a:prstGeom>
        </p:spPr>
      </p:pic>
      <p:sp>
        <p:nvSpPr>
          <p:cNvPr id="87" name="Google Shape;87;p13"/>
          <p:cNvSpPr/>
          <p:nvPr/>
        </p:nvSpPr>
        <p:spPr>
          <a:xfrm>
            <a:off x="-81229" y="-28508"/>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39894" y="872718"/>
            <a:ext cx="714857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b="0" i="0" u="none" strike="noStrike" cap="none" dirty="0">
                <a:solidFill>
                  <a:schemeClr val="tx1"/>
                </a:solidFill>
                <a:latin typeface="Bangers"/>
                <a:ea typeface="Roboto"/>
                <a:cs typeface="Roboto"/>
                <a:sym typeface="Bangers"/>
              </a:rPr>
              <a:t>scene</a:t>
            </a:r>
            <a:r>
              <a:rPr lang="en-US" sz="4400" dirty="0">
                <a:solidFill>
                  <a:schemeClr val="tx1"/>
                </a:solidFill>
                <a:latin typeface="Bangers"/>
                <a:ea typeface="Roboto"/>
                <a:cs typeface="Roboto"/>
                <a:sym typeface="Bangers"/>
              </a:rPr>
              <a:t> 5</a:t>
            </a:r>
          </a:p>
          <a:p>
            <a:pPr algn="ctr"/>
            <a:r>
              <a:rPr lang="en-US" sz="4400" dirty="0">
                <a:solidFill>
                  <a:schemeClr val="tx1"/>
                </a:solidFill>
                <a:latin typeface="Bangers"/>
                <a:ea typeface="Roboto"/>
                <a:cs typeface="Roboto"/>
                <a:sym typeface="Bangers"/>
              </a:rPr>
              <a:t>Jesus’ Grace</a:t>
            </a:r>
            <a:endParaRPr lang="es-MX" sz="4400" dirty="0">
              <a:solidFill>
                <a:schemeClr val="tx1"/>
              </a:solidFill>
              <a:latin typeface="Bangers"/>
              <a:ea typeface="Roboto"/>
              <a:cs typeface="Roboto"/>
              <a:sym typeface="Bangers"/>
            </a:endParaRPr>
          </a:p>
        </p:txBody>
      </p:sp>
      <p:pic>
        <p:nvPicPr>
          <p:cNvPr id="7" name="Picture 6" descr="A white speech bubble with a black background&#10;&#10;Description automatically generated">
            <a:extLst>
              <a:ext uri="{FF2B5EF4-FFF2-40B4-BE49-F238E27FC236}">
                <a16:creationId xmlns:a16="http://schemas.microsoft.com/office/drawing/2014/main" id="{2176E6D3-EF8A-B773-5619-C71500DEF03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a:off x="217429" y="4291754"/>
            <a:ext cx="1749573" cy="1215039"/>
          </a:xfrm>
          <a:prstGeom prst="rect">
            <a:avLst/>
          </a:prstGeom>
          <a:ln>
            <a:noFill/>
          </a:ln>
          <a:extLst>
            <a:ext uri="{53640926-AAD7-44D8-BBD7-CCE9431645EC}">
              <a14:shadowObscured xmlns:a14="http://schemas.microsoft.com/office/drawing/2010/main"/>
            </a:ext>
          </a:extLst>
        </p:spPr>
      </p:pic>
      <p:sp>
        <p:nvSpPr>
          <p:cNvPr id="8" name="Google Shape;95;p13">
            <a:extLst>
              <a:ext uri="{FF2B5EF4-FFF2-40B4-BE49-F238E27FC236}">
                <a16:creationId xmlns:a16="http://schemas.microsoft.com/office/drawing/2014/main" id="{460FBB60-7D5B-33DA-D41F-EA70A8E0EB37}"/>
              </a:ext>
            </a:extLst>
          </p:cNvPr>
          <p:cNvSpPr txBox="1"/>
          <p:nvPr/>
        </p:nvSpPr>
        <p:spPr>
          <a:xfrm>
            <a:off x="278021" y="4550513"/>
            <a:ext cx="1628388"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what is grace?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01;p13">
            <a:extLst>
              <a:ext uri="{FF2B5EF4-FFF2-40B4-BE49-F238E27FC236}">
                <a16:creationId xmlns:a16="http://schemas.microsoft.com/office/drawing/2014/main" id="{7D0300F4-D2B9-3EB7-5A58-14EF3362455A}"/>
              </a:ext>
            </a:extLst>
          </p:cNvPr>
          <p:cNvSpPr/>
          <p:nvPr/>
        </p:nvSpPr>
        <p:spPr>
          <a:xfrm>
            <a:off x="1939129" y="3830621"/>
            <a:ext cx="5260871" cy="21373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Grace is like a very special gift that God gives us through Jesus. It is not just an idea, but something we receive from Jesus Himself. And each person receives it in a unique way, depending on what they need.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29;p14">
            <a:extLst>
              <a:ext uri="{FF2B5EF4-FFF2-40B4-BE49-F238E27FC236}">
                <a16:creationId xmlns:a16="http://schemas.microsoft.com/office/drawing/2014/main" id="{BE0FE334-EDFA-5478-85F8-B2668651CE30}"/>
              </a:ext>
            </a:extLst>
          </p:cNvPr>
          <p:cNvSpPr/>
          <p:nvPr/>
        </p:nvSpPr>
        <p:spPr>
          <a:xfrm>
            <a:off x="139894" y="8933650"/>
            <a:ext cx="7191764" cy="88703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It's like when you have different friends, and you show them affection in different ways. God does the same with us.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34082"/>
    </mc:Choice>
    <mc:Fallback xmlns="">
      <p:transition spd="slow" advTm="3408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5" name="Picture 14" descr="A group of tents with fruit and vegetables&#10;&#10;Description automatically generated">
            <a:extLst>
              <a:ext uri="{FF2B5EF4-FFF2-40B4-BE49-F238E27FC236}">
                <a16:creationId xmlns:a16="http://schemas.microsoft.com/office/drawing/2014/main" id="{65907D82-EC25-57FD-E6A8-726CAF24A693}"/>
              </a:ext>
            </a:extLst>
          </p:cNvPr>
          <p:cNvPicPr>
            <a:picLocks noChangeAspect="1"/>
          </p:cNvPicPr>
          <p:nvPr/>
        </p:nvPicPr>
        <p:blipFill rotWithShape="1">
          <a:blip r:embed="rId3"/>
          <a:srcRect l="-2109" t="-2" r="2109" b="85405"/>
          <a:stretch/>
        </p:blipFill>
        <p:spPr>
          <a:xfrm>
            <a:off x="-123825" y="92439"/>
            <a:ext cx="7680325" cy="1911292"/>
          </a:xfrm>
          <a:prstGeom prst="rect">
            <a:avLst/>
          </a:prstGeom>
        </p:spPr>
      </p:pic>
      <p:pic>
        <p:nvPicPr>
          <p:cNvPr id="4" name="Picture 3">
            <a:extLst>
              <a:ext uri="{FF2B5EF4-FFF2-40B4-BE49-F238E27FC236}">
                <a16:creationId xmlns:a16="http://schemas.microsoft.com/office/drawing/2014/main" id="{C1210CD9-E32F-5087-D681-3AEE4A2AB7A1}"/>
              </a:ext>
            </a:extLst>
          </p:cNvPr>
          <p:cNvPicPr>
            <a:picLocks noChangeAspect="1"/>
          </p:cNvPicPr>
          <p:nvPr/>
        </p:nvPicPr>
        <p:blipFill>
          <a:blip r:embed="rId4"/>
          <a:srcRect t="12130" b="12130"/>
          <a:stretch/>
        </p:blipFill>
        <p:spPr>
          <a:xfrm>
            <a:off x="-14000" y="1997191"/>
            <a:ext cx="7553000" cy="5720693"/>
          </a:xfrm>
          <a:prstGeom prst="rect">
            <a:avLst/>
          </a:prstGeom>
        </p:spPr>
      </p:pic>
      <p:pic>
        <p:nvPicPr>
          <p:cNvPr id="6" name="Picture 5">
            <a:extLst>
              <a:ext uri="{FF2B5EF4-FFF2-40B4-BE49-F238E27FC236}">
                <a16:creationId xmlns:a16="http://schemas.microsoft.com/office/drawing/2014/main" id="{06BD43EC-97AA-1A1A-5900-F4B32AC381E3}"/>
              </a:ext>
            </a:extLst>
          </p:cNvPr>
          <p:cNvPicPr>
            <a:picLocks noChangeAspect="1"/>
          </p:cNvPicPr>
          <p:nvPr/>
        </p:nvPicPr>
        <p:blipFill>
          <a:blip r:embed="rId5"/>
          <a:srcRect t="29367" b="29367"/>
          <a:stretch/>
        </p:blipFill>
        <p:spPr>
          <a:xfrm>
            <a:off x="58270" y="7452946"/>
            <a:ext cx="7556500" cy="3118246"/>
          </a:xfrm>
          <a:prstGeom prst="rect">
            <a:avLst/>
          </a:prstGeom>
        </p:spPr>
      </p:pic>
      <p:grpSp>
        <p:nvGrpSpPr>
          <p:cNvPr id="86" name="Google Shape;86;p13"/>
          <p:cNvGrpSpPr/>
          <p:nvPr/>
        </p:nvGrpSpPr>
        <p:grpSpPr>
          <a:xfrm>
            <a:off x="54770" y="-74462"/>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163840" y="304553"/>
            <a:ext cx="2695575" cy="320040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9D83D4EB-5653-FB7D-2319-DD32FCBBF8FC}"/>
              </a:ext>
            </a:extLst>
          </p:cNvPr>
          <p:cNvPicPr>
            <a:picLocks noChangeAspect="1"/>
          </p:cNvPicPr>
          <p:nvPr/>
        </p:nvPicPr>
        <p:blipFill>
          <a:blip r:embed="rId8">
            <a:extLst>
              <a:ext uri="{837473B0-CC2E-450A-ABE3-18F120FF3D39}">
                <a1611:picAttrSrcUrl xmlns:a1611="http://schemas.microsoft.com/office/drawing/2016/11/main" r:id="rId9"/>
              </a:ext>
            </a:extLst>
          </a:blip>
          <a:srcRect/>
          <a:stretch/>
        </p:blipFill>
        <p:spPr>
          <a:xfrm>
            <a:off x="3143250" y="6381750"/>
            <a:ext cx="4650115" cy="2866939"/>
          </a:xfrm>
          <a:prstGeom prst="rect">
            <a:avLst/>
          </a:prstGeom>
        </p:spPr>
      </p:pic>
      <p:sp>
        <p:nvSpPr>
          <p:cNvPr id="21" name="TextBox 20">
            <a:extLst>
              <a:ext uri="{FF2B5EF4-FFF2-40B4-BE49-F238E27FC236}">
                <a16:creationId xmlns:a16="http://schemas.microsoft.com/office/drawing/2014/main" id="{0D71AD39-E388-621C-E6BA-234FDD613A9A}"/>
              </a:ext>
            </a:extLst>
          </p:cNvPr>
          <p:cNvSpPr txBox="1"/>
          <p:nvPr/>
        </p:nvSpPr>
        <p:spPr>
          <a:xfrm>
            <a:off x="3609975" y="6628900"/>
            <a:ext cx="3621377"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And everything we know about God is clearer in the life and teachings of Jesus. Therefore, following Jesus helps us to better understand this gift of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white speech bubble with a black background&#10;&#10;Description automatically generated">
            <a:extLst>
              <a:ext uri="{FF2B5EF4-FFF2-40B4-BE49-F238E27FC236}">
                <a16:creationId xmlns:a16="http://schemas.microsoft.com/office/drawing/2014/main" id="{1C6640D9-8026-038D-246B-FCD3BDA3FD8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2729520" y="466386"/>
            <a:ext cx="2695575" cy="2731643"/>
          </a:xfrm>
          <a:prstGeom prst="rect">
            <a:avLst/>
          </a:prstGeom>
          <a:ln>
            <a:noFill/>
          </a:ln>
          <a:extLst>
            <a:ext uri="{53640926-AAD7-44D8-BBD7-CCE9431645EC}">
              <a14:shadowObscured xmlns:a14="http://schemas.microsoft.com/office/drawing/2010/main"/>
            </a:ext>
          </a:extLst>
        </p:spPr>
      </p:pic>
      <p:sp>
        <p:nvSpPr>
          <p:cNvPr id="3" name="Google Shape;95;p13">
            <a:extLst>
              <a:ext uri="{FF2B5EF4-FFF2-40B4-BE49-F238E27FC236}">
                <a16:creationId xmlns:a16="http://schemas.microsoft.com/office/drawing/2014/main" id="{C7C59C54-E133-67A7-F9F2-7B17DE2732C4}"/>
              </a:ext>
            </a:extLst>
          </p:cNvPr>
          <p:cNvSpPr txBox="1"/>
          <p:nvPr/>
        </p:nvSpPr>
        <p:spPr>
          <a:xfrm>
            <a:off x="360830" y="642184"/>
            <a:ext cx="2171700" cy="1911292"/>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I understand! Like when you help me with homework, and you give my brother a hug when he's sad.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95;p13">
            <a:extLst>
              <a:ext uri="{FF2B5EF4-FFF2-40B4-BE49-F238E27FC236}">
                <a16:creationId xmlns:a16="http://schemas.microsoft.com/office/drawing/2014/main" id="{3C140499-7831-B22D-EE5F-793752A49C10}"/>
              </a:ext>
            </a:extLst>
          </p:cNvPr>
          <p:cNvSpPr txBox="1"/>
          <p:nvPr/>
        </p:nvSpPr>
        <p:spPr>
          <a:xfrm>
            <a:off x="2969240" y="692401"/>
            <a:ext cx="2171700" cy="1592744"/>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Exactly! God loves us all, but He does so in a way that adapts to what each one of us needs.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40884702"/>
      </p:ext>
    </p:extLst>
  </p:cSld>
  <p:clrMapOvr>
    <a:masterClrMapping/>
  </p:clrMapOvr>
  <mc:AlternateContent xmlns:mc="http://schemas.openxmlformats.org/markup-compatibility/2006" xmlns:p14="http://schemas.microsoft.com/office/powerpoint/2010/main">
    <mc:Choice Requires="p14">
      <p:transition spd="slow" p14:dur="2000" advTm="45952"/>
    </mc:Choice>
    <mc:Fallback xmlns="">
      <p:transition spd="slow" advTm="4595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0004545F-A0E3-C587-FD12-07DB58657798}"/>
              </a:ext>
            </a:extLst>
          </p:cNvPr>
          <p:cNvPicPr>
            <a:picLocks noChangeAspect="1"/>
          </p:cNvPicPr>
          <p:nvPr/>
        </p:nvPicPr>
        <p:blipFill rotWithShape="1">
          <a:blip r:embed="rId3"/>
          <a:srcRect b="77341"/>
          <a:stretch/>
        </p:blipFill>
        <p:spPr>
          <a:xfrm>
            <a:off x="0" y="-160"/>
            <a:ext cx="7556500" cy="3137060"/>
          </a:xfrm>
          <a:prstGeom prst="rect">
            <a:avLst/>
          </a:prstGeom>
        </p:spPr>
      </p:pic>
      <p:pic>
        <p:nvPicPr>
          <p:cNvPr id="10" name="Picture 9">
            <a:extLst>
              <a:ext uri="{FF2B5EF4-FFF2-40B4-BE49-F238E27FC236}">
                <a16:creationId xmlns:a16="http://schemas.microsoft.com/office/drawing/2014/main" id="{EF3DCA39-ECB0-D016-4E77-C94000040693}"/>
              </a:ext>
            </a:extLst>
          </p:cNvPr>
          <p:cNvPicPr>
            <a:picLocks noChangeAspect="1"/>
          </p:cNvPicPr>
          <p:nvPr/>
        </p:nvPicPr>
        <p:blipFill>
          <a:blip r:embed="rId4"/>
          <a:srcRect/>
          <a:stretch/>
        </p:blipFill>
        <p:spPr>
          <a:xfrm>
            <a:off x="0" y="3136900"/>
            <a:ext cx="7556500" cy="7556500"/>
          </a:xfrm>
          <a:prstGeom prst="rect">
            <a:avLst/>
          </a:prstGeom>
        </p:spPr>
      </p:pic>
      <p:sp>
        <p:nvSpPr>
          <p:cNvPr id="87" name="Google Shape;87;p13"/>
          <p:cNvSpPr/>
          <p:nvPr/>
        </p:nvSpPr>
        <p:spPr>
          <a:xfrm>
            <a:off x="-29212" y="0"/>
            <a:ext cx="7560000" cy="10742810"/>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3883766" y="2550810"/>
            <a:ext cx="2270020" cy="97880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101" name="Google Shape;101;p13"/>
          <p:cNvSpPr/>
          <p:nvPr/>
        </p:nvSpPr>
        <p:spPr>
          <a:xfrm>
            <a:off x="547453" y="3942588"/>
            <a:ext cx="3817363" cy="150134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Yes, it's a gift we can't buy. But, as Bonhoeffer says, although it's free, it comes at a price. It is not cheap to follow Jesus.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79369" y="493571"/>
            <a:ext cx="6961244"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bg1"/>
                </a:solidFill>
                <a:latin typeface="Bangers"/>
                <a:ea typeface="Roboto"/>
                <a:cs typeface="Roboto"/>
                <a:sym typeface="Bangers"/>
              </a:rPr>
              <a:t>scene 6</a:t>
            </a:r>
            <a:endParaRPr lang="en-US" sz="4400" b="0" i="0" u="none" strike="noStrike" cap="none" dirty="0">
              <a:solidFill>
                <a:schemeClr val="bg1"/>
              </a:solidFill>
              <a:latin typeface="Bangers"/>
              <a:ea typeface="Roboto"/>
              <a:cs typeface="Roboto"/>
              <a:sym typeface="Bangers"/>
            </a:endParaRPr>
          </a:p>
          <a:p>
            <a:pPr algn="ctr"/>
            <a:r>
              <a:rPr lang="es-MX" sz="4400" kern="100" dirty="0">
                <a:solidFill>
                  <a:schemeClr val="bg1"/>
                </a:solidFill>
                <a:latin typeface="Bangers" panose="020B0604020202020204" charset="0"/>
                <a:ea typeface="Roboto"/>
                <a:cs typeface="Times New Roman" panose="02020603050405020304" pitchFamily="18" charset="0"/>
                <a:sym typeface="Bangers"/>
              </a:rPr>
              <a:t>Grace has a </a:t>
            </a:r>
            <a:r>
              <a:rPr lang="es-MX" sz="4400" kern="100" dirty="0" err="1">
                <a:solidFill>
                  <a:schemeClr val="bg1"/>
                </a:solidFill>
                <a:latin typeface="Bangers" panose="020B0604020202020204" charset="0"/>
                <a:ea typeface="Roboto"/>
                <a:cs typeface="Times New Roman" panose="02020603050405020304" pitchFamily="18" charset="0"/>
                <a:sym typeface="Bangers"/>
              </a:rPr>
              <a:t>price</a:t>
            </a:r>
            <a:r>
              <a:rPr lang="es-MX" sz="4400" kern="100" dirty="0">
                <a:solidFill>
                  <a:schemeClr val="bg1"/>
                </a:solidFill>
                <a:effectLst/>
                <a:latin typeface="Bangers" panose="020B0604020202020204" charset="0"/>
                <a:ea typeface="Roboto"/>
                <a:cs typeface="Times New Roman" panose="02020603050405020304" pitchFamily="18" charset="0"/>
                <a:sym typeface="Bangers"/>
              </a:rPr>
              <a:t>   </a:t>
            </a:r>
            <a:endParaRPr lang="es-MX" sz="4400" kern="100" dirty="0">
              <a:solidFill>
                <a:schemeClr val="bg1"/>
              </a:solidFill>
              <a:effectLst/>
              <a:latin typeface="Bangers" panose="020B060402020202020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4141577" y="2703977"/>
            <a:ext cx="1754397" cy="279757"/>
          </a:xfrm>
          <a:prstGeom prst="rect">
            <a:avLst/>
          </a:prstGeom>
          <a:noFill/>
          <a:ln>
            <a:noFill/>
          </a:ln>
        </p:spPr>
        <p:txBody>
          <a:bodyPr spcFirstLastPara="1" wrap="square" lIns="0" tIns="0" rIns="0" bIns="0" anchor="t" anchorCtr="0">
            <a:spAutoFit/>
          </a:bodyPr>
          <a:lstStyle/>
          <a:p>
            <a:pPr>
              <a:lnSpc>
                <a:spcPct val="101001"/>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So, grace is free?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06547635"/>
      </p:ext>
    </p:extLst>
  </p:cSld>
  <p:clrMapOvr>
    <a:masterClrMapping/>
  </p:clrMapOvr>
  <mc:AlternateContent xmlns:mc="http://schemas.openxmlformats.org/markup-compatibility/2006" xmlns:p14="http://schemas.microsoft.com/office/powerpoint/2010/main">
    <mc:Choice Requires="p14">
      <p:transition spd="slow" p14:dur="2000" advTm="57596"/>
    </mc:Choice>
    <mc:Fallback xmlns="">
      <p:transition spd="slow" advTm="575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51658EF3-E330-C40D-C09F-9F27400BBADF}"/>
              </a:ext>
            </a:extLst>
          </p:cNvPr>
          <p:cNvPicPr>
            <a:picLocks noChangeAspect="1"/>
          </p:cNvPicPr>
          <p:nvPr/>
        </p:nvPicPr>
        <p:blipFill>
          <a:blip r:embed="rId3"/>
          <a:srcRect/>
          <a:stretch/>
        </p:blipFill>
        <p:spPr>
          <a:xfrm>
            <a:off x="43657" y="23485"/>
            <a:ext cx="7556500" cy="6024889"/>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4265BC30-9D87-4F0F-7A97-AAEB5D4FBEC8}"/>
              </a:ext>
            </a:extLst>
          </p:cNvPr>
          <p:cNvSpPr txBox="1"/>
          <p:nvPr/>
        </p:nvSpPr>
        <p:spPr>
          <a:xfrm>
            <a:off x="1057933" y="5186710"/>
            <a:ext cx="3103310" cy="307777"/>
          </a:xfrm>
          <a:prstGeom prst="rect">
            <a:avLst/>
          </a:prstGeom>
          <a:noFill/>
        </p:spPr>
        <p:txBody>
          <a:bodyPr wrap="square">
            <a:spAutoFit/>
          </a:bodyPr>
          <a:lstStyle/>
          <a:p>
            <a:pPr marL="0" marR="0">
              <a:spcBef>
                <a:spcPts val="0"/>
              </a:spcBef>
              <a:spcAft>
                <a:spcPts val="0"/>
              </a:spcAf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Google Shape;101;p13">
            <a:extLst>
              <a:ext uri="{FF2B5EF4-FFF2-40B4-BE49-F238E27FC236}">
                <a16:creationId xmlns:a16="http://schemas.microsoft.com/office/drawing/2014/main" id="{11182AD8-9556-54BF-901B-1F0C8A834C19}"/>
              </a:ext>
            </a:extLst>
          </p:cNvPr>
          <p:cNvSpPr/>
          <p:nvPr/>
        </p:nvSpPr>
        <p:spPr>
          <a:xfrm>
            <a:off x="1653992" y="3279939"/>
            <a:ext cx="2322586" cy="29479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Because when we follow Jesus, we are accepting his love and also his way. It costs us, because it means we must leave things behind and obey what He teaches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BB012359-0DB9-D699-A2DD-D4C744348CC8}"/>
              </a:ext>
            </a:extLst>
          </p:cNvPr>
          <p:cNvSpPr/>
          <p:nvPr/>
        </p:nvSpPr>
        <p:spPr>
          <a:xfrm>
            <a:off x="5956081" y="1547494"/>
            <a:ext cx="870387" cy="56871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Why?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BCF57C4-3F8A-3FF7-32F0-2B1DC096B835}"/>
              </a:ext>
            </a:extLst>
          </p:cNvPr>
          <p:cNvPicPr>
            <a:picLocks noChangeAspect="1"/>
          </p:cNvPicPr>
          <p:nvPr/>
        </p:nvPicPr>
        <p:blipFill>
          <a:blip r:embed="rId5"/>
          <a:srcRect t="21960" b="21960"/>
          <a:stretch/>
        </p:blipFill>
        <p:spPr>
          <a:xfrm>
            <a:off x="95250" y="6020715"/>
            <a:ext cx="7417593" cy="4542681"/>
          </a:xfrm>
          <a:prstGeom prst="rect">
            <a:avLst/>
          </a:prstGeom>
        </p:spPr>
      </p:pic>
      <p:sp>
        <p:nvSpPr>
          <p:cNvPr id="10" name="Google Shape;93;p13">
            <a:extLst>
              <a:ext uri="{FF2B5EF4-FFF2-40B4-BE49-F238E27FC236}">
                <a16:creationId xmlns:a16="http://schemas.microsoft.com/office/drawing/2014/main" id="{8EDA96CD-D2C7-1E9A-8150-BBF9EA10BA43}"/>
              </a:ext>
            </a:extLst>
          </p:cNvPr>
          <p:cNvSpPr/>
          <p:nvPr/>
        </p:nvSpPr>
        <p:spPr>
          <a:xfrm>
            <a:off x="95250" y="130004"/>
            <a:ext cx="7417593" cy="113682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Grace doesn't mean we can do whatever we want without thinking about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Jesus. He calls us to truly follow Him.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 white speech bubble with a black background&#10;&#10;Description automatically generated">
            <a:extLst>
              <a:ext uri="{FF2B5EF4-FFF2-40B4-BE49-F238E27FC236}">
                <a16:creationId xmlns:a16="http://schemas.microsoft.com/office/drawing/2014/main" id="{F3DFEBA7-96D6-3D9B-3672-A41CAF4E1E8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4480905" y="4520009"/>
            <a:ext cx="2695575" cy="2325538"/>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0AA844F6-87D2-BFFF-EB59-830BF40E960E}"/>
              </a:ext>
            </a:extLst>
          </p:cNvPr>
          <p:cNvSpPr txBox="1"/>
          <p:nvPr/>
        </p:nvSpPr>
        <p:spPr>
          <a:xfrm>
            <a:off x="4701657" y="4699094"/>
            <a:ext cx="2171700" cy="1274195"/>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Exactly! God loves us all, but He does so in a way that adapts to what each one of us needs.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7155CEBC-18B9-5911-96E6-9EEA3240C6A9}"/>
              </a:ext>
            </a:extLst>
          </p:cNvPr>
          <p:cNvSpPr/>
          <p:nvPr/>
        </p:nvSpPr>
        <p:spPr>
          <a:xfrm>
            <a:off x="201113" y="9794628"/>
            <a:ext cx="7205865" cy="66509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marL="0" marR="0">
              <a:spcBef>
                <a:spcPts val="0"/>
              </a:spcBef>
              <a:spcAft>
                <a:spcPts val="0"/>
              </a:spcAft>
            </a:pPr>
            <a:r>
              <a:rPr lang="en-US" sz="1800" kern="100" dirty="0">
                <a:latin typeface="Times New Roman" panose="02020603050405020304" pitchFamily="18" charset="0"/>
                <a:ea typeface="Aptos" panose="020B0004020202020204" pitchFamily="34" charset="0"/>
                <a:cs typeface="Times New Roman" panose="02020603050405020304" pitchFamily="18" charset="0"/>
              </a:rPr>
              <a:t>Grace is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expensive because Jesus gave his life for us, and what cost God so much, can't be cheap for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9310263"/>
      </p:ext>
    </p:extLst>
  </p:cSld>
  <p:clrMapOvr>
    <a:masterClrMapping/>
  </p:clrMapOvr>
  <mc:AlternateContent xmlns:mc="http://schemas.openxmlformats.org/markup-compatibility/2006" xmlns:p14="http://schemas.microsoft.com/office/powerpoint/2010/main">
    <mc:Choice Requires="p14">
      <p:transition spd="slow" p14:dur="2000" advTm="36668"/>
    </mc:Choice>
    <mc:Fallback xmlns="">
      <p:transition spd="slow" advTm="3666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2B38D32B-959C-2CE7-5919-B0BC697FE163}"/>
              </a:ext>
            </a:extLst>
          </p:cNvPr>
          <p:cNvPicPr>
            <a:picLocks noChangeAspect="1"/>
          </p:cNvPicPr>
          <p:nvPr/>
        </p:nvPicPr>
        <p:blipFill>
          <a:blip r:embed="rId3">
            <a:extLst>
              <a:ext uri="{837473B0-CC2E-450A-ABE3-18F120FF3D39}">
                <a1611:picAttrSrcUrl xmlns:a1611="http://schemas.microsoft.com/office/drawing/2016/11/main" r:id="rId4"/>
              </a:ext>
            </a:extLst>
          </a:blip>
          <a:srcRect t="24278" b="24278"/>
          <a:stretch/>
        </p:blipFill>
        <p:spPr>
          <a:xfrm>
            <a:off x="34819" y="55319"/>
            <a:ext cx="7556500" cy="2452404"/>
          </a:xfrm>
          <a:prstGeom prst="rect">
            <a:avLst/>
          </a:prstGeom>
        </p:spPr>
      </p:pic>
      <p:pic>
        <p:nvPicPr>
          <p:cNvPr id="6" name="Picture 5">
            <a:extLst>
              <a:ext uri="{FF2B5EF4-FFF2-40B4-BE49-F238E27FC236}">
                <a16:creationId xmlns:a16="http://schemas.microsoft.com/office/drawing/2014/main" id="{F71EB536-2541-7901-8BF2-D28C520D76A6}"/>
              </a:ext>
            </a:extLst>
          </p:cNvPr>
          <p:cNvPicPr>
            <a:picLocks noChangeAspect="1"/>
          </p:cNvPicPr>
          <p:nvPr/>
        </p:nvPicPr>
        <p:blipFill>
          <a:blip r:embed="rId5"/>
          <a:srcRect t="10555" b="10555"/>
          <a:stretch/>
        </p:blipFill>
        <p:spPr>
          <a:xfrm>
            <a:off x="92705" y="2507723"/>
            <a:ext cx="7382539" cy="8199534"/>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Google Shape;101;p13">
            <a:extLst>
              <a:ext uri="{FF2B5EF4-FFF2-40B4-BE49-F238E27FC236}">
                <a16:creationId xmlns:a16="http://schemas.microsoft.com/office/drawing/2014/main" id="{F4E317D1-F561-1604-3D8E-81CAECCA5072}"/>
              </a:ext>
            </a:extLst>
          </p:cNvPr>
          <p:cNvSpPr/>
          <p:nvPr/>
        </p:nvSpPr>
        <p:spPr>
          <a:xfrm>
            <a:off x="4903789" y="809763"/>
            <a:ext cx="2371724" cy="187214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right! Grace gives us the strength to follow Jesus and live as He wants, with love and kindness.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CEDD0EE0-6A4C-BC4D-1025-7E7AC3870255}"/>
              </a:ext>
            </a:extLst>
          </p:cNvPr>
          <p:cNvSpPr/>
          <p:nvPr/>
        </p:nvSpPr>
        <p:spPr>
          <a:xfrm>
            <a:off x="2565399" y="2521882"/>
            <a:ext cx="2616419" cy="11735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pPr marL="0" marR="0">
              <a:spcBef>
                <a:spcPts val="0"/>
              </a:spcBef>
              <a:spcAft>
                <a:spcPts val="0"/>
              </a:spcAft>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So, following Jesus is like receiving a gift, but also being responsible to him.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91582525-41E5-43F0-5F52-DF0295C33177}"/>
              </a:ext>
            </a:extLst>
          </p:cNvPr>
          <p:cNvSpPr/>
          <p:nvPr/>
        </p:nvSpPr>
        <p:spPr>
          <a:xfrm>
            <a:off x="755650" y="762188"/>
            <a:ext cx="2616419" cy="187214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But it's a cost worth it, Lucy, because although it asks a lot of us, it also gives us the most beautiful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Google Shape;129;p14">
            <a:extLst>
              <a:ext uri="{FF2B5EF4-FFF2-40B4-BE49-F238E27FC236}">
                <a16:creationId xmlns:a16="http://schemas.microsoft.com/office/drawing/2014/main" id="{023D6073-386C-61B5-E1FD-F3BB742CEBBC}"/>
              </a:ext>
            </a:extLst>
          </p:cNvPr>
          <p:cNvSpPr/>
          <p:nvPr/>
        </p:nvSpPr>
        <p:spPr>
          <a:xfrm>
            <a:off x="182066" y="9450103"/>
            <a:ext cx="7205865" cy="768934"/>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5" name="Google Shape;130;p14">
            <a:extLst>
              <a:ext uri="{FF2B5EF4-FFF2-40B4-BE49-F238E27FC236}">
                <a16:creationId xmlns:a16="http://schemas.microsoft.com/office/drawing/2014/main" id="{943F3971-2C7A-F1E9-9D7C-1C4BC506AE79}"/>
              </a:ext>
            </a:extLst>
          </p:cNvPr>
          <p:cNvSpPr txBox="1"/>
          <p:nvPr/>
        </p:nvSpPr>
        <p:spPr>
          <a:xfrm>
            <a:off x="356691" y="9486155"/>
            <a:ext cx="7031240" cy="1047690"/>
          </a:xfrm>
          <a:prstGeom prst="rect">
            <a:avLst/>
          </a:prstGeom>
          <a:noFill/>
          <a:ln>
            <a:noFill/>
          </a:ln>
        </p:spPr>
        <p:txBody>
          <a:bodyPr spcFirstLastPara="1" wrap="square" lIns="50800" tIns="50800" rIns="50800" bIns="50800" anchor="ctr" anchorCtr="0">
            <a:noAutofit/>
          </a:bodyPr>
          <a:lstStyle/>
          <a:p>
            <a:pPr marL="0" marR="0">
              <a:spcBef>
                <a:spcPts val="0"/>
              </a:spcBef>
              <a:spcAft>
                <a:spcPts val="0"/>
              </a:spcAft>
            </a:pPr>
            <a:r>
              <a:rPr lang="en-US" sz="1800" kern="100" dirty="0">
                <a:latin typeface="Times New Roman" panose="02020603050405020304" pitchFamily="18" charset="0"/>
                <a:ea typeface="Aptos" panose="020B0004020202020204" pitchFamily="34" charset="0"/>
                <a:cs typeface="Times New Roman" panose="02020603050405020304" pitchFamily="18" charset="0"/>
              </a:rPr>
              <a:t>Let us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remember,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that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grace begins, grows, and accompanies us all the way as we follow Jesus.</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Now, we know why Jesus</a:t>
            </a:r>
            <a:r>
              <a:rPr lang="en-US" sz="1800" kern="100" dirty="0">
                <a:latin typeface="Times New Roman" panose="02020603050405020304" pitchFamily="18" charset="0"/>
                <a:ea typeface="Aptos" panose="020B0004020202020204" pitchFamily="34" charset="0"/>
                <a:cs typeface="Times New Roman" panose="02020603050405020304" pitchFamily="18" charset="0"/>
              </a:rPr>
              <a:t>’s grace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is so important.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19596"/>
    </mc:Choice>
    <mc:Fallback xmlns="">
      <p:transition spd="slow" advTm="1959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3C720EDD-D6D9-9E3F-0A3A-6FDCF8C6E483}"/>
              </a:ext>
            </a:extLst>
          </p:cNvPr>
          <p:cNvPicPr>
            <a:picLocks noChangeAspect="1"/>
          </p:cNvPicPr>
          <p:nvPr/>
        </p:nvPicPr>
        <p:blipFill>
          <a:blip r:embed="rId3"/>
          <a:srcRect/>
          <a:stretch/>
        </p:blipFill>
        <p:spPr>
          <a:xfrm>
            <a:off x="0" y="-29254"/>
            <a:ext cx="7556500" cy="10693401"/>
          </a:xfrm>
          <a:prstGeom prst="rect">
            <a:avLst/>
          </a:prstGeom>
        </p:spPr>
      </p:pic>
      <p:sp>
        <p:nvSpPr>
          <p:cNvPr id="87" name="Google Shape;87;p13"/>
          <p:cNvSpPr/>
          <p:nvPr/>
        </p:nvSpPr>
        <p:spPr>
          <a:xfrm>
            <a:off x="53342" y="-62281"/>
            <a:ext cx="7560000" cy="10722654"/>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210478" y="439427"/>
            <a:ext cx="498314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bg1"/>
                </a:solidFill>
                <a:latin typeface="Bangers"/>
                <a:ea typeface="Roboto"/>
                <a:cs typeface="Roboto"/>
                <a:sym typeface="Bangers"/>
              </a:rPr>
              <a:t>section for interaction in the group</a:t>
            </a:r>
            <a:endParaRPr lang="es-MX" sz="36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29;p14">
            <a:extLst>
              <a:ext uri="{FF2B5EF4-FFF2-40B4-BE49-F238E27FC236}">
                <a16:creationId xmlns:a16="http://schemas.microsoft.com/office/drawing/2014/main" id="{42317F57-547D-92E5-6457-5A5AA2F25E06}"/>
              </a:ext>
            </a:extLst>
          </p:cNvPr>
          <p:cNvSpPr/>
          <p:nvPr/>
        </p:nvSpPr>
        <p:spPr>
          <a:xfrm>
            <a:off x="140715" y="8962108"/>
            <a:ext cx="7469127" cy="126298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dirty="0">
                <a:latin typeface="Times New Roman" panose="02020603050405020304" pitchFamily="18" charset="0"/>
                <a:cs typeface="Times New Roman" panose="02020603050405020304" pitchFamily="18" charset="0"/>
              </a:rPr>
              <a:t>During the interaction time you can do section by pausing the video and establish a conversation about the important and relevant things you learned from the video. Going scene by scene may be very beneficial. Or perhaps you can watch the video from beginning to end and have a conversation afterward. </a:t>
            </a:r>
          </a:p>
        </p:txBody>
      </p:sp>
      <p:sp>
        <p:nvSpPr>
          <p:cNvPr id="9" name="Google Shape;130;p14">
            <a:extLst>
              <a:ext uri="{FF2B5EF4-FFF2-40B4-BE49-F238E27FC236}">
                <a16:creationId xmlns:a16="http://schemas.microsoft.com/office/drawing/2014/main" id="{DB1C5F5F-D73E-5E9F-C79F-2D63A15EA768}"/>
              </a:ext>
            </a:extLst>
          </p:cNvPr>
          <p:cNvSpPr txBox="1"/>
          <p:nvPr/>
        </p:nvSpPr>
        <p:spPr>
          <a:xfrm>
            <a:off x="210444" y="3178289"/>
            <a:ext cx="7031240" cy="848136"/>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F</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7411647"/>
      </p:ext>
    </p:extLst>
  </p:cSld>
  <p:clrMapOvr>
    <a:masterClrMapping/>
  </p:clrMapOvr>
  <mc:AlternateContent xmlns:mc="http://schemas.openxmlformats.org/markup-compatibility/2006" xmlns:p14="http://schemas.microsoft.com/office/powerpoint/2010/main">
    <mc:Choice Requires="p14">
      <p:transition spd="slow" p14:dur="2000" advTm="76717"/>
    </mc:Choice>
    <mc:Fallback xmlns="">
      <p:transition spd="slow" advTm="76717"/>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2810</TotalTime>
  <Words>821</Words>
  <Application>Microsoft Office PowerPoint</Application>
  <PresentationFormat>Custom</PresentationFormat>
  <Paragraphs>52</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Bangers</vt:lpstr>
      <vt:lpstr>Calibri</vt:lpstr>
      <vt:lpstr>Aptos</vt:lpstr>
      <vt:lpstr>Times New Roman</vt:lpstr>
      <vt:lpstr>Baskerville Old Face</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136</cp:revision>
  <cp:lastPrinted>2024-08-24T02:12:19Z</cp:lastPrinted>
  <dcterms:modified xsi:type="dcterms:W3CDTF">2024-08-27T17:47:30Z</dcterms:modified>
</cp:coreProperties>
</file>