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74" r:id="rId2"/>
    <p:sldId id="269" r:id="rId3"/>
    <p:sldId id="256" r:id="rId4"/>
    <p:sldId id="266" r:id="rId5"/>
    <p:sldId id="272" r:id="rId6"/>
    <p:sldId id="268" r:id="rId7"/>
    <p:sldId id="275" r:id="rId8"/>
    <p:sldId id="267" r:id="rId9"/>
    <p:sldId id="270" r:id="rId10"/>
    <p:sldId id="271" r:id="rId11"/>
  </p:sldIdLst>
  <p:sldSz cx="7556500" cy="10693400"/>
  <p:notesSz cx="7010400" cy="9296400"/>
  <p:embeddedFontLst>
    <p:embeddedFont>
      <p:font typeface="Bangers" panose="020B0604020202020204" charset="0"/>
      <p:regular r:id="rId13"/>
    </p:embeddedFont>
    <p:embeddedFont>
      <p:font typeface="Baskerville Old Face" panose="02020602080505020303" pitchFamily="18" charset="0"/>
      <p:regular r:id="rId14"/>
    </p:embeddedFont>
    <p:embeddedFont>
      <p:font typeface="Roboto" panose="02000000000000000000" pitchFamily="2"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7043" autoAdjust="0"/>
  </p:normalViewPr>
  <p:slideViewPr>
    <p:cSldViewPr snapToGrid="0">
      <p:cViewPr>
        <p:scale>
          <a:sx n="100" d="100"/>
          <a:sy n="100" d="100"/>
        </p:scale>
        <p:origin x="1038" y="-21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30450" y="708025"/>
            <a:ext cx="2505075" cy="35448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54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252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460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739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2546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7398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556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626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3945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pixabay.com/fr/vectors/bulle-de-dialogue-ballon-de-discours-145971/" TargetMode="Externa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pixabay.com/fr/vectors/bulle-de-dialogue-ballon-de-discours-145971/" TargetMode="External"/><Relationship Id="rId5" Type="http://schemas.openxmlformats.org/officeDocument/2006/relationships/image" Target="../media/image7.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hyperlink" Target="https://openclipart.org/detail/38635/speech-bubble-by-pascallapalme-3863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9.jpg"/><Relationship Id="rId4" Type="http://schemas.openxmlformats.org/officeDocument/2006/relationships/hyperlink" Target="https://www.flickr.com/photos/ubidesperarenescio/224763265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4" name="Picture 3">
            <a:extLst>
              <a:ext uri="{FF2B5EF4-FFF2-40B4-BE49-F238E27FC236}">
                <a16:creationId xmlns:a16="http://schemas.microsoft.com/office/drawing/2014/main" id="{F432EEC0-7D37-25F5-B794-49E5F5878DB4}"/>
              </a:ext>
            </a:extLst>
          </p:cNvPr>
          <p:cNvPicPr>
            <a:picLocks noChangeAspect="1"/>
          </p:cNvPicPr>
          <p:nvPr/>
        </p:nvPicPr>
        <p:blipFill>
          <a:blip r:embed="rId3"/>
          <a:srcRect l="529" r="529"/>
          <a:stretch/>
        </p:blipFill>
        <p:spPr>
          <a:xfrm>
            <a:off x="-49967" y="0"/>
            <a:ext cx="7606466" cy="10693401"/>
          </a:xfrm>
          <a:prstGeom prst="rect">
            <a:avLst/>
          </a:prstGeom>
        </p:spPr>
      </p:pic>
      <p:sp>
        <p:nvSpPr>
          <p:cNvPr id="87" name="Google Shape;87;p13"/>
          <p:cNvSpPr/>
          <p:nvPr/>
        </p:nvSpPr>
        <p:spPr>
          <a:xfrm>
            <a:off x="-117342" y="-48002"/>
            <a:ext cx="7606466" cy="10789403"/>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7" name="Google Shape;130;p14">
            <a:extLst>
              <a:ext uri="{FF2B5EF4-FFF2-40B4-BE49-F238E27FC236}">
                <a16:creationId xmlns:a16="http://schemas.microsoft.com/office/drawing/2014/main" id="{6F19369F-CADB-BAEF-30E5-59504B9E7274}"/>
              </a:ext>
            </a:extLst>
          </p:cNvPr>
          <p:cNvSpPr txBox="1"/>
          <p:nvPr/>
        </p:nvSpPr>
        <p:spPr>
          <a:xfrm>
            <a:off x="329633" y="5829859"/>
            <a:ext cx="7226867" cy="3811337"/>
          </a:xfrm>
          <a:prstGeom prst="rect">
            <a:avLst/>
          </a:prstGeom>
          <a:noFill/>
          <a:ln>
            <a:noFill/>
          </a:ln>
        </p:spPr>
        <p:txBody>
          <a:bodyPr spcFirstLastPara="1" wrap="square" lIns="50800" tIns="50800" rIns="50800" bIns="50800" anchor="ctr" anchorCtr="0">
            <a:noAutofit/>
          </a:bodyPr>
          <a:lstStyle/>
          <a:p>
            <a:pPr algn="ctr"/>
            <a:r>
              <a:rPr lang="es-ES" sz="2400" dirty="0">
                <a:solidFill>
                  <a:schemeClr val="bg1"/>
                </a:solidFill>
                <a:latin typeface="Times New Roman" panose="02020603050405020304" pitchFamily="18" charset="0"/>
                <a:cs typeface="Times New Roman" panose="02020603050405020304" pitchFamily="18" charset="0"/>
              </a:rPr>
              <a:t>Bienvenidos a la serie de Diálogos Bíblicos por el Dr. Deida. Las historias y enseñanzas bíblicas se entienden y aprenden mejor cuando se presentan a través del diálogo. En estos diálogos, los personajes representan alguna característica distintiva de la gente común. Por lo tanto, nuestro objetivo es que los oyentes puedan aprender cómo se combina la Verdad Bíblica con la Vida práctica y ordinaria.</a:t>
            </a:r>
            <a:endParaRPr lang="es-MX" sz="2400" dirty="0">
              <a:solidFill>
                <a:schemeClr val="bg1"/>
              </a:solidFill>
              <a:latin typeface="Times New Roman" panose="02020603050405020304" pitchFamily="18" charset="0"/>
            </a:endParaRPr>
          </a:p>
          <a:p>
            <a:pPr algn="ctr"/>
            <a:r>
              <a:rPr lang="es-ES" sz="2400" dirty="0">
                <a:solidFill>
                  <a:schemeClr val="bg1"/>
                </a:solidFill>
                <a:latin typeface="Times New Roman" panose="02020603050405020304" pitchFamily="18" charset="0"/>
              </a:rPr>
              <a:t>¿Estás listo para tu viaje de aprendizaje de la Biblia?
Hoy veremos: Recipientes de la Gracia</a:t>
            </a:r>
            <a:endParaRPr lang="en-US" sz="2400" b="0" dirty="0">
              <a:solidFill>
                <a:schemeClr val="bg1"/>
              </a:solidFill>
              <a:effectLst/>
            </a:endParaRPr>
          </a:p>
        </p:txBody>
      </p:sp>
      <p:sp>
        <p:nvSpPr>
          <p:cNvPr id="8" name="Google Shape;130;p14">
            <a:extLst>
              <a:ext uri="{FF2B5EF4-FFF2-40B4-BE49-F238E27FC236}">
                <a16:creationId xmlns:a16="http://schemas.microsoft.com/office/drawing/2014/main" id="{3000BFBB-6AB7-F645-5E03-D104FC2F07BE}"/>
              </a:ext>
            </a:extLst>
          </p:cNvPr>
          <p:cNvSpPr txBox="1"/>
          <p:nvPr/>
        </p:nvSpPr>
        <p:spPr>
          <a:xfrm>
            <a:off x="875776" y="795889"/>
            <a:ext cx="5938297" cy="1798479"/>
          </a:xfrm>
          <a:prstGeom prst="rect">
            <a:avLst/>
          </a:prstGeom>
          <a:noFill/>
          <a:ln>
            <a:noFill/>
          </a:ln>
        </p:spPr>
        <p:txBody>
          <a:bodyPr spcFirstLastPara="1" wrap="square" lIns="50800" tIns="50800" rIns="50800" bIns="50800" anchor="ctr" anchorCtr="0">
            <a:noAutofit/>
          </a:bodyPr>
          <a:lstStyle/>
          <a:p>
            <a:pPr algn="ctr" rtl="0">
              <a:spcBef>
                <a:spcPts val="0"/>
              </a:spcBef>
              <a:spcAft>
                <a:spcPts val="0"/>
              </a:spcAft>
            </a:pPr>
            <a:r>
              <a:rPr lang="en-US" sz="2400" b="0" i="0" u="none" strike="noStrike" dirty="0">
                <a:solidFill>
                  <a:srgbClr val="000000"/>
                </a:solidFill>
                <a:effectLst/>
                <a:latin typeface="Times New Roman" panose="02020603050405020304" pitchFamily="18" charset="0"/>
              </a:rPr>
              <a:t> </a:t>
            </a:r>
            <a:r>
              <a:rPr lang="en-US" sz="3200" dirty="0">
                <a:solidFill>
                  <a:schemeClr val="bg1"/>
                </a:solidFill>
                <a:effectLst/>
                <a:latin typeface="Baskerville Old Face" panose="02020602080505020303" pitchFamily="18" charset="0"/>
                <a:ea typeface="STXingkai" panose="020B0503020204020204" pitchFamily="2" charset="-122"/>
              </a:rPr>
              <a:t>DIALOGOS BIBLICOS POR EL </a:t>
            </a:r>
            <a:endParaRPr lang="en-US" sz="3200" dirty="0">
              <a:solidFill>
                <a:schemeClr val="bg1"/>
              </a:solidFill>
              <a:latin typeface="Baskerville Old Face" panose="02020602080505020303" pitchFamily="18" charset="0"/>
              <a:ea typeface="STXingkai" panose="020B0503020204020204" pitchFamily="2" charset="-122"/>
            </a:endParaRPr>
          </a:p>
          <a:p>
            <a:pPr algn="ctr" rtl="0">
              <a:spcBef>
                <a:spcPts val="0"/>
              </a:spcBef>
              <a:spcAft>
                <a:spcPts val="0"/>
              </a:spcAft>
            </a:pPr>
            <a:r>
              <a:rPr lang="en-US" sz="3200" b="0" i="0" u="none" strike="noStrike" dirty="0">
                <a:solidFill>
                  <a:schemeClr val="bg1"/>
                </a:solidFill>
                <a:latin typeface="Baskerville Old Face" panose="02020602080505020303" pitchFamily="18" charset="0"/>
                <a:ea typeface="STXingkai" panose="020B0503020204020204" pitchFamily="2" charset="-122"/>
              </a:rPr>
              <a:t>DR. DANIEL DEIDA </a:t>
            </a:r>
          </a:p>
        </p:txBody>
      </p:sp>
    </p:spTree>
    <p:extLst>
      <p:ext uri="{BB962C8B-B14F-4D97-AF65-F5344CB8AC3E}">
        <p14:creationId xmlns:p14="http://schemas.microsoft.com/office/powerpoint/2010/main" val="3668837696"/>
      </p:ext>
    </p:extLst>
  </p:cSld>
  <p:clrMapOvr>
    <a:masterClrMapping/>
  </p:clrMapOvr>
  <mc:AlternateContent xmlns:mc="http://schemas.openxmlformats.org/markup-compatibility/2006" xmlns:p14="http://schemas.microsoft.com/office/powerpoint/2010/main">
    <mc:Choice Requires="p14">
      <p:transition spd="slow" p14:dur="2000" advTm="29644"/>
    </mc:Choice>
    <mc:Fallback xmlns="">
      <p:transition spd="slow" advTm="2964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7" name="Picture 6">
            <a:extLst>
              <a:ext uri="{FF2B5EF4-FFF2-40B4-BE49-F238E27FC236}">
                <a16:creationId xmlns:a16="http://schemas.microsoft.com/office/drawing/2014/main" id="{8CA55FC5-073F-58AB-9554-99854EC3609B}"/>
              </a:ext>
            </a:extLst>
          </p:cNvPr>
          <p:cNvPicPr>
            <a:picLocks noChangeAspect="1"/>
          </p:cNvPicPr>
          <p:nvPr/>
        </p:nvPicPr>
        <p:blipFill>
          <a:blip r:embed="rId3"/>
          <a:srcRect/>
          <a:stretch/>
        </p:blipFill>
        <p:spPr>
          <a:xfrm>
            <a:off x="-11143" y="4259416"/>
            <a:ext cx="7578786" cy="6401371"/>
          </a:xfrm>
          <a:prstGeom prst="rect">
            <a:avLst/>
          </a:prstGeom>
        </p:spPr>
      </p:pic>
      <p:pic>
        <p:nvPicPr>
          <p:cNvPr id="10" name="Picture 9" descr="A person sitting on a hill with a clock&#10;&#10;Description automatically generated">
            <a:extLst>
              <a:ext uri="{FF2B5EF4-FFF2-40B4-BE49-F238E27FC236}">
                <a16:creationId xmlns:a16="http://schemas.microsoft.com/office/drawing/2014/main" id="{6BC96106-8253-98E0-7FB3-1F0720BC5983}"/>
              </a:ext>
            </a:extLst>
          </p:cNvPr>
          <p:cNvPicPr>
            <a:picLocks noChangeAspect="1"/>
          </p:cNvPicPr>
          <p:nvPr/>
        </p:nvPicPr>
        <p:blipFill>
          <a:blip r:embed="rId4"/>
          <a:stretch>
            <a:fillRect/>
          </a:stretch>
        </p:blipFill>
        <p:spPr>
          <a:xfrm>
            <a:off x="0" y="0"/>
            <a:ext cx="7486650" cy="3928465"/>
          </a:xfrm>
          <a:prstGeom prst="rect">
            <a:avLst/>
          </a:prstGeom>
        </p:spPr>
      </p:pic>
      <p:sp>
        <p:nvSpPr>
          <p:cNvPr id="87" name="Google Shape;87;p13"/>
          <p:cNvSpPr/>
          <p:nvPr/>
        </p:nvSpPr>
        <p:spPr>
          <a:xfrm>
            <a:off x="69850" y="-21975"/>
            <a:ext cx="7560000" cy="10721908"/>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93" name="Google Shape;93;p13"/>
          <p:cNvSpPr/>
          <p:nvPr/>
        </p:nvSpPr>
        <p:spPr>
          <a:xfrm>
            <a:off x="388529" y="4716071"/>
            <a:ext cx="3571889" cy="189840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dirty="0"/>
          </a:p>
        </p:txBody>
      </p:sp>
      <p:sp>
        <p:nvSpPr>
          <p:cNvPr id="101" name="Google Shape;101;p13"/>
          <p:cNvSpPr/>
          <p:nvPr/>
        </p:nvSpPr>
        <p:spPr>
          <a:xfrm>
            <a:off x="4898527" y="5196396"/>
            <a:ext cx="2428231" cy="126682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¿En qué área de tu vida necesitas la gracia de Dios para obrar más?</a:t>
            </a:r>
            <a:endParaRPr lang="es-MX"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3431033" y="719305"/>
            <a:ext cx="3895725" cy="830997"/>
          </a:xfrm>
          <a:prstGeom prst="rect">
            <a:avLst/>
          </a:prstGeom>
          <a:noFill/>
          <a:ln>
            <a:noFill/>
          </a:ln>
        </p:spPr>
        <p:txBody>
          <a:bodyPr spcFirstLastPara="1" wrap="square" lIns="0" tIns="0" rIns="0" bIns="0" anchor="t" anchorCtr="0">
            <a:spAutoFit/>
          </a:bodyPr>
          <a:lstStyle/>
          <a:p>
            <a:pPr algn="ctr"/>
            <a:r>
              <a:rPr lang="es-MX" sz="5400" kern="100" dirty="0" err="1">
                <a:solidFill>
                  <a:schemeClr val="bg1"/>
                </a:solidFill>
                <a:latin typeface="Times New Roman" panose="02020603050405020304" pitchFamily="18" charset="0"/>
                <a:ea typeface="Roboto"/>
                <a:cs typeface="Times New Roman" panose="02020603050405020304" pitchFamily="18" charset="0"/>
                <a:sym typeface="Roboto"/>
              </a:rPr>
              <a:t>Prayer</a:t>
            </a:r>
            <a:r>
              <a:rPr lang="es-MX" sz="5400" kern="100" dirty="0">
                <a:solidFill>
                  <a:schemeClr val="bg1"/>
                </a:solidFill>
                <a:latin typeface="Times New Roman" panose="02020603050405020304" pitchFamily="18" charset="0"/>
                <a:ea typeface="Roboto"/>
                <a:cs typeface="Times New Roman" panose="02020603050405020304" pitchFamily="18" charset="0"/>
                <a:sym typeface="Roboto"/>
              </a:rPr>
              <a:t> Time</a:t>
            </a:r>
            <a:endParaRPr sz="2000" dirty="0"/>
          </a:p>
        </p:txBody>
      </p:sp>
      <p:sp>
        <p:nvSpPr>
          <p:cNvPr id="5" name="Google Shape;129;p14">
            <a:extLst>
              <a:ext uri="{FF2B5EF4-FFF2-40B4-BE49-F238E27FC236}">
                <a16:creationId xmlns:a16="http://schemas.microsoft.com/office/drawing/2014/main" id="{A68B2BA5-B7A8-E17C-510A-6BAE978BBB20}"/>
              </a:ext>
            </a:extLst>
          </p:cNvPr>
          <p:cNvSpPr/>
          <p:nvPr/>
        </p:nvSpPr>
        <p:spPr>
          <a:xfrm>
            <a:off x="36937" y="3076576"/>
            <a:ext cx="7469127" cy="1159742"/>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BC6BB682-7490-552B-371D-73F91CF77B0E}"/>
              </a:ext>
            </a:extLst>
          </p:cNvPr>
          <p:cNvSpPr txBox="1"/>
          <p:nvPr/>
        </p:nvSpPr>
        <p:spPr>
          <a:xfrm>
            <a:off x="227705" y="3099852"/>
            <a:ext cx="7031240" cy="1041981"/>
          </a:xfrm>
          <a:prstGeom prst="rect">
            <a:avLst/>
          </a:prstGeom>
          <a:noFill/>
          <a:ln>
            <a:noFill/>
          </a:ln>
        </p:spPr>
        <p:txBody>
          <a:bodyPr spcFirstLastPara="1" wrap="square" lIns="50800" tIns="50800" rIns="50800" bIns="50800" anchor="ctr" anchorCtr="0">
            <a:noAutofit/>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Todos los miembros del grupo pueden</a:t>
            </a:r>
            <a:r>
              <a:rPr lang="es-MX" sz="1800" kern="100" dirty="0">
                <a:latin typeface="Times New Roman" panose="02020603050405020304" pitchFamily="18" charset="0"/>
                <a:ea typeface="Aptos" panose="020B0004020202020204" pitchFamily="34" charset="0"/>
                <a:cs typeface="Times New Roman" panose="02020603050405020304" pitchFamily="18" charset="0"/>
              </a:rPr>
              <a:t> orar por sí mismo como también los unos por los otros. De vez en cuando intercederemos por algún familiar o amigo cercano de nosotros para que pueda experimentar la Gracia de Dios también.</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525871" y="4822566"/>
            <a:ext cx="3323979" cy="1398781"/>
          </a:xfrm>
          <a:prstGeom prst="rect">
            <a:avLst/>
          </a:prstGeom>
          <a:noFill/>
          <a:ln>
            <a:noFill/>
          </a:ln>
        </p:spPr>
        <p:txBody>
          <a:bodyPr spcFirstLastPara="1" wrap="square" lIns="0" tIns="0" rIns="0" bIns="0" anchor="t" anchorCtr="0">
            <a:spAutoFit/>
          </a:bodyPr>
          <a:lstStyle/>
          <a:p>
            <a:pPr>
              <a:lnSpc>
                <a:spcPct val="101001"/>
              </a:lnSpc>
            </a:pPr>
            <a:r>
              <a:rPr lang="es-ES" sz="1800" dirty="0">
                <a:latin typeface="Times New Roman" panose="02020603050405020304" pitchFamily="18" charset="0"/>
                <a:cs typeface="Times New Roman" panose="02020603050405020304" pitchFamily="18" charset="0"/>
              </a:rPr>
              <a:t>Tenga en cuenta que durante este apartado es para nuestro propio beneficio y para nuestras necesidades especiales que podamos tener.</a:t>
            </a:r>
            <a:endParaRPr lang="es-MX"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5997657"/>
      </p:ext>
    </p:extLst>
  </p:cSld>
  <p:clrMapOvr>
    <a:masterClrMapping/>
  </p:clrMapOvr>
  <mc:AlternateContent xmlns:mc="http://schemas.openxmlformats.org/markup-compatibility/2006" xmlns:p14="http://schemas.microsoft.com/office/powerpoint/2010/main">
    <mc:Choice Requires="p14">
      <p:transition spd="slow" p14:dur="2000" advTm="25006"/>
    </mc:Choice>
    <mc:Fallback xmlns="">
      <p:transition spd="slow" advTm="2500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8" name="Picture 7">
            <a:extLst>
              <a:ext uri="{FF2B5EF4-FFF2-40B4-BE49-F238E27FC236}">
                <a16:creationId xmlns:a16="http://schemas.microsoft.com/office/drawing/2014/main" id="{2717D51C-C3A7-7306-2762-F9A70C2287B5}"/>
              </a:ext>
            </a:extLst>
          </p:cNvPr>
          <p:cNvPicPr>
            <a:picLocks noChangeAspect="1"/>
          </p:cNvPicPr>
          <p:nvPr/>
        </p:nvPicPr>
        <p:blipFill>
          <a:blip r:embed="rId3"/>
          <a:srcRect t="6630" b="6630"/>
          <a:stretch/>
        </p:blipFill>
        <p:spPr>
          <a:xfrm>
            <a:off x="16222" y="3077404"/>
            <a:ext cx="7540278" cy="7615995"/>
          </a:xfrm>
          <a:prstGeom prst="rect">
            <a:avLst/>
          </a:prstGeom>
        </p:spPr>
      </p:pic>
      <p:pic>
        <p:nvPicPr>
          <p:cNvPr id="14" name="Picture 13">
            <a:extLst>
              <a:ext uri="{FF2B5EF4-FFF2-40B4-BE49-F238E27FC236}">
                <a16:creationId xmlns:a16="http://schemas.microsoft.com/office/drawing/2014/main" id="{62FFE70F-B4B8-F809-4694-C72C90D988C6}"/>
              </a:ext>
            </a:extLst>
          </p:cNvPr>
          <p:cNvPicPr>
            <a:picLocks noChangeAspect="1"/>
          </p:cNvPicPr>
          <p:nvPr/>
        </p:nvPicPr>
        <p:blipFill>
          <a:blip r:embed="rId4"/>
          <a:srcRect t="11325" b="11325"/>
          <a:stretch/>
        </p:blipFill>
        <p:spPr>
          <a:xfrm>
            <a:off x="0" y="-5594"/>
            <a:ext cx="7556500" cy="3152198"/>
          </a:xfrm>
          <a:prstGeom prst="rect">
            <a:avLst/>
          </a:prstGeom>
        </p:spPr>
      </p:pic>
      <p:sp>
        <p:nvSpPr>
          <p:cNvPr id="93" name="Google Shape;93;p13"/>
          <p:cNvSpPr/>
          <p:nvPr/>
        </p:nvSpPr>
        <p:spPr>
          <a:xfrm>
            <a:off x="86434" y="2840001"/>
            <a:ext cx="2832797" cy="1799310"/>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225335" y="2959996"/>
            <a:ext cx="2554993" cy="1119024"/>
          </a:xfrm>
          <a:prstGeom prst="rect">
            <a:avLst/>
          </a:prstGeom>
          <a:noFill/>
          <a:ln>
            <a:noFill/>
          </a:ln>
        </p:spPr>
        <p:txBody>
          <a:bodyPr spcFirstLastPara="1" wrap="square" lIns="0" tIns="0" rIns="0" bIns="0" anchor="t" anchorCtr="0">
            <a:spAutoFit/>
          </a:bodyPr>
          <a:lstStyle/>
          <a:p>
            <a:pPr>
              <a:lnSpc>
                <a:spcPct val="101001"/>
              </a:lnSpc>
            </a:pPr>
            <a:r>
              <a:rPr lang="es-ES" sz="1800" kern="100" dirty="0">
                <a:latin typeface="Times New Roman" panose="02020603050405020304" pitchFamily="18" charset="0"/>
                <a:ea typeface="Aptos" panose="020B0004020202020204" pitchFamily="34" charset="0"/>
                <a:cs typeface="Times New Roman" panose="02020603050405020304" pitchFamily="18" charset="0"/>
              </a:rPr>
              <a:t>¿Sabías que los primeros cristianos no hablaban de religión ni de reglas? Hablaban de una Persona.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93;p13">
            <a:extLst>
              <a:ext uri="{FF2B5EF4-FFF2-40B4-BE49-F238E27FC236}">
                <a16:creationId xmlns:a16="http://schemas.microsoft.com/office/drawing/2014/main" id="{602FA6E5-341A-7849-A5C1-06DBF26F64F5}"/>
              </a:ext>
            </a:extLst>
          </p:cNvPr>
          <p:cNvSpPr/>
          <p:nvPr/>
        </p:nvSpPr>
        <p:spPr>
          <a:xfrm>
            <a:off x="2209800" y="4559732"/>
            <a:ext cx="2666999" cy="72738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¿De </a:t>
            </a:r>
            <a:r>
              <a:rPr lang="en-US" sz="1800" kern="100" dirty="0" err="1">
                <a:latin typeface="Times New Roman" panose="02020603050405020304" pitchFamily="18" charset="0"/>
                <a:ea typeface="Aptos" panose="020B0004020202020204" pitchFamily="34" charset="0"/>
                <a:cs typeface="Times New Roman" panose="02020603050405020304" pitchFamily="18" charset="0"/>
              </a:rPr>
              <a:t>una</a:t>
            </a:r>
            <a:r>
              <a:rPr lang="en-US" sz="1800" kern="100" dirty="0">
                <a:latin typeface="Times New Roman" panose="02020603050405020304" pitchFamily="18" charset="0"/>
                <a:ea typeface="Aptos" panose="020B0004020202020204" pitchFamily="34" charset="0"/>
                <a:cs typeface="Times New Roman" panose="02020603050405020304" pitchFamily="18" charset="0"/>
              </a:rPr>
              <a:t> persona? ¿</a:t>
            </a:r>
            <a:r>
              <a:rPr lang="en-US" sz="1800" kern="100" dirty="0" err="1">
                <a:latin typeface="Times New Roman" panose="02020603050405020304" pitchFamily="18" charset="0"/>
                <a:ea typeface="Aptos" panose="020B0004020202020204" pitchFamily="34" charset="0"/>
                <a:cs typeface="Times New Roman" panose="02020603050405020304" pitchFamily="18" charset="0"/>
              </a:rPr>
              <a:t>Quién</a:t>
            </a:r>
            <a:r>
              <a:rPr lang="en-US" sz="1800" kern="100" dirty="0">
                <a:latin typeface="Times New Roman" panose="020206030504050203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93;p13">
            <a:extLst>
              <a:ext uri="{FF2B5EF4-FFF2-40B4-BE49-F238E27FC236}">
                <a16:creationId xmlns:a16="http://schemas.microsoft.com/office/drawing/2014/main" id="{7BD77DDF-39C1-F32E-CB57-C04C4B2DBBE8}"/>
              </a:ext>
            </a:extLst>
          </p:cNvPr>
          <p:cNvSpPr/>
          <p:nvPr/>
        </p:nvSpPr>
        <p:spPr>
          <a:xfrm>
            <a:off x="3570536" y="2496556"/>
            <a:ext cx="3985964" cy="146759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a:p>
        </p:txBody>
      </p:sp>
      <p:sp>
        <p:nvSpPr>
          <p:cNvPr id="7" name="Google Shape;104;p13">
            <a:extLst>
              <a:ext uri="{FF2B5EF4-FFF2-40B4-BE49-F238E27FC236}">
                <a16:creationId xmlns:a16="http://schemas.microsoft.com/office/drawing/2014/main" id="{AE92DD5E-F728-0528-9F25-41B0D06249DE}"/>
              </a:ext>
            </a:extLst>
          </p:cNvPr>
          <p:cNvSpPr txBox="1"/>
          <p:nvPr/>
        </p:nvSpPr>
        <p:spPr>
          <a:xfrm>
            <a:off x="3702997" y="2542792"/>
            <a:ext cx="3623572" cy="1119024"/>
          </a:xfrm>
          <a:prstGeom prst="rect">
            <a:avLst/>
          </a:prstGeom>
          <a:noFill/>
          <a:ln>
            <a:noFill/>
          </a:ln>
        </p:spPr>
        <p:txBody>
          <a:bodyPr spcFirstLastPara="1" wrap="square" lIns="0" tIns="0" rIns="0" bIns="0" anchor="t" anchorCtr="0">
            <a:spAutoFit/>
          </a:bodyPr>
          <a:lstStyle/>
          <a:p>
            <a:pPr>
              <a:lnSpc>
                <a:spcPct val="101001"/>
              </a:lnSpc>
            </a:pPr>
            <a:r>
              <a:rPr lang="es-ES" sz="1800" kern="100" dirty="0">
                <a:latin typeface="Times New Roman" panose="02020603050405020304" pitchFamily="18" charset="0"/>
                <a:ea typeface="Aptos" panose="020B0004020202020204" pitchFamily="34" charset="0"/>
                <a:cs typeface="Times New Roman" panose="02020603050405020304" pitchFamily="18" charset="0"/>
              </a:rPr>
              <a:t>Estaban hablando de Jesús. Para los cristianos, la palabra de Dios no era un libro, sino que estaba hecha en una persona: Jesús.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10" name="Google Shape;128;p14">
            <a:extLst>
              <a:ext uri="{FF2B5EF4-FFF2-40B4-BE49-F238E27FC236}">
                <a16:creationId xmlns:a16="http://schemas.microsoft.com/office/drawing/2014/main" id="{5AE36504-593A-CB99-7398-A6E0A815100C}"/>
              </a:ext>
            </a:extLst>
          </p:cNvPr>
          <p:cNvGrpSpPr/>
          <p:nvPr/>
        </p:nvGrpSpPr>
        <p:grpSpPr>
          <a:xfrm>
            <a:off x="44275" y="8196844"/>
            <a:ext cx="7467950" cy="1404357"/>
            <a:chOff x="-336337" y="316921"/>
            <a:chExt cx="2378696" cy="448594"/>
          </a:xfrm>
        </p:grpSpPr>
        <p:sp>
          <p:nvSpPr>
            <p:cNvPr id="11" name="Google Shape;129;p14">
              <a:extLst>
                <a:ext uri="{FF2B5EF4-FFF2-40B4-BE49-F238E27FC236}">
                  <a16:creationId xmlns:a16="http://schemas.microsoft.com/office/drawing/2014/main" id="{12F31814-174D-E100-EA51-E7ACF39DF5B5}"/>
                </a:ext>
              </a:extLst>
            </p:cNvPr>
            <p:cNvSpPr/>
            <p:nvPr/>
          </p:nvSpPr>
          <p:spPr>
            <a:xfrm>
              <a:off x="-336337" y="316921"/>
              <a:ext cx="2378696" cy="448594"/>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12" name="Google Shape;130;p14">
              <a:extLst>
                <a:ext uri="{FF2B5EF4-FFF2-40B4-BE49-F238E27FC236}">
                  <a16:creationId xmlns:a16="http://schemas.microsoft.com/office/drawing/2014/main" id="{2BAD2974-B5FA-D75D-D027-8877A43964F7}"/>
                </a:ext>
              </a:extLst>
            </p:cNvPr>
            <p:cNvSpPr txBox="1"/>
            <p:nvPr/>
          </p:nvSpPr>
          <p:spPr>
            <a:xfrm>
              <a:off x="-246723" y="335738"/>
              <a:ext cx="2229947" cy="429777"/>
            </a:xfrm>
            <a:prstGeom prst="rect">
              <a:avLst/>
            </a:prstGeom>
            <a:noFill/>
            <a:ln>
              <a:noFill/>
            </a:ln>
          </p:spPr>
          <p:txBody>
            <a:bodyPr spcFirstLastPara="1" wrap="square" lIns="50800" tIns="50800" rIns="50800" bIns="50800" anchor="ctr" anchorCtr="0">
              <a:noAutofit/>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Jesús era como tú y como yo, pero también era Dios. Él vivió, murió y luego resucitó para mostrarnos lo que es la nueva vida. Los primeros cristianos no dieron su vida por ideas o reglas, sino por seguir a Jesús, que realmente estaba aquí en la Tierra.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5" name="Google Shape;95;p13">
            <a:extLst>
              <a:ext uri="{FF2B5EF4-FFF2-40B4-BE49-F238E27FC236}">
                <a16:creationId xmlns:a16="http://schemas.microsoft.com/office/drawing/2014/main" id="{51AC2A4F-C2D6-A9FE-953D-3467CCCBEAEE}"/>
              </a:ext>
            </a:extLst>
          </p:cNvPr>
          <p:cNvSpPr txBox="1"/>
          <p:nvPr/>
        </p:nvSpPr>
        <p:spPr>
          <a:xfrm>
            <a:off x="225335" y="426013"/>
            <a:ext cx="7148571"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dirty="0" err="1">
                <a:solidFill>
                  <a:schemeClr val="tx1"/>
                </a:solidFill>
                <a:latin typeface="Bangers"/>
                <a:ea typeface="Roboto"/>
                <a:cs typeface="Roboto"/>
                <a:sym typeface="Bangers"/>
              </a:rPr>
              <a:t>escena</a:t>
            </a:r>
            <a:r>
              <a:rPr lang="en-US" sz="4400" dirty="0">
                <a:solidFill>
                  <a:schemeClr val="tx1"/>
                </a:solidFill>
                <a:latin typeface="Bangers"/>
                <a:ea typeface="Roboto"/>
                <a:cs typeface="Roboto"/>
                <a:sym typeface="Bangers"/>
              </a:rPr>
              <a:t> 4</a:t>
            </a:r>
          </a:p>
          <a:p>
            <a:pPr algn="ctr"/>
            <a:r>
              <a:rPr lang="en-US" sz="4400" dirty="0" err="1">
                <a:solidFill>
                  <a:schemeClr val="tx1"/>
                </a:solidFill>
                <a:latin typeface="Bangers"/>
                <a:ea typeface="Roboto"/>
                <a:cs typeface="Roboto"/>
                <a:sym typeface="Bangers"/>
              </a:rPr>
              <a:t>Recipientes</a:t>
            </a:r>
            <a:r>
              <a:rPr lang="en-US" sz="4400" dirty="0">
                <a:solidFill>
                  <a:schemeClr val="tx1"/>
                </a:solidFill>
                <a:latin typeface="Bangers"/>
                <a:ea typeface="Roboto"/>
                <a:cs typeface="Roboto"/>
                <a:sym typeface="Bangers"/>
              </a:rPr>
              <a:t> de la </a:t>
            </a:r>
            <a:r>
              <a:rPr lang="en-US" sz="4400" dirty="0" err="1">
                <a:solidFill>
                  <a:schemeClr val="tx1"/>
                </a:solidFill>
                <a:latin typeface="Bangers"/>
                <a:ea typeface="Roboto"/>
                <a:cs typeface="Roboto"/>
                <a:sym typeface="Bangers"/>
              </a:rPr>
              <a:t>gracia</a:t>
            </a:r>
            <a:endParaRPr lang="es-MX" sz="4400" dirty="0">
              <a:solidFill>
                <a:schemeClr val="tx1"/>
              </a:solidFill>
              <a:latin typeface="Bangers"/>
              <a:ea typeface="Roboto"/>
              <a:cs typeface="Roboto"/>
              <a:sym typeface="Bangers"/>
            </a:endParaRPr>
          </a:p>
        </p:txBody>
      </p:sp>
    </p:spTree>
    <p:extLst>
      <p:ext uri="{BB962C8B-B14F-4D97-AF65-F5344CB8AC3E}">
        <p14:creationId xmlns:p14="http://schemas.microsoft.com/office/powerpoint/2010/main" val="2959280711"/>
      </p:ext>
    </p:extLst>
  </p:cSld>
  <p:clrMapOvr>
    <a:masterClrMapping/>
  </p:clrMapOvr>
  <mc:AlternateContent xmlns:mc="http://schemas.openxmlformats.org/markup-compatibility/2006" xmlns:p14="http://schemas.microsoft.com/office/powerpoint/2010/main">
    <mc:Choice Requires="p14">
      <p:transition spd="slow" p14:dur="2000" advTm="49910"/>
    </mc:Choice>
    <mc:Fallback xmlns="">
      <p:transition spd="slow" advTm="4991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20" name="Picture 19">
            <a:extLst>
              <a:ext uri="{FF2B5EF4-FFF2-40B4-BE49-F238E27FC236}">
                <a16:creationId xmlns:a16="http://schemas.microsoft.com/office/drawing/2014/main" id="{68B4E5B8-82DD-46A0-C845-0EF2790CAB83}"/>
              </a:ext>
            </a:extLst>
          </p:cNvPr>
          <p:cNvPicPr>
            <a:picLocks noChangeAspect="1"/>
          </p:cNvPicPr>
          <p:nvPr/>
        </p:nvPicPr>
        <p:blipFill>
          <a:blip r:embed="rId3"/>
          <a:srcRect t="16706" b="16706"/>
          <a:stretch/>
        </p:blipFill>
        <p:spPr>
          <a:xfrm>
            <a:off x="0" y="126431"/>
            <a:ext cx="7556500" cy="3040414"/>
          </a:xfrm>
          <a:prstGeom prst="rect">
            <a:avLst/>
          </a:prstGeom>
        </p:spPr>
      </p:pic>
      <p:pic>
        <p:nvPicPr>
          <p:cNvPr id="15" name="Picture 14">
            <a:extLst>
              <a:ext uri="{FF2B5EF4-FFF2-40B4-BE49-F238E27FC236}">
                <a16:creationId xmlns:a16="http://schemas.microsoft.com/office/drawing/2014/main" id="{44FF88CD-0D5B-B15A-389D-499D26A6C400}"/>
              </a:ext>
            </a:extLst>
          </p:cNvPr>
          <p:cNvPicPr>
            <a:picLocks noChangeAspect="1"/>
          </p:cNvPicPr>
          <p:nvPr/>
        </p:nvPicPr>
        <p:blipFill>
          <a:blip r:embed="rId4"/>
          <a:srcRect t="3341" b="3341"/>
          <a:stretch/>
        </p:blipFill>
        <p:spPr>
          <a:xfrm>
            <a:off x="61776" y="2797585"/>
            <a:ext cx="7535937" cy="7840495"/>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A white speech bubble with a black background&#10;&#10;Description automatically generated">
            <a:extLst>
              <a:ext uri="{FF2B5EF4-FFF2-40B4-BE49-F238E27FC236}">
                <a16:creationId xmlns:a16="http://schemas.microsoft.com/office/drawing/2014/main" id="{8FF78ACE-E424-A212-678A-9A9011300A68}"/>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 b="-1760"/>
          <a:stretch/>
        </p:blipFill>
        <p:spPr bwMode="auto">
          <a:xfrm>
            <a:off x="37713" y="3762126"/>
            <a:ext cx="2780589" cy="2459868"/>
          </a:xfrm>
          <a:prstGeom prst="rect">
            <a:avLst/>
          </a:prstGeom>
          <a:ln>
            <a:noFill/>
          </a:ln>
          <a:extLst>
            <a:ext uri="{53640926-AAD7-44D8-BBD7-CCE9431645EC}">
              <a14:shadowObscured xmlns:a14="http://schemas.microsoft.com/office/drawing/2010/main"/>
            </a:ext>
          </a:extLst>
        </p:spPr>
      </p:pic>
      <p:sp>
        <p:nvSpPr>
          <p:cNvPr id="6" name="Google Shape;95;p13">
            <a:extLst>
              <a:ext uri="{FF2B5EF4-FFF2-40B4-BE49-F238E27FC236}">
                <a16:creationId xmlns:a16="http://schemas.microsoft.com/office/drawing/2014/main" id="{9D56A715-8CCB-AD5A-5BCB-BB19DA9AE703}"/>
              </a:ext>
            </a:extLst>
          </p:cNvPr>
          <p:cNvSpPr txBox="1"/>
          <p:nvPr/>
        </p:nvSpPr>
        <p:spPr>
          <a:xfrm>
            <a:off x="251880" y="3948557"/>
            <a:ext cx="2139778" cy="1274195"/>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s-ES" sz="1800" dirty="0">
                <a:latin typeface="Times New Roman" panose="02020603050405020304" pitchFamily="18" charset="0"/>
                <a:ea typeface="Aptos" panose="020B0004020202020204" pitchFamily="34" charset="0"/>
              </a:rPr>
              <a:t>¡Wao! Entonces, siguieron a Jesús porque era una persona real, ¿verdad?</a:t>
            </a:r>
            <a:endParaRPr lang="es-MX" sz="16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8" name="Picture 7" descr="A white speech bubble with a black background&#10;&#10;Description automatically generated">
            <a:extLst>
              <a:ext uri="{FF2B5EF4-FFF2-40B4-BE49-F238E27FC236}">
                <a16:creationId xmlns:a16="http://schemas.microsoft.com/office/drawing/2014/main" id="{3EB28682-C770-C2D5-2822-9F33D315E98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 b="-1760"/>
          <a:stretch/>
        </p:blipFill>
        <p:spPr bwMode="auto">
          <a:xfrm>
            <a:off x="1640617" y="7171916"/>
            <a:ext cx="5595994" cy="1638710"/>
          </a:xfrm>
          <a:prstGeom prst="rect">
            <a:avLst/>
          </a:prstGeom>
          <a:ln>
            <a:noFill/>
          </a:ln>
          <a:extLst>
            <a:ext uri="{53640926-AAD7-44D8-BBD7-CCE9431645EC}">
              <a14:shadowObscured xmlns:a14="http://schemas.microsoft.com/office/drawing/2010/main"/>
            </a:ext>
          </a:extLst>
        </p:spPr>
      </p:pic>
      <p:sp>
        <p:nvSpPr>
          <p:cNvPr id="11" name="Google Shape;93;p13">
            <a:extLst>
              <a:ext uri="{FF2B5EF4-FFF2-40B4-BE49-F238E27FC236}">
                <a16:creationId xmlns:a16="http://schemas.microsoft.com/office/drawing/2014/main" id="{80BD1C73-E43B-EC86-45BF-5D039FFA3B47}"/>
              </a:ext>
            </a:extLst>
          </p:cNvPr>
          <p:cNvSpPr/>
          <p:nvPr/>
        </p:nvSpPr>
        <p:spPr>
          <a:xfrm>
            <a:off x="3116357" y="3863925"/>
            <a:ext cx="3864480" cy="200965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n-US"/>
          </a:p>
        </p:txBody>
      </p:sp>
      <p:sp>
        <p:nvSpPr>
          <p:cNvPr id="13" name="Google Shape;104;p13">
            <a:extLst>
              <a:ext uri="{FF2B5EF4-FFF2-40B4-BE49-F238E27FC236}">
                <a16:creationId xmlns:a16="http://schemas.microsoft.com/office/drawing/2014/main" id="{3E91634B-C101-CEAB-F16D-3668DA63B25D}"/>
              </a:ext>
            </a:extLst>
          </p:cNvPr>
          <p:cNvSpPr txBox="1"/>
          <p:nvPr/>
        </p:nvSpPr>
        <p:spPr>
          <a:xfrm>
            <a:off x="3305175" y="3954848"/>
            <a:ext cx="3486844" cy="1398781"/>
          </a:xfrm>
          <a:prstGeom prst="rect">
            <a:avLst/>
          </a:prstGeom>
          <a:noFill/>
          <a:ln>
            <a:noFill/>
          </a:ln>
        </p:spPr>
        <p:txBody>
          <a:bodyPr spcFirstLastPara="1" wrap="square" lIns="0" tIns="0" rIns="0" bIns="0" anchor="t" anchorCtr="0">
            <a:spAutoFit/>
          </a:bodyPr>
          <a:lstStyle/>
          <a:p>
            <a:pPr>
              <a:lnSpc>
                <a:spcPct val="101001"/>
              </a:lnSpc>
            </a:pPr>
            <a:r>
              <a:rPr lang="es-ES" sz="1800" kern="100" dirty="0">
                <a:latin typeface="Times New Roman" panose="02020603050405020304" pitchFamily="18" charset="0"/>
                <a:ea typeface="Aptos" panose="020B0004020202020204" pitchFamily="34" charset="0"/>
                <a:cs typeface="Times New Roman" panose="02020603050405020304" pitchFamily="18" charset="0"/>
              </a:rPr>
              <a:t>Así es. Como dijo un sabio llamado Dietrich Bonhoeffer, si solo seguimos ideas, en realidad no estamos siguiendo a alguien. El cristianismo sin un Jesús vivo no tiene sentido.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0F6A3C27-2AD0-32A2-29DE-69BC857DAA7B}"/>
              </a:ext>
            </a:extLst>
          </p:cNvPr>
          <p:cNvSpPr txBox="1"/>
          <p:nvPr/>
        </p:nvSpPr>
        <p:spPr>
          <a:xfrm>
            <a:off x="1952626" y="7298346"/>
            <a:ext cx="4676774" cy="923330"/>
          </a:xfrm>
          <a:prstGeom prst="rect">
            <a:avLst/>
          </a:prstGeom>
          <a:noFill/>
        </p:spPr>
        <p:txBody>
          <a:bodyPr wrap="square">
            <a:spAutoFit/>
          </a:bodyPr>
          <a:lstStyle/>
          <a:p>
            <a:r>
              <a:rPr lang="es-ES" sz="1800" dirty="0">
                <a:latin typeface="Times New Roman" panose="02020603050405020304" pitchFamily="18" charset="0"/>
                <a:ea typeface="Aptos" panose="020B0004020202020204" pitchFamily="34" charset="0"/>
              </a:rPr>
              <a:t>Entonces, cuando hablamos de la gracia o el amor de Dios, no se trata de seguir reglas, sino de seguir y amar a Jesús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0791"/>
    </mc:Choice>
    <mc:Fallback xmlns="">
      <p:transition spd="slow" advTm="4079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9" name="Picture 8">
            <a:extLst>
              <a:ext uri="{FF2B5EF4-FFF2-40B4-BE49-F238E27FC236}">
                <a16:creationId xmlns:a16="http://schemas.microsoft.com/office/drawing/2014/main" id="{787B9F07-64C9-F8BF-930F-FEA24C148BAE}"/>
              </a:ext>
            </a:extLst>
          </p:cNvPr>
          <p:cNvPicPr>
            <a:picLocks noChangeAspect="1"/>
          </p:cNvPicPr>
          <p:nvPr/>
        </p:nvPicPr>
        <p:blipFill>
          <a:blip r:embed="rId3"/>
          <a:srcRect l="7091" r="7091"/>
          <a:stretch/>
        </p:blipFill>
        <p:spPr>
          <a:xfrm>
            <a:off x="0" y="-5595"/>
            <a:ext cx="7556500" cy="5617175"/>
          </a:xfrm>
          <a:prstGeom prst="rect">
            <a:avLst/>
          </a:prstGeom>
        </p:spPr>
      </p:pic>
      <p:pic>
        <p:nvPicPr>
          <p:cNvPr id="11" name="Picture 10">
            <a:extLst>
              <a:ext uri="{FF2B5EF4-FFF2-40B4-BE49-F238E27FC236}">
                <a16:creationId xmlns:a16="http://schemas.microsoft.com/office/drawing/2014/main" id="{B7593C20-904A-C752-B49D-07C2D5D2A5B8}"/>
              </a:ext>
            </a:extLst>
          </p:cNvPr>
          <p:cNvPicPr>
            <a:picLocks noChangeAspect="1"/>
          </p:cNvPicPr>
          <p:nvPr/>
        </p:nvPicPr>
        <p:blipFill>
          <a:blip r:embed="rId4"/>
          <a:srcRect t="25631" b="25631"/>
          <a:stretch/>
        </p:blipFill>
        <p:spPr>
          <a:xfrm>
            <a:off x="14610" y="5611581"/>
            <a:ext cx="7484740" cy="5081819"/>
          </a:xfrm>
          <a:prstGeom prst="rect">
            <a:avLst/>
          </a:prstGeom>
        </p:spPr>
      </p:pic>
      <p:sp>
        <p:nvSpPr>
          <p:cNvPr id="87" name="Google Shape;87;p13"/>
          <p:cNvSpPr/>
          <p:nvPr/>
        </p:nvSpPr>
        <p:spPr>
          <a:xfrm>
            <a:off x="57150" y="-36757"/>
            <a:ext cx="7560000" cy="10721908"/>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139894" y="872718"/>
            <a:ext cx="7148571"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dirty="0" err="1">
                <a:solidFill>
                  <a:schemeClr val="bg1"/>
                </a:solidFill>
                <a:latin typeface="Bangers"/>
                <a:ea typeface="Roboto"/>
                <a:cs typeface="Roboto"/>
                <a:sym typeface="Bangers"/>
              </a:rPr>
              <a:t>escena</a:t>
            </a:r>
            <a:r>
              <a:rPr lang="en-US" sz="4400" dirty="0">
                <a:solidFill>
                  <a:schemeClr val="bg1"/>
                </a:solidFill>
                <a:latin typeface="Bangers"/>
                <a:ea typeface="Roboto"/>
                <a:cs typeface="Roboto"/>
                <a:sym typeface="Bangers"/>
              </a:rPr>
              <a:t> 5</a:t>
            </a:r>
          </a:p>
          <a:p>
            <a:pPr algn="ctr"/>
            <a:r>
              <a:rPr lang="en-US" sz="4400" dirty="0">
                <a:solidFill>
                  <a:schemeClr val="bg1"/>
                </a:solidFill>
                <a:latin typeface="Bangers"/>
                <a:ea typeface="Roboto"/>
                <a:cs typeface="Roboto"/>
                <a:sym typeface="Bangers"/>
              </a:rPr>
              <a:t>La Gracia de </a:t>
            </a:r>
            <a:r>
              <a:rPr lang="en-US" sz="4400" dirty="0" err="1">
                <a:solidFill>
                  <a:schemeClr val="bg1"/>
                </a:solidFill>
                <a:latin typeface="Bangers"/>
                <a:ea typeface="Roboto"/>
                <a:cs typeface="Roboto"/>
                <a:sym typeface="Bangers"/>
              </a:rPr>
              <a:t>jesus</a:t>
            </a:r>
            <a:endParaRPr lang="es-MX" sz="4400" dirty="0">
              <a:solidFill>
                <a:schemeClr val="bg1"/>
              </a:solidFill>
              <a:latin typeface="Bangers"/>
              <a:ea typeface="Roboto"/>
              <a:cs typeface="Roboto"/>
              <a:sym typeface="Bangers"/>
            </a:endParaRPr>
          </a:p>
        </p:txBody>
      </p:sp>
      <p:pic>
        <p:nvPicPr>
          <p:cNvPr id="7" name="Picture 6" descr="A white speech bubble with a black background&#10;&#10;Description automatically generated">
            <a:extLst>
              <a:ext uri="{FF2B5EF4-FFF2-40B4-BE49-F238E27FC236}">
                <a16:creationId xmlns:a16="http://schemas.microsoft.com/office/drawing/2014/main" id="{2176E6D3-EF8A-B773-5619-C71500DEF03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bwMode="auto">
          <a:xfrm>
            <a:off x="217429" y="4291754"/>
            <a:ext cx="1749573" cy="1215039"/>
          </a:xfrm>
          <a:prstGeom prst="rect">
            <a:avLst/>
          </a:prstGeom>
          <a:ln>
            <a:noFill/>
          </a:ln>
          <a:extLst>
            <a:ext uri="{53640926-AAD7-44D8-BBD7-CCE9431645EC}">
              <a14:shadowObscured xmlns:a14="http://schemas.microsoft.com/office/drawing/2010/main"/>
            </a:ext>
          </a:extLst>
        </p:spPr>
      </p:pic>
      <p:sp>
        <p:nvSpPr>
          <p:cNvPr id="8" name="Google Shape;95;p13">
            <a:extLst>
              <a:ext uri="{FF2B5EF4-FFF2-40B4-BE49-F238E27FC236}">
                <a16:creationId xmlns:a16="http://schemas.microsoft.com/office/drawing/2014/main" id="{460FBB60-7D5B-33DA-D41F-EA70A8E0EB37}"/>
              </a:ext>
            </a:extLst>
          </p:cNvPr>
          <p:cNvSpPr txBox="1"/>
          <p:nvPr/>
        </p:nvSpPr>
        <p:spPr>
          <a:xfrm>
            <a:off x="278021" y="4550513"/>
            <a:ext cx="1628388" cy="318549"/>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latin typeface="Times New Roman" panose="02020603050405020304" pitchFamily="18" charset="0"/>
                <a:ea typeface="Aptos" panose="020B0004020202020204" pitchFamily="34" charset="0"/>
                <a:cs typeface="Times New Roman" panose="02020603050405020304" pitchFamily="18" charset="0"/>
              </a:rPr>
              <a:t>Que es Gracia</a:t>
            </a:r>
            <a:r>
              <a:rPr lang="en-US"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Google Shape;101;p13">
            <a:extLst>
              <a:ext uri="{FF2B5EF4-FFF2-40B4-BE49-F238E27FC236}">
                <a16:creationId xmlns:a16="http://schemas.microsoft.com/office/drawing/2014/main" id="{7D0300F4-D2B9-3EB7-5A58-14EF3362455A}"/>
              </a:ext>
            </a:extLst>
          </p:cNvPr>
          <p:cNvSpPr/>
          <p:nvPr/>
        </p:nvSpPr>
        <p:spPr>
          <a:xfrm>
            <a:off x="2266949" y="3221250"/>
            <a:ext cx="3392669" cy="297707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s-MX"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r>
              <a:rPr lang="es-ES" sz="1800" kern="100" dirty="0">
                <a:latin typeface="Times New Roman" panose="02020603050405020304" pitchFamily="18" charset="0"/>
                <a:ea typeface="Aptos" panose="020B0004020202020204" pitchFamily="34" charset="0"/>
                <a:cs typeface="Times New Roman" panose="02020603050405020304" pitchFamily="18" charset="0"/>
              </a:rPr>
              <a:t>La gracia es como un regalo muy especial que Dios nos da a través de Jesús. No es solo una idea, sino algo que recibimos de Jesús mismo. Y cada persona lo recibe de una manera única, dependiendo de lo que necesite.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129;p14">
            <a:extLst>
              <a:ext uri="{FF2B5EF4-FFF2-40B4-BE49-F238E27FC236}">
                <a16:creationId xmlns:a16="http://schemas.microsoft.com/office/drawing/2014/main" id="{BE0FE334-EDFA-5478-85F8-B2668651CE30}"/>
              </a:ext>
            </a:extLst>
          </p:cNvPr>
          <p:cNvSpPr/>
          <p:nvPr/>
        </p:nvSpPr>
        <p:spPr>
          <a:xfrm>
            <a:off x="139894" y="8933650"/>
            <a:ext cx="7191764" cy="887032"/>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Es como cuando tienes diferentes amigos y les muestras afecto de diferentes maneras. Dios hace lo mismo con nosotros.</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dirty="0"/>
          </a:p>
        </p:txBody>
      </p:sp>
    </p:spTree>
    <p:extLst>
      <p:ext uri="{BB962C8B-B14F-4D97-AF65-F5344CB8AC3E}">
        <p14:creationId xmlns:p14="http://schemas.microsoft.com/office/powerpoint/2010/main" val="1803054007"/>
      </p:ext>
    </p:extLst>
  </p:cSld>
  <p:clrMapOvr>
    <a:masterClrMapping/>
  </p:clrMapOvr>
  <mc:AlternateContent xmlns:mc="http://schemas.openxmlformats.org/markup-compatibility/2006" xmlns:p14="http://schemas.microsoft.com/office/powerpoint/2010/main">
    <mc:Choice Requires="p14">
      <p:transition spd="slow" p14:dur="2000" advTm="34082"/>
    </mc:Choice>
    <mc:Fallback xmlns="">
      <p:transition spd="slow" advTm="3408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15" name="Picture 14" descr="A group of tents with fruit and vegetables&#10;&#10;Description automatically generated">
            <a:extLst>
              <a:ext uri="{FF2B5EF4-FFF2-40B4-BE49-F238E27FC236}">
                <a16:creationId xmlns:a16="http://schemas.microsoft.com/office/drawing/2014/main" id="{65907D82-EC25-57FD-E6A8-726CAF24A693}"/>
              </a:ext>
            </a:extLst>
          </p:cNvPr>
          <p:cNvPicPr>
            <a:picLocks noChangeAspect="1"/>
          </p:cNvPicPr>
          <p:nvPr/>
        </p:nvPicPr>
        <p:blipFill rotWithShape="1">
          <a:blip r:embed="rId3"/>
          <a:srcRect l="-2109" t="-2" r="2109" b="85405"/>
          <a:stretch/>
        </p:blipFill>
        <p:spPr>
          <a:xfrm>
            <a:off x="-65555" y="54600"/>
            <a:ext cx="7680325" cy="2040899"/>
          </a:xfrm>
          <a:prstGeom prst="rect">
            <a:avLst/>
          </a:prstGeom>
        </p:spPr>
      </p:pic>
      <p:pic>
        <p:nvPicPr>
          <p:cNvPr id="4" name="Picture 3">
            <a:extLst>
              <a:ext uri="{FF2B5EF4-FFF2-40B4-BE49-F238E27FC236}">
                <a16:creationId xmlns:a16="http://schemas.microsoft.com/office/drawing/2014/main" id="{C1210CD9-E32F-5087-D681-3AEE4A2AB7A1}"/>
              </a:ext>
            </a:extLst>
          </p:cNvPr>
          <p:cNvPicPr>
            <a:picLocks noChangeAspect="1"/>
          </p:cNvPicPr>
          <p:nvPr/>
        </p:nvPicPr>
        <p:blipFill>
          <a:blip r:embed="rId4"/>
          <a:srcRect t="12130" b="12130"/>
          <a:stretch/>
        </p:blipFill>
        <p:spPr>
          <a:xfrm>
            <a:off x="-14000" y="1997191"/>
            <a:ext cx="7553000" cy="5720693"/>
          </a:xfrm>
          <a:prstGeom prst="rect">
            <a:avLst/>
          </a:prstGeom>
        </p:spPr>
      </p:pic>
      <p:pic>
        <p:nvPicPr>
          <p:cNvPr id="6" name="Picture 5">
            <a:extLst>
              <a:ext uri="{FF2B5EF4-FFF2-40B4-BE49-F238E27FC236}">
                <a16:creationId xmlns:a16="http://schemas.microsoft.com/office/drawing/2014/main" id="{06BD43EC-97AA-1A1A-5900-F4B32AC381E3}"/>
              </a:ext>
            </a:extLst>
          </p:cNvPr>
          <p:cNvPicPr>
            <a:picLocks noChangeAspect="1"/>
          </p:cNvPicPr>
          <p:nvPr/>
        </p:nvPicPr>
        <p:blipFill>
          <a:blip r:embed="rId5"/>
          <a:srcRect t="29367" b="29367"/>
          <a:stretch/>
        </p:blipFill>
        <p:spPr>
          <a:xfrm>
            <a:off x="58270" y="7452946"/>
            <a:ext cx="7556500" cy="3118246"/>
          </a:xfrm>
          <a:prstGeom prst="rect">
            <a:avLst/>
          </a:prstGeom>
        </p:spPr>
      </p:pic>
      <p:grpSp>
        <p:nvGrpSpPr>
          <p:cNvPr id="86" name="Google Shape;86;p13"/>
          <p:cNvGrpSpPr/>
          <p:nvPr/>
        </p:nvGrpSpPr>
        <p:grpSpPr>
          <a:xfrm>
            <a:off x="54770" y="-74462"/>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white speech bubble with a black background&#10;&#10;Description automatically generated">
            <a:extLst>
              <a:ext uri="{FF2B5EF4-FFF2-40B4-BE49-F238E27FC236}">
                <a16:creationId xmlns:a16="http://schemas.microsoft.com/office/drawing/2014/main" id="{77B0FE91-BEFB-94D3-7870-F98E16C5B21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a:off x="163840" y="304553"/>
            <a:ext cx="2695575" cy="3200400"/>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9D83D4EB-5653-FB7D-2319-DD32FCBBF8FC}"/>
              </a:ext>
            </a:extLst>
          </p:cNvPr>
          <p:cNvPicPr>
            <a:picLocks noChangeAspect="1"/>
          </p:cNvPicPr>
          <p:nvPr/>
        </p:nvPicPr>
        <p:blipFill>
          <a:blip r:embed="rId8">
            <a:extLst>
              <a:ext uri="{837473B0-CC2E-450A-ABE3-18F120FF3D39}">
                <a1611:picAttrSrcUrl xmlns:a1611="http://schemas.microsoft.com/office/drawing/2016/11/main" r:id="rId9"/>
              </a:ext>
            </a:extLst>
          </a:blip>
          <a:srcRect/>
          <a:stretch/>
        </p:blipFill>
        <p:spPr>
          <a:xfrm>
            <a:off x="3063735" y="5705427"/>
            <a:ext cx="5063845" cy="3118246"/>
          </a:xfrm>
          <a:prstGeom prst="rect">
            <a:avLst/>
          </a:prstGeom>
        </p:spPr>
      </p:pic>
      <p:sp>
        <p:nvSpPr>
          <p:cNvPr id="21" name="TextBox 20">
            <a:extLst>
              <a:ext uri="{FF2B5EF4-FFF2-40B4-BE49-F238E27FC236}">
                <a16:creationId xmlns:a16="http://schemas.microsoft.com/office/drawing/2014/main" id="{0D71AD39-E388-621C-E6BA-234FDD613A9A}"/>
              </a:ext>
            </a:extLst>
          </p:cNvPr>
          <p:cNvSpPr txBox="1"/>
          <p:nvPr/>
        </p:nvSpPr>
        <p:spPr>
          <a:xfrm>
            <a:off x="3524428" y="6043492"/>
            <a:ext cx="3973802" cy="1477328"/>
          </a:xfrm>
          <a:prstGeom prst="rect">
            <a:avLst/>
          </a:prstGeom>
          <a:noFill/>
        </p:spPr>
        <p:txBody>
          <a:bodyPr wrap="square">
            <a:spAutoFit/>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Y todo lo que sabemos acerca de Dios es más claro en la vida y las enseñanzas de Jesús. Por lo tanto, seguir a Jesús nos ayuda a comprender mejor este don de la gracia.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descr="A white speech bubble with a black background&#10;&#10;Description automatically generated">
            <a:extLst>
              <a:ext uri="{FF2B5EF4-FFF2-40B4-BE49-F238E27FC236}">
                <a16:creationId xmlns:a16="http://schemas.microsoft.com/office/drawing/2014/main" id="{1C6640D9-8026-038D-246B-FCD3BDA3FD8F}"/>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a:off x="2729520" y="466386"/>
            <a:ext cx="3252180" cy="2731643"/>
          </a:xfrm>
          <a:prstGeom prst="rect">
            <a:avLst/>
          </a:prstGeom>
          <a:ln>
            <a:noFill/>
          </a:ln>
          <a:extLst>
            <a:ext uri="{53640926-AAD7-44D8-BBD7-CCE9431645EC}">
              <a14:shadowObscured xmlns:a14="http://schemas.microsoft.com/office/drawing/2010/main"/>
            </a:ext>
          </a:extLst>
        </p:spPr>
      </p:pic>
      <p:sp>
        <p:nvSpPr>
          <p:cNvPr id="3" name="Google Shape;95;p13">
            <a:extLst>
              <a:ext uri="{FF2B5EF4-FFF2-40B4-BE49-F238E27FC236}">
                <a16:creationId xmlns:a16="http://schemas.microsoft.com/office/drawing/2014/main" id="{C7C59C54-E133-67A7-F9F2-7B17DE2732C4}"/>
              </a:ext>
            </a:extLst>
          </p:cNvPr>
          <p:cNvSpPr txBox="1"/>
          <p:nvPr/>
        </p:nvSpPr>
        <p:spPr>
          <a:xfrm>
            <a:off x="360830" y="642184"/>
            <a:ext cx="2171700" cy="1592744"/>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s-ES" sz="1800" kern="100" dirty="0">
                <a:latin typeface="Times New Roman" panose="02020603050405020304" pitchFamily="18" charset="0"/>
                <a:ea typeface="Aptos" panose="020B0004020202020204" pitchFamily="34" charset="0"/>
                <a:cs typeface="Times New Roman" panose="02020603050405020304" pitchFamily="18" charset="0"/>
              </a:rPr>
              <a:t>¡Entiendo! Como cuando me ayudas con los deberes y le das un abrazo a mi hermano cuando está triste.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Google Shape;95;p13">
            <a:extLst>
              <a:ext uri="{FF2B5EF4-FFF2-40B4-BE49-F238E27FC236}">
                <a16:creationId xmlns:a16="http://schemas.microsoft.com/office/drawing/2014/main" id="{3C140499-7831-B22D-EE5F-793752A49C10}"/>
              </a:ext>
            </a:extLst>
          </p:cNvPr>
          <p:cNvSpPr txBox="1"/>
          <p:nvPr/>
        </p:nvSpPr>
        <p:spPr>
          <a:xfrm>
            <a:off x="2968485" y="648339"/>
            <a:ext cx="2536210" cy="1592744"/>
          </a:xfrm>
          <a:prstGeom prst="rect">
            <a:avLst/>
          </a:prstGeom>
          <a:noFill/>
          <a:ln>
            <a:noFill/>
          </a:ln>
        </p:spPr>
        <p:txBody>
          <a:bodyPr spcFirstLastPara="1" wrap="square" lIns="0" tIns="0" rIns="0" bIns="0" anchor="t" anchorCtr="0">
            <a:spAutoFit/>
          </a:bodyPr>
          <a:lstStyle/>
          <a:p>
            <a:pPr>
              <a:lnSpc>
                <a:spcPct val="115000"/>
              </a:lnSpc>
            </a:pPr>
            <a:r>
              <a:rPr lang="es-ES" sz="1800" kern="100" dirty="0">
                <a:latin typeface="Times New Roman" panose="02020603050405020304" pitchFamily="18" charset="0"/>
                <a:ea typeface="Aptos" panose="020B0004020202020204" pitchFamily="34" charset="0"/>
                <a:cs typeface="Times New Roman" panose="02020603050405020304" pitchFamily="18" charset="0"/>
              </a:rPr>
              <a:t>¡Exactamente! Dios nos ama a todos, pero lo hace de una manera que se adapta a lo que cada uno de nosotros necesita.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40884702"/>
      </p:ext>
    </p:extLst>
  </p:cSld>
  <p:clrMapOvr>
    <a:masterClrMapping/>
  </p:clrMapOvr>
  <mc:AlternateContent xmlns:mc="http://schemas.openxmlformats.org/markup-compatibility/2006" xmlns:p14="http://schemas.microsoft.com/office/powerpoint/2010/main">
    <mc:Choice Requires="p14">
      <p:transition spd="slow" p14:dur="2000" advTm="45952"/>
    </mc:Choice>
    <mc:Fallback xmlns="">
      <p:transition spd="slow" advTm="4595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3" name="Picture 2">
            <a:extLst>
              <a:ext uri="{FF2B5EF4-FFF2-40B4-BE49-F238E27FC236}">
                <a16:creationId xmlns:a16="http://schemas.microsoft.com/office/drawing/2014/main" id="{0004545F-A0E3-C587-FD12-07DB58657798}"/>
              </a:ext>
            </a:extLst>
          </p:cNvPr>
          <p:cNvPicPr>
            <a:picLocks noChangeAspect="1"/>
          </p:cNvPicPr>
          <p:nvPr/>
        </p:nvPicPr>
        <p:blipFill rotWithShape="1">
          <a:blip r:embed="rId3"/>
          <a:srcRect b="77341"/>
          <a:stretch/>
        </p:blipFill>
        <p:spPr>
          <a:xfrm>
            <a:off x="0" y="-160"/>
            <a:ext cx="7556500" cy="3137060"/>
          </a:xfrm>
          <a:prstGeom prst="rect">
            <a:avLst/>
          </a:prstGeom>
        </p:spPr>
      </p:pic>
      <p:pic>
        <p:nvPicPr>
          <p:cNvPr id="10" name="Picture 9">
            <a:extLst>
              <a:ext uri="{FF2B5EF4-FFF2-40B4-BE49-F238E27FC236}">
                <a16:creationId xmlns:a16="http://schemas.microsoft.com/office/drawing/2014/main" id="{EF3DCA39-ECB0-D016-4E77-C94000040693}"/>
              </a:ext>
            </a:extLst>
          </p:cNvPr>
          <p:cNvPicPr>
            <a:picLocks noChangeAspect="1"/>
          </p:cNvPicPr>
          <p:nvPr/>
        </p:nvPicPr>
        <p:blipFill>
          <a:blip r:embed="rId4"/>
          <a:srcRect/>
          <a:stretch/>
        </p:blipFill>
        <p:spPr>
          <a:xfrm>
            <a:off x="0" y="3136900"/>
            <a:ext cx="7556500" cy="7556500"/>
          </a:xfrm>
          <a:prstGeom prst="rect">
            <a:avLst/>
          </a:prstGeom>
        </p:spPr>
      </p:pic>
      <p:sp>
        <p:nvSpPr>
          <p:cNvPr id="87" name="Google Shape;87;p13"/>
          <p:cNvSpPr/>
          <p:nvPr/>
        </p:nvSpPr>
        <p:spPr>
          <a:xfrm>
            <a:off x="-29212" y="0"/>
            <a:ext cx="7560000" cy="10742810"/>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93" name="Google Shape;93;p13"/>
          <p:cNvSpPr/>
          <p:nvPr/>
        </p:nvSpPr>
        <p:spPr>
          <a:xfrm>
            <a:off x="3883766" y="2550810"/>
            <a:ext cx="2270020" cy="97880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a:p>
        </p:txBody>
      </p:sp>
      <p:sp>
        <p:nvSpPr>
          <p:cNvPr id="101" name="Google Shape;101;p13"/>
          <p:cNvSpPr/>
          <p:nvPr/>
        </p:nvSpPr>
        <p:spPr>
          <a:xfrm>
            <a:off x="547453" y="3942588"/>
            <a:ext cx="3817363" cy="150134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Sí, es un regalo que no podemos comprar. Pero, como dice Bonhoeffer, aunque es gratis, tiene un precio. No es barato seguir a Jesús.</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379369" y="493571"/>
            <a:ext cx="6961244"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dirty="0" err="1">
                <a:solidFill>
                  <a:schemeClr val="bg1"/>
                </a:solidFill>
                <a:latin typeface="Bangers"/>
                <a:ea typeface="Roboto"/>
                <a:cs typeface="Roboto"/>
                <a:sym typeface="Bangers"/>
              </a:rPr>
              <a:t>escena</a:t>
            </a:r>
            <a:r>
              <a:rPr lang="en-US" sz="4400" dirty="0">
                <a:solidFill>
                  <a:schemeClr val="bg1"/>
                </a:solidFill>
                <a:latin typeface="Bangers"/>
                <a:ea typeface="Roboto"/>
                <a:cs typeface="Roboto"/>
                <a:sym typeface="Bangers"/>
              </a:rPr>
              <a:t> 6</a:t>
            </a:r>
            <a:endParaRPr lang="en-US" sz="4400" b="0" i="0" u="none" strike="noStrike" cap="none" dirty="0">
              <a:solidFill>
                <a:schemeClr val="bg1"/>
              </a:solidFill>
              <a:latin typeface="Bangers"/>
              <a:ea typeface="Roboto"/>
              <a:cs typeface="Roboto"/>
              <a:sym typeface="Bangers"/>
            </a:endParaRPr>
          </a:p>
          <a:p>
            <a:pPr algn="ctr"/>
            <a:r>
              <a:rPr lang="es-MX" sz="4400" kern="100" dirty="0">
                <a:solidFill>
                  <a:schemeClr val="bg1"/>
                </a:solidFill>
                <a:effectLst/>
                <a:latin typeface="Bangers" panose="020B0604020202020204" charset="0"/>
                <a:ea typeface="Roboto"/>
                <a:cs typeface="Times New Roman" panose="02020603050405020304" pitchFamily="18" charset="0"/>
                <a:sym typeface="Bangers"/>
              </a:rPr>
              <a:t>La gracia tiene un precio   </a:t>
            </a:r>
            <a:endParaRPr lang="es-MX" sz="4400" kern="100" dirty="0">
              <a:solidFill>
                <a:schemeClr val="bg1"/>
              </a:solidFill>
              <a:effectLst/>
              <a:latin typeface="Bangers" panose="020B0604020202020204" charset="0"/>
              <a:ea typeface="Aptos" panose="020B0004020202020204" pitchFamily="34" charset="0"/>
              <a:cs typeface="Times New Roman" panose="02020603050405020304" pitchFamily="18" charset="0"/>
            </a:endParaRPr>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4141577" y="2703977"/>
            <a:ext cx="1754397" cy="559512"/>
          </a:xfrm>
          <a:prstGeom prst="rect">
            <a:avLst/>
          </a:prstGeom>
          <a:noFill/>
          <a:ln>
            <a:noFill/>
          </a:ln>
        </p:spPr>
        <p:txBody>
          <a:bodyPr spcFirstLastPara="1" wrap="square" lIns="0" tIns="0" rIns="0" bIns="0" anchor="t" anchorCtr="0">
            <a:spAutoFit/>
          </a:bodyPr>
          <a:lstStyle/>
          <a:p>
            <a:pPr>
              <a:lnSpc>
                <a:spcPct val="101001"/>
              </a:lnSpc>
            </a:pPr>
            <a:r>
              <a:rPr lang="es-ES" sz="1800" kern="100" dirty="0">
                <a:latin typeface="Times New Roman" panose="02020603050405020304" pitchFamily="18" charset="0"/>
                <a:ea typeface="Aptos" panose="020B0004020202020204" pitchFamily="34" charset="0"/>
                <a:cs typeface="Times New Roman" panose="02020603050405020304" pitchFamily="18" charset="0"/>
              </a:rPr>
              <a:t>Entonces, ¿la gracia es gratis?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06547635"/>
      </p:ext>
    </p:extLst>
  </p:cSld>
  <p:clrMapOvr>
    <a:masterClrMapping/>
  </p:clrMapOvr>
  <mc:AlternateContent xmlns:mc="http://schemas.openxmlformats.org/markup-compatibility/2006" xmlns:p14="http://schemas.microsoft.com/office/powerpoint/2010/main">
    <mc:Choice Requires="p14">
      <p:transition spd="slow" p14:dur="2000" advTm="57596"/>
    </mc:Choice>
    <mc:Fallback xmlns="">
      <p:transition spd="slow" advTm="5759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4" name="Picture 3">
            <a:extLst>
              <a:ext uri="{FF2B5EF4-FFF2-40B4-BE49-F238E27FC236}">
                <a16:creationId xmlns:a16="http://schemas.microsoft.com/office/drawing/2014/main" id="{51658EF3-E330-C40D-C09F-9F27400BBADF}"/>
              </a:ext>
            </a:extLst>
          </p:cNvPr>
          <p:cNvPicPr>
            <a:picLocks noChangeAspect="1"/>
          </p:cNvPicPr>
          <p:nvPr/>
        </p:nvPicPr>
        <p:blipFill>
          <a:blip r:embed="rId3"/>
          <a:srcRect/>
          <a:stretch/>
        </p:blipFill>
        <p:spPr>
          <a:xfrm>
            <a:off x="43657" y="23485"/>
            <a:ext cx="7556500" cy="6024889"/>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4265BC30-9D87-4F0F-7A97-AAEB5D4FBEC8}"/>
              </a:ext>
            </a:extLst>
          </p:cNvPr>
          <p:cNvSpPr txBox="1"/>
          <p:nvPr/>
        </p:nvSpPr>
        <p:spPr>
          <a:xfrm>
            <a:off x="1057933" y="5186710"/>
            <a:ext cx="3103310" cy="307777"/>
          </a:xfrm>
          <a:prstGeom prst="rect">
            <a:avLst/>
          </a:prstGeom>
          <a:noFill/>
        </p:spPr>
        <p:txBody>
          <a:bodyPr wrap="square">
            <a:spAutoFit/>
          </a:bodyPr>
          <a:lstStyle/>
          <a:p>
            <a:pPr marL="0" marR="0">
              <a:spcBef>
                <a:spcPts val="0"/>
              </a:spcBef>
              <a:spcAft>
                <a:spcPts val="0"/>
              </a:spcAft>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Google Shape;101;p13">
            <a:extLst>
              <a:ext uri="{FF2B5EF4-FFF2-40B4-BE49-F238E27FC236}">
                <a16:creationId xmlns:a16="http://schemas.microsoft.com/office/drawing/2014/main" id="{11182AD8-9556-54BF-901B-1F0C8A834C19}"/>
              </a:ext>
            </a:extLst>
          </p:cNvPr>
          <p:cNvSpPr/>
          <p:nvPr/>
        </p:nvSpPr>
        <p:spPr>
          <a:xfrm>
            <a:off x="1057933" y="3279939"/>
            <a:ext cx="2918645" cy="2947903"/>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Porque cuando seguimos a Jesús, estamos aceptando su amor y también su camino. Nos cuesta, porque significa que debemos dejar las cosas atrás y obedecer lo que Él nos enseña.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101;p13">
            <a:extLst>
              <a:ext uri="{FF2B5EF4-FFF2-40B4-BE49-F238E27FC236}">
                <a16:creationId xmlns:a16="http://schemas.microsoft.com/office/drawing/2014/main" id="{BB012359-0DB9-D699-A2DD-D4C744348CC8}"/>
              </a:ext>
            </a:extLst>
          </p:cNvPr>
          <p:cNvSpPr/>
          <p:nvPr/>
        </p:nvSpPr>
        <p:spPr>
          <a:xfrm>
            <a:off x="5956081" y="1547494"/>
            <a:ext cx="1220399" cy="56871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¿Por </a:t>
            </a:r>
            <a:r>
              <a:rPr lang="en-US" sz="1800" kern="100" dirty="0" err="1">
                <a:latin typeface="Times New Roman" panose="02020603050405020304" pitchFamily="18" charset="0"/>
                <a:ea typeface="Aptos" panose="020B0004020202020204" pitchFamily="34" charset="0"/>
                <a:cs typeface="Times New Roman" panose="02020603050405020304" pitchFamily="18" charset="0"/>
              </a:rPr>
              <a:t>qué</a:t>
            </a:r>
            <a:r>
              <a:rPr lang="en-US" sz="1800" kern="100" dirty="0">
                <a:latin typeface="Times New Roman" panose="02020603050405020304" pitchFamily="18" charset="0"/>
                <a:ea typeface="Aptos" panose="020B0004020202020204" pitchFamily="34" charset="0"/>
                <a:cs typeface="Times New Roman" panose="02020603050405020304" pitchFamily="18" charset="0"/>
              </a:rPr>
              <a:t>?</a:t>
            </a:r>
            <a:r>
              <a:rPr lang="en-US"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BCF57C4-3F8A-3FF7-32F0-2B1DC096B835}"/>
              </a:ext>
            </a:extLst>
          </p:cNvPr>
          <p:cNvPicPr>
            <a:picLocks noChangeAspect="1"/>
          </p:cNvPicPr>
          <p:nvPr/>
        </p:nvPicPr>
        <p:blipFill>
          <a:blip r:embed="rId5"/>
          <a:srcRect t="21960" b="21960"/>
          <a:stretch/>
        </p:blipFill>
        <p:spPr>
          <a:xfrm>
            <a:off x="95250" y="6020715"/>
            <a:ext cx="7417593" cy="4542681"/>
          </a:xfrm>
          <a:prstGeom prst="rect">
            <a:avLst/>
          </a:prstGeom>
        </p:spPr>
      </p:pic>
      <p:sp>
        <p:nvSpPr>
          <p:cNvPr id="10" name="Google Shape;93;p13">
            <a:extLst>
              <a:ext uri="{FF2B5EF4-FFF2-40B4-BE49-F238E27FC236}">
                <a16:creationId xmlns:a16="http://schemas.microsoft.com/office/drawing/2014/main" id="{8EDA96CD-D2C7-1E9A-8150-BBF9EA10BA43}"/>
              </a:ext>
            </a:extLst>
          </p:cNvPr>
          <p:cNvSpPr/>
          <p:nvPr/>
        </p:nvSpPr>
        <p:spPr>
          <a:xfrm>
            <a:off x="95250" y="130004"/>
            <a:ext cx="7417593" cy="113682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s-ES" sz="1800" kern="100" dirty="0">
                <a:latin typeface="Times New Roman" panose="02020603050405020304" pitchFamily="18" charset="0"/>
                <a:ea typeface="Aptos" panose="020B0004020202020204" pitchFamily="34" charset="0"/>
                <a:cs typeface="Times New Roman" panose="02020603050405020304" pitchFamily="18" charset="0"/>
              </a:rPr>
              <a:t>La gracia no significa que podamos hacer lo que queramos sin pensar en   
  Jesús. Él nos llama a seguirlo verdaderamente.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9" name="Picture 8" descr="A white speech bubble with a black background&#10;&#10;Description automatically generated">
            <a:extLst>
              <a:ext uri="{FF2B5EF4-FFF2-40B4-BE49-F238E27FC236}">
                <a16:creationId xmlns:a16="http://schemas.microsoft.com/office/drawing/2014/main" id="{F3DFEBA7-96D6-3D9B-3672-A41CAF4E1E8F}"/>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a:off x="4000179" y="3904505"/>
            <a:ext cx="3176301" cy="2965596"/>
          </a:xfrm>
          <a:prstGeom prst="rect">
            <a:avLst/>
          </a:prstGeom>
          <a:ln>
            <a:noFill/>
          </a:ln>
          <a:extLst>
            <a:ext uri="{53640926-AAD7-44D8-BBD7-CCE9431645EC}">
              <a14:shadowObscured xmlns:a14="http://schemas.microsoft.com/office/drawing/2010/main"/>
            </a:ext>
          </a:extLst>
        </p:spPr>
      </p:pic>
      <p:sp>
        <p:nvSpPr>
          <p:cNvPr id="11" name="Google Shape;95;p13">
            <a:extLst>
              <a:ext uri="{FF2B5EF4-FFF2-40B4-BE49-F238E27FC236}">
                <a16:creationId xmlns:a16="http://schemas.microsoft.com/office/drawing/2014/main" id="{0AA844F6-87D2-BFFF-EB59-830BF40E960E}"/>
              </a:ext>
            </a:extLst>
          </p:cNvPr>
          <p:cNvSpPr txBox="1"/>
          <p:nvPr/>
        </p:nvSpPr>
        <p:spPr>
          <a:xfrm>
            <a:off x="4184844" y="4164857"/>
            <a:ext cx="2658657" cy="1592744"/>
          </a:xfrm>
          <a:prstGeom prst="rect">
            <a:avLst/>
          </a:prstGeom>
          <a:noFill/>
          <a:ln>
            <a:noFill/>
          </a:ln>
        </p:spPr>
        <p:txBody>
          <a:bodyPr spcFirstLastPara="1" wrap="square" lIns="0" tIns="0" rIns="0" bIns="0" anchor="t" anchorCtr="0">
            <a:spAutoFit/>
          </a:bodyPr>
          <a:lstStyle/>
          <a:p>
            <a:pPr>
              <a:lnSpc>
                <a:spcPct val="115000"/>
              </a:lnSpc>
            </a:pPr>
            <a:r>
              <a:rPr lang="es-ES" sz="1800" kern="100" dirty="0">
                <a:latin typeface="Times New Roman" panose="02020603050405020304" pitchFamily="18" charset="0"/>
                <a:ea typeface="Aptos" panose="020B0004020202020204" pitchFamily="34" charset="0"/>
                <a:cs typeface="Times New Roman" panose="02020603050405020304" pitchFamily="18" charset="0"/>
              </a:rPr>
              <a:t>¡Exactamente! Dios nos ama a todos, pero lo hace de una manera que se adapta a lo que cada uno de nosotros necesita.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Google Shape;129;p14">
            <a:extLst>
              <a:ext uri="{FF2B5EF4-FFF2-40B4-BE49-F238E27FC236}">
                <a16:creationId xmlns:a16="http://schemas.microsoft.com/office/drawing/2014/main" id="{7155CEBC-18B9-5911-96E6-9EEA3240C6A9}"/>
              </a:ext>
            </a:extLst>
          </p:cNvPr>
          <p:cNvSpPr/>
          <p:nvPr/>
        </p:nvSpPr>
        <p:spPr>
          <a:xfrm>
            <a:off x="201113" y="9417300"/>
            <a:ext cx="7205865" cy="665097"/>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La gracia es cara porque Jesús dio su vida por nosotros, y lo que le costó tanto a Dios, no puede ser barato para nosotros.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39310263"/>
      </p:ext>
    </p:extLst>
  </p:cSld>
  <p:clrMapOvr>
    <a:masterClrMapping/>
  </p:clrMapOvr>
  <mc:AlternateContent xmlns:mc="http://schemas.openxmlformats.org/markup-compatibility/2006" xmlns:p14="http://schemas.microsoft.com/office/powerpoint/2010/main">
    <mc:Choice Requires="p14">
      <p:transition spd="slow" p14:dur="2000" advTm="36668"/>
    </mc:Choice>
    <mc:Fallback xmlns="">
      <p:transition spd="slow" advTm="3666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8" name="Picture 7">
            <a:extLst>
              <a:ext uri="{FF2B5EF4-FFF2-40B4-BE49-F238E27FC236}">
                <a16:creationId xmlns:a16="http://schemas.microsoft.com/office/drawing/2014/main" id="{2B38D32B-959C-2CE7-5919-B0BC697FE163}"/>
              </a:ext>
            </a:extLst>
          </p:cNvPr>
          <p:cNvPicPr>
            <a:picLocks noChangeAspect="1"/>
          </p:cNvPicPr>
          <p:nvPr/>
        </p:nvPicPr>
        <p:blipFill>
          <a:blip r:embed="rId3">
            <a:extLst>
              <a:ext uri="{837473B0-CC2E-450A-ABE3-18F120FF3D39}">
                <a1611:picAttrSrcUrl xmlns:a1611="http://schemas.microsoft.com/office/drawing/2016/11/main" r:id="rId4"/>
              </a:ext>
            </a:extLst>
          </a:blip>
          <a:srcRect t="24278" b="24278"/>
          <a:stretch/>
        </p:blipFill>
        <p:spPr>
          <a:xfrm>
            <a:off x="34819" y="55319"/>
            <a:ext cx="7556500" cy="2452404"/>
          </a:xfrm>
          <a:prstGeom prst="rect">
            <a:avLst/>
          </a:prstGeom>
        </p:spPr>
      </p:pic>
      <p:pic>
        <p:nvPicPr>
          <p:cNvPr id="6" name="Picture 5">
            <a:extLst>
              <a:ext uri="{FF2B5EF4-FFF2-40B4-BE49-F238E27FC236}">
                <a16:creationId xmlns:a16="http://schemas.microsoft.com/office/drawing/2014/main" id="{F71EB536-2541-7901-8BF2-D28C520D76A6}"/>
              </a:ext>
            </a:extLst>
          </p:cNvPr>
          <p:cNvPicPr>
            <a:picLocks noChangeAspect="1"/>
          </p:cNvPicPr>
          <p:nvPr/>
        </p:nvPicPr>
        <p:blipFill>
          <a:blip r:embed="rId5"/>
          <a:srcRect t="10555" b="10555"/>
          <a:stretch/>
        </p:blipFill>
        <p:spPr>
          <a:xfrm>
            <a:off x="92705" y="2507723"/>
            <a:ext cx="7382539" cy="8199534"/>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Google Shape;101;p13">
            <a:extLst>
              <a:ext uri="{FF2B5EF4-FFF2-40B4-BE49-F238E27FC236}">
                <a16:creationId xmlns:a16="http://schemas.microsoft.com/office/drawing/2014/main" id="{F4E317D1-F561-1604-3D8E-81CAECCA5072}"/>
              </a:ext>
            </a:extLst>
          </p:cNvPr>
          <p:cNvSpPr/>
          <p:nvPr/>
        </p:nvSpPr>
        <p:spPr>
          <a:xfrm>
            <a:off x="4917545" y="1330982"/>
            <a:ext cx="2371724" cy="187214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¡Así es! La gracia nos da la fuerza para seguir a Jesús y vivir como Él quiere, con amor y bondad.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101;p13">
            <a:extLst>
              <a:ext uri="{FF2B5EF4-FFF2-40B4-BE49-F238E27FC236}">
                <a16:creationId xmlns:a16="http://schemas.microsoft.com/office/drawing/2014/main" id="{CEDD0EE0-6A4C-BC4D-1025-7E7AC3870255}"/>
              </a:ext>
            </a:extLst>
          </p:cNvPr>
          <p:cNvSpPr/>
          <p:nvPr/>
        </p:nvSpPr>
        <p:spPr>
          <a:xfrm>
            <a:off x="2887271" y="2159768"/>
            <a:ext cx="1939926" cy="217148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Por lo tanto, seguir a Jesús es como recibir un don, pero también ser responsable ante él.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101;p13">
            <a:extLst>
              <a:ext uri="{FF2B5EF4-FFF2-40B4-BE49-F238E27FC236}">
                <a16:creationId xmlns:a16="http://schemas.microsoft.com/office/drawing/2014/main" id="{91582525-41E5-43F0-5F52-DF0295C33177}"/>
              </a:ext>
            </a:extLst>
          </p:cNvPr>
          <p:cNvSpPr/>
          <p:nvPr/>
        </p:nvSpPr>
        <p:spPr>
          <a:xfrm>
            <a:off x="356691" y="1181312"/>
            <a:ext cx="2208708" cy="217148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Pero es un costo que vale la pena, porque, aunque nos pide mucho, también nos da la vida más hermosa.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Google Shape;129;p14">
            <a:extLst>
              <a:ext uri="{FF2B5EF4-FFF2-40B4-BE49-F238E27FC236}">
                <a16:creationId xmlns:a16="http://schemas.microsoft.com/office/drawing/2014/main" id="{023D6073-386C-61B5-E1FD-F3BB742CEBBC}"/>
              </a:ext>
            </a:extLst>
          </p:cNvPr>
          <p:cNvSpPr/>
          <p:nvPr/>
        </p:nvSpPr>
        <p:spPr>
          <a:xfrm>
            <a:off x="182066" y="9430837"/>
            <a:ext cx="7205865" cy="1047690"/>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15" name="Google Shape;130;p14">
            <a:extLst>
              <a:ext uri="{FF2B5EF4-FFF2-40B4-BE49-F238E27FC236}">
                <a16:creationId xmlns:a16="http://schemas.microsoft.com/office/drawing/2014/main" id="{943F3971-2C7A-F1E9-9D7C-1C4BC506AE79}"/>
              </a:ext>
            </a:extLst>
          </p:cNvPr>
          <p:cNvSpPr txBox="1"/>
          <p:nvPr/>
        </p:nvSpPr>
        <p:spPr>
          <a:xfrm>
            <a:off x="297449" y="9371198"/>
            <a:ext cx="7031240" cy="1047690"/>
          </a:xfrm>
          <a:prstGeom prst="rect">
            <a:avLst/>
          </a:prstGeom>
          <a:noFill/>
          <a:ln>
            <a:noFill/>
          </a:ln>
        </p:spPr>
        <p:txBody>
          <a:bodyPr spcFirstLastPara="1" wrap="square" lIns="50800" tIns="50800" rIns="50800" bIns="50800" anchor="ctr" anchorCtr="0">
            <a:noAutofit/>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Recordemos que la gracia comienza, crece y nos acompaña a lo largo del camino mientras seguimos a Jesús. Ahora, sabemos por qué la gracia de Jesús es tan importante.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38796634"/>
      </p:ext>
    </p:extLst>
  </p:cSld>
  <p:clrMapOvr>
    <a:masterClrMapping/>
  </p:clrMapOvr>
  <mc:AlternateContent xmlns:mc="http://schemas.openxmlformats.org/markup-compatibility/2006" xmlns:p14="http://schemas.microsoft.com/office/powerpoint/2010/main">
    <mc:Choice Requires="p14">
      <p:transition spd="slow" p14:dur="2000" advTm="19596"/>
    </mc:Choice>
    <mc:Fallback xmlns="">
      <p:transition spd="slow" advTm="1959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3" name="Picture 2">
            <a:extLst>
              <a:ext uri="{FF2B5EF4-FFF2-40B4-BE49-F238E27FC236}">
                <a16:creationId xmlns:a16="http://schemas.microsoft.com/office/drawing/2014/main" id="{3C720EDD-D6D9-9E3F-0A3A-6FDCF8C6E483}"/>
              </a:ext>
            </a:extLst>
          </p:cNvPr>
          <p:cNvPicPr>
            <a:picLocks noChangeAspect="1"/>
          </p:cNvPicPr>
          <p:nvPr/>
        </p:nvPicPr>
        <p:blipFill>
          <a:blip r:embed="rId3"/>
          <a:srcRect/>
          <a:stretch/>
        </p:blipFill>
        <p:spPr>
          <a:xfrm>
            <a:off x="0" y="-29254"/>
            <a:ext cx="7556500" cy="10693401"/>
          </a:xfrm>
          <a:prstGeom prst="rect">
            <a:avLst/>
          </a:prstGeom>
        </p:spPr>
      </p:pic>
      <p:sp>
        <p:nvSpPr>
          <p:cNvPr id="87" name="Google Shape;87;p13"/>
          <p:cNvSpPr/>
          <p:nvPr/>
        </p:nvSpPr>
        <p:spPr>
          <a:xfrm>
            <a:off x="53342" y="-62281"/>
            <a:ext cx="7560000" cy="10722654"/>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1210478" y="439427"/>
            <a:ext cx="4983141"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dirty="0" err="1">
                <a:solidFill>
                  <a:schemeClr val="bg1"/>
                </a:solidFill>
                <a:latin typeface="Bangers"/>
                <a:ea typeface="Roboto"/>
                <a:cs typeface="Roboto"/>
                <a:sym typeface="Bangers"/>
              </a:rPr>
              <a:t>seccion</a:t>
            </a:r>
            <a:r>
              <a:rPr lang="en-US" sz="4400" dirty="0">
                <a:solidFill>
                  <a:schemeClr val="bg1"/>
                </a:solidFill>
                <a:latin typeface="Bangers"/>
                <a:ea typeface="Roboto"/>
                <a:cs typeface="Roboto"/>
                <a:sym typeface="Bangers"/>
              </a:rPr>
              <a:t> para </a:t>
            </a:r>
            <a:r>
              <a:rPr lang="en-US" sz="4400" dirty="0" err="1">
                <a:solidFill>
                  <a:schemeClr val="bg1"/>
                </a:solidFill>
                <a:latin typeface="Bangers"/>
                <a:ea typeface="Roboto"/>
                <a:cs typeface="Roboto"/>
                <a:sym typeface="Bangers"/>
              </a:rPr>
              <a:t>interacion</a:t>
            </a:r>
            <a:r>
              <a:rPr lang="en-US" sz="4400" dirty="0">
                <a:solidFill>
                  <a:schemeClr val="bg1"/>
                </a:solidFill>
                <a:latin typeface="Bangers"/>
                <a:ea typeface="Roboto"/>
                <a:cs typeface="Roboto"/>
                <a:sym typeface="Bangers"/>
              </a:rPr>
              <a:t>  </a:t>
            </a:r>
            <a:r>
              <a:rPr lang="en-US" sz="4400" dirty="0" err="1">
                <a:solidFill>
                  <a:schemeClr val="bg1"/>
                </a:solidFill>
                <a:latin typeface="Bangers"/>
                <a:ea typeface="Roboto"/>
                <a:cs typeface="Roboto"/>
                <a:sym typeface="Bangers"/>
              </a:rPr>
              <a:t>en</a:t>
            </a:r>
            <a:r>
              <a:rPr lang="en-US" sz="4400" dirty="0">
                <a:solidFill>
                  <a:schemeClr val="bg1"/>
                </a:solidFill>
                <a:latin typeface="Bangers"/>
                <a:ea typeface="Roboto"/>
                <a:cs typeface="Roboto"/>
                <a:sym typeface="Bangers"/>
              </a:rPr>
              <a:t> </a:t>
            </a:r>
            <a:r>
              <a:rPr lang="en-US" sz="4400" dirty="0" err="1">
                <a:solidFill>
                  <a:schemeClr val="bg1"/>
                </a:solidFill>
                <a:latin typeface="Bangers"/>
                <a:ea typeface="Roboto"/>
                <a:cs typeface="Roboto"/>
                <a:sym typeface="Bangers"/>
              </a:rPr>
              <a:t>el</a:t>
            </a:r>
            <a:r>
              <a:rPr lang="en-US" sz="4400" dirty="0">
                <a:solidFill>
                  <a:schemeClr val="bg1"/>
                </a:solidFill>
                <a:latin typeface="Bangers"/>
                <a:ea typeface="Roboto"/>
                <a:cs typeface="Roboto"/>
                <a:sym typeface="Bangers"/>
              </a:rPr>
              <a:t> </a:t>
            </a:r>
            <a:r>
              <a:rPr lang="en-US" sz="4400" dirty="0" err="1">
                <a:solidFill>
                  <a:schemeClr val="bg1"/>
                </a:solidFill>
                <a:latin typeface="Bangers"/>
                <a:ea typeface="Roboto"/>
                <a:cs typeface="Roboto"/>
                <a:sym typeface="Bangers"/>
              </a:rPr>
              <a:t>grupo</a:t>
            </a:r>
            <a:endParaRPr lang="es-MX" sz="36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2" name="Google Shape;129;p14">
            <a:extLst>
              <a:ext uri="{FF2B5EF4-FFF2-40B4-BE49-F238E27FC236}">
                <a16:creationId xmlns:a16="http://schemas.microsoft.com/office/drawing/2014/main" id="{42317F57-547D-92E5-6457-5A5AA2F25E06}"/>
              </a:ext>
            </a:extLst>
          </p:cNvPr>
          <p:cNvSpPr/>
          <p:nvPr/>
        </p:nvSpPr>
        <p:spPr>
          <a:xfrm>
            <a:off x="140715" y="8962108"/>
            <a:ext cx="7469127" cy="1262985"/>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ES" sz="1800" dirty="0">
                <a:latin typeface="Times New Roman" panose="02020603050405020304" pitchFamily="18" charset="0"/>
                <a:cs typeface="Times New Roman" panose="02020603050405020304" pitchFamily="18" charset="0"/>
              </a:rPr>
              <a:t>Durante el tiempo de interacción, puede hacer una sección pausando el video y establecer una conversación sobre las cosas importantes y relevantes que aprendió del video. Ir escena por escena puede ser muy beneficioso. O tal vez pueda ver el video de principio a fin y tener una conversación después.</a:t>
            </a:r>
            <a:endParaRPr lang="en-US" sz="1800" dirty="0">
              <a:latin typeface="Times New Roman" panose="02020603050405020304" pitchFamily="18" charset="0"/>
              <a:cs typeface="Times New Roman" panose="02020603050405020304" pitchFamily="18" charset="0"/>
            </a:endParaRPr>
          </a:p>
        </p:txBody>
      </p:sp>
      <p:sp>
        <p:nvSpPr>
          <p:cNvPr id="9" name="Google Shape;130;p14">
            <a:extLst>
              <a:ext uri="{FF2B5EF4-FFF2-40B4-BE49-F238E27FC236}">
                <a16:creationId xmlns:a16="http://schemas.microsoft.com/office/drawing/2014/main" id="{DB1C5F5F-D73E-5E9F-C79F-2D63A15EA768}"/>
              </a:ext>
            </a:extLst>
          </p:cNvPr>
          <p:cNvSpPr txBox="1"/>
          <p:nvPr/>
        </p:nvSpPr>
        <p:spPr>
          <a:xfrm>
            <a:off x="210444" y="3178289"/>
            <a:ext cx="7031240" cy="848136"/>
          </a:xfrm>
          <a:prstGeom prst="rect">
            <a:avLst/>
          </a:prstGeom>
          <a:noFill/>
          <a:ln>
            <a:noFill/>
          </a:ln>
        </p:spPr>
        <p:txBody>
          <a:bodyPr spcFirstLastPara="1" wrap="square" lIns="50800" tIns="50800" rIns="50800" bIns="50800" anchor="ctr" anchorCtr="0">
            <a:no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F</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7411647"/>
      </p:ext>
    </p:extLst>
  </p:cSld>
  <p:clrMapOvr>
    <a:masterClrMapping/>
  </p:clrMapOvr>
  <mc:AlternateContent xmlns:mc="http://schemas.openxmlformats.org/markup-compatibility/2006" xmlns:p14="http://schemas.microsoft.com/office/powerpoint/2010/main">
    <mc:Choice Requires="p14">
      <p:transition spd="slow" p14:dur="2000" advTm="76717"/>
    </mc:Choice>
    <mc:Fallback xmlns="">
      <p:transition spd="slow" advTm="76717"/>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2848</TotalTime>
  <Words>874</Words>
  <Application>Microsoft Office PowerPoint</Application>
  <PresentationFormat>Custom</PresentationFormat>
  <Paragraphs>43</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Aptos</vt:lpstr>
      <vt:lpstr>Bangers</vt:lpstr>
      <vt:lpstr>Roboto</vt:lpstr>
      <vt:lpstr>Times New Roman</vt:lpstr>
      <vt:lpstr>Baskerville Old Face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 Deida</dc:creator>
  <cp:lastModifiedBy>Daniel Deida</cp:lastModifiedBy>
  <cp:revision>142</cp:revision>
  <cp:lastPrinted>2024-08-24T02:12:19Z</cp:lastPrinted>
  <dcterms:modified xsi:type="dcterms:W3CDTF">2024-08-28T19:51:36Z</dcterms:modified>
</cp:coreProperties>
</file>