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0" r:id="rId2"/>
    <p:sldId id="266" r:id="rId3"/>
    <p:sldId id="256" r:id="rId4"/>
    <p:sldId id="267" r:id="rId5"/>
    <p:sldId id="263" r:id="rId6"/>
    <p:sldId id="268" r:id="rId7"/>
    <p:sldId id="269" r:id="rId8"/>
    <p:sldId id="258" r:id="rId9"/>
    <p:sldId id="261" r:id="rId10"/>
    <p:sldId id="270" r:id="rId11"/>
    <p:sldId id="257" r:id="rId12"/>
    <p:sldId id="264" r:id="rId13"/>
    <p:sldId id="265" r:id="rId14"/>
  </p:sldIdLst>
  <p:sldSz cx="7556500" cy="10693400"/>
  <p:notesSz cx="6858000" cy="9144000"/>
  <p:embeddedFontLst>
    <p:embeddedFont>
      <p:font typeface="Bangers" panose="020B0604020202020204" charset="0"/>
      <p:regular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94660"/>
  </p:normalViewPr>
  <p:slideViewPr>
    <p:cSldViewPr snapToGrid="0">
      <p:cViewPr varScale="1">
        <p:scale>
          <a:sx n="42" d="100"/>
          <a:sy n="42" d="100"/>
        </p:scale>
        <p:origin x="234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54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97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2: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90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82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73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62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38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39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60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59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48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hyperlink" Target="https://pixabay.com/fr/vectors/bulle-de-dialogue-ballon-de-discours-1459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pixabay.com/fr/vectors/bulle-de-dialogue-ballon-de-discours-145971/"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hyperlink" Target="https://pixabay.com/fr/vectors/bulle-de-dialogue-ballon-de-discours-145971/"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3.jpg"/><Relationship Id="rId10" Type="http://schemas.openxmlformats.org/officeDocument/2006/relationships/image" Target="../media/image4.jpg"/><Relationship Id="rId4" Type="http://schemas.openxmlformats.org/officeDocument/2006/relationships/notesSlide" Target="../notesSlides/notesSlide4.xm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7.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7" name="Google Shape;98;p13">
            <a:extLst>
              <a:ext uri="{FF2B5EF4-FFF2-40B4-BE49-F238E27FC236}">
                <a16:creationId xmlns:a16="http://schemas.microsoft.com/office/drawing/2014/main" id="{956ECA9B-C50A-4DD2-044C-4F70F0AF3299}"/>
              </a:ext>
            </a:extLst>
          </p:cNvPr>
          <p:cNvGrpSpPr/>
          <p:nvPr/>
        </p:nvGrpSpPr>
        <p:grpSpPr>
          <a:xfrm>
            <a:off x="4793474" y="7368579"/>
            <a:ext cx="1971242" cy="1342561"/>
            <a:chOff x="0" y="-38100"/>
            <a:chExt cx="1286529" cy="988711"/>
          </a:xfrm>
        </p:grpSpPr>
        <p:sp>
          <p:nvSpPr>
            <p:cNvPr id="9" name="Google Shape;99;p13">
              <a:extLst>
                <a:ext uri="{FF2B5EF4-FFF2-40B4-BE49-F238E27FC236}">
                  <a16:creationId xmlns:a16="http://schemas.microsoft.com/office/drawing/2014/main" id="{A645FB45-6234-2DFD-A902-884DF6D6B7B6}"/>
                </a:ext>
              </a:extLst>
            </p:cNvPr>
            <p:cNvSpPr/>
            <p:nvPr/>
          </p:nvSpPr>
          <p:spPr>
            <a:xfrm>
              <a:off x="49732" y="-3810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 name="Google Shape;100;p13">
              <a:extLst>
                <a:ext uri="{FF2B5EF4-FFF2-40B4-BE49-F238E27FC236}">
                  <a16:creationId xmlns:a16="http://schemas.microsoft.com/office/drawing/2014/main" id="{14AFA181-35C5-48CE-AA36-F7ECC3F32BC6}"/>
                </a:ext>
              </a:extLst>
            </p:cNvPr>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84" name="Google Shape;84;p13"/>
          <p:cNvSpPr/>
          <p:nvPr/>
        </p:nvSpPr>
        <p:spPr>
          <a:xfrm>
            <a:off x="-5874112" y="-83766"/>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86" name="Google Shape;86;p13"/>
          <p:cNvGrpSpPr/>
          <p:nvPr/>
        </p:nvGrpSpPr>
        <p:grpSpPr>
          <a:xfrm>
            <a:off x="-88905" y="-54121"/>
            <a:ext cx="7560000" cy="10801642"/>
            <a:chOff x="0" y="-28575"/>
            <a:chExt cx="2709333" cy="3871065"/>
          </a:xfrm>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dirty="0"/>
            </a:p>
          </p:txBody>
        </p:sp>
        <p:sp>
          <p:nvSpPr>
            <p:cNvPr id="88" name="Google Shape;88;p13"/>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89" name="Google Shape;89;p13"/>
          <p:cNvSpPr/>
          <p:nvPr/>
        </p:nvSpPr>
        <p:spPr>
          <a:xfrm>
            <a:off x="474272" y="317186"/>
            <a:ext cx="6864943" cy="4842905"/>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4">
              <a:alphaModFix/>
            </a:blip>
            <a:stretch>
              <a:fillRect/>
            </a:stretch>
          </a:blipFill>
          <a:ln>
            <a:noFill/>
          </a:ln>
        </p:spPr>
        <p:txBody>
          <a:bodyPr/>
          <a:lstStyle/>
          <a:p>
            <a:endParaRPr lang="en-US"/>
          </a:p>
        </p:txBody>
      </p:sp>
      <p:grpSp>
        <p:nvGrpSpPr>
          <p:cNvPr id="90" name="Google Shape;90;p13"/>
          <p:cNvGrpSpPr/>
          <p:nvPr/>
        </p:nvGrpSpPr>
        <p:grpSpPr>
          <a:xfrm>
            <a:off x="325399" y="7360849"/>
            <a:ext cx="2055851" cy="1324424"/>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5" name="Google Shape;95;p13"/>
          <p:cNvSpPr txBox="1"/>
          <p:nvPr/>
        </p:nvSpPr>
        <p:spPr>
          <a:xfrm>
            <a:off x="1579268" y="1884558"/>
            <a:ext cx="3895725" cy="1708160"/>
          </a:xfrm>
          <a:prstGeom prst="rect">
            <a:avLst/>
          </a:prstGeom>
          <a:noFill/>
          <a:ln>
            <a:noFill/>
          </a:ln>
        </p:spPr>
        <p:txBody>
          <a:bodyPr spcFirstLastPara="1" wrap="square" lIns="0" tIns="0" rIns="0" bIns="0" anchor="t" anchorCtr="0">
            <a:spAutoFit/>
          </a:bodyPr>
          <a:lstStyle/>
          <a:p>
            <a:pPr algn="ctr"/>
            <a:r>
              <a:rPr lang="en-US" sz="1400" b="0" i="0" u="none" strike="noStrike" cap="none" dirty="0">
                <a:solidFill>
                  <a:srgbClr val="000000"/>
                </a:solidFill>
                <a:latin typeface="Roboto"/>
                <a:ea typeface="Roboto"/>
                <a:cs typeface="Roboto"/>
                <a:sym typeface="Roboto"/>
              </a:rPr>
              <a:t> </a:t>
            </a:r>
            <a:r>
              <a:rPr lang="en-US" sz="4400" dirty="0">
                <a:latin typeface="Bangers"/>
                <a:sym typeface="Bangers"/>
              </a:rPr>
              <a:t>I SAW the FACE OF AN ANGEL</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rtl="0">
              <a:lnSpc>
                <a:spcPct val="115000"/>
              </a:lnSpc>
              <a:spcBef>
                <a:spcPts val="0"/>
              </a:spcBef>
              <a:spcAft>
                <a:spcPts val="0"/>
              </a:spcAft>
              <a:buNone/>
            </a:pPr>
            <a:endParaRPr sz="2000" dirty="0"/>
          </a:p>
        </p:txBody>
      </p:sp>
      <p:grpSp>
        <p:nvGrpSpPr>
          <p:cNvPr id="98" name="Google Shape;98;p13"/>
          <p:cNvGrpSpPr/>
          <p:nvPr/>
        </p:nvGrpSpPr>
        <p:grpSpPr>
          <a:xfrm>
            <a:off x="2657909" y="7342712"/>
            <a:ext cx="1895042" cy="1342561"/>
            <a:chOff x="0" y="-38100"/>
            <a:chExt cx="1236797" cy="988711"/>
          </a:xfrm>
        </p:grpSpPr>
        <p:sp>
          <p:nvSpPr>
            <p:cNvPr id="99" name="Google Shape;99;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00" name="Google Shape;100;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04" name="Google Shape;104;p13"/>
          <p:cNvSpPr txBox="1"/>
          <p:nvPr/>
        </p:nvSpPr>
        <p:spPr>
          <a:xfrm>
            <a:off x="340975" y="5454838"/>
            <a:ext cx="3008920" cy="404150"/>
          </a:xfrm>
          <a:prstGeom prst="rect">
            <a:avLst/>
          </a:prstGeom>
          <a:noFill/>
          <a:ln>
            <a:noFill/>
          </a:ln>
        </p:spPr>
        <p:txBody>
          <a:bodyPr spcFirstLastPara="1" wrap="square" lIns="0" tIns="0" rIns="0" bIns="0" anchor="t" anchorCtr="0">
            <a:spAutoFit/>
          </a:bodyPr>
          <a:lstStyle/>
          <a:p>
            <a:pPr>
              <a:lnSpc>
                <a:spcPct val="101001"/>
              </a:lnSpc>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Hi  </a:t>
            </a:r>
          </a:p>
          <a:p>
            <a:pPr>
              <a:lnSpc>
                <a:spcPct val="101001"/>
              </a:lnSpc>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t>
            </a:r>
          </a:p>
        </p:txBody>
      </p:sp>
      <p:pic>
        <p:nvPicPr>
          <p:cNvPr id="2" name="Picture 1">
            <a:extLst>
              <a:ext uri="{FF2B5EF4-FFF2-40B4-BE49-F238E27FC236}">
                <a16:creationId xmlns:a16="http://schemas.microsoft.com/office/drawing/2014/main" id="{68B6ECBF-2C09-B849-5035-D4010315616D}"/>
              </a:ext>
            </a:extLst>
          </p:cNvPr>
          <p:cNvPicPr>
            <a:picLocks noChangeAspect="1"/>
          </p:cNvPicPr>
          <p:nvPr/>
        </p:nvPicPr>
        <p:blipFill>
          <a:blip r:embed="rId5"/>
          <a:srcRect/>
          <a:stretch/>
        </p:blipFill>
        <p:spPr>
          <a:xfrm>
            <a:off x="362789" y="7448484"/>
            <a:ext cx="2018461" cy="1219266"/>
          </a:xfrm>
          <a:prstGeom prst="rect">
            <a:avLst/>
          </a:prstGeom>
        </p:spPr>
      </p:pic>
      <p:pic>
        <p:nvPicPr>
          <p:cNvPr id="3" name="Picture 2">
            <a:extLst>
              <a:ext uri="{FF2B5EF4-FFF2-40B4-BE49-F238E27FC236}">
                <a16:creationId xmlns:a16="http://schemas.microsoft.com/office/drawing/2014/main" id="{D4D6BEB7-B20F-03DA-847E-44F8D56DD58C}"/>
              </a:ext>
            </a:extLst>
          </p:cNvPr>
          <p:cNvPicPr>
            <a:picLocks noChangeAspect="1"/>
          </p:cNvPicPr>
          <p:nvPr/>
        </p:nvPicPr>
        <p:blipFill>
          <a:blip r:embed="rId6"/>
          <a:srcRect/>
          <a:stretch/>
        </p:blipFill>
        <p:spPr>
          <a:xfrm>
            <a:off x="2713146" y="7448484"/>
            <a:ext cx="1762012" cy="1218651"/>
          </a:xfrm>
          <a:prstGeom prst="rect">
            <a:avLst/>
          </a:prstGeom>
        </p:spPr>
      </p:pic>
      <p:grpSp>
        <p:nvGrpSpPr>
          <p:cNvPr id="4" name="Google Shape;128;p14">
            <a:extLst>
              <a:ext uri="{FF2B5EF4-FFF2-40B4-BE49-F238E27FC236}">
                <a16:creationId xmlns:a16="http://schemas.microsoft.com/office/drawing/2014/main" id="{FED1FBEE-A4ED-316A-8AB2-FC3E9FD0F1EA}"/>
              </a:ext>
            </a:extLst>
          </p:cNvPr>
          <p:cNvGrpSpPr/>
          <p:nvPr/>
        </p:nvGrpSpPr>
        <p:grpSpPr>
          <a:xfrm>
            <a:off x="180037" y="5247556"/>
            <a:ext cx="7128670" cy="1324423"/>
            <a:chOff x="0" y="143768"/>
            <a:chExt cx="1835250" cy="806842"/>
          </a:xfrm>
        </p:grpSpPr>
        <p:sp>
          <p:nvSpPr>
            <p:cNvPr id="10" name="Google Shape;129;p14">
              <a:extLst>
                <a:ext uri="{FF2B5EF4-FFF2-40B4-BE49-F238E27FC236}">
                  <a16:creationId xmlns:a16="http://schemas.microsoft.com/office/drawing/2014/main" id="{68207A82-4CA3-76B0-C81A-B92CBD27EB1C}"/>
                </a:ext>
              </a:extLst>
            </p:cNvPr>
            <p:cNvSpPr/>
            <p:nvPr/>
          </p:nvSpPr>
          <p:spPr>
            <a:xfrm>
              <a:off x="0" y="143768"/>
              <a:ext cx="1835250" cy="806842"/>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 name="Google Shape;130;p14">
              <a:extLst>
                <a:ext uri="{FF2B5EF4-FFF2-40B4-BE49-F238E27FC236}">
                  <a16:creationId xmlns:a16="http://schemas.microsoft.com/office/drawing/2014/main" id="{AC40B33D-022A-5E4B-AD5A-2A60FC39B400}"/>
                </a:ext>
              </a:extLst>
            </p:cNvPr>
            <p:cNvSpPr txBox="1"/>
            <p:nvPr/>
          </p:nvSpPr>
          <p:spPr>
            <a:xfrm>
              <a:off x="5164" y="193715"/>
              <a:ext cx="1797490" cy="676941"/>
            </a:xfrm>
            <a:prstGeom prst="rect">
              <a:avLst/>
            </a:prstGeom>
            <a:noFill/>
            <a:ln>
              <a:noFill/>
            </a:ln>
          </p:spPr>
          <p:txBody>
            <a:bodyPr spcFirstLastPara="1" wrap="square" lIns="50800" tIns="50800" rIns="50800" bIns="50800" anchor="ctr" anchorCtr="0">
              <a:noAutofit/>
            </a:bodyPr>
            <a:lstStyle/>
            <a:p>
              <a:pPr rtl="0">
                <a:spcBef>
                  <a:spcPts val="0"/>
                </a:spcBef>
                <a:spcAft>
                  <a:spcPts val="0"/>
                </a:spcAft>
              </a:pPr>
              <a:r>
                <a:rPr lang="en-US" sz="1800" b="0" i="0" u="none" strike="noStrike" dirty="0">
                  <a:solidFill>
                    <a:srgbClr val="000000"/>
                  </a:solidFill>
                  <a:effectLst/>
                  <a:latin typeface="Times New Roman" panose="02020603050405020304" pitchFamily="18" charset="0"/>
                </a:rPr>
                <a:t>There was a meeting in a small church during the Wednesday service. The church runs with about 35 people. Most of them are young people between the ages of 16 and 45. Meet the characters:</a:t>
              </a:r>
              <a:endParaRPr lang="en-US" sz="2000" b="0" dirty="0">
                <a:effectLst/>
              </a:endParaRPr>
            </a:p>
          </p:txBody>
        </p:sp>
      </p:grpSp>
      <p:pic>
        <p:nvPicPr>
          <p:cNvPr id="6" name="Picture 5">
            <a:extLst>
              <a:ext uri="{FF2B5EF4-FFF2-40B4-BE49-F238E27FC236}">
                <a16:creationId xmlns:a16="http://schemas.microsoft.com/office/drawing/2014/main" id="{E5A4FC7C-E434-68D5-D105-8DFB41DE6F18}"/>
              </a:ext>
            </a:extLst>
          </p:cNvPr>
          <p:cNvPicPr>
            <a:picLocks noChangeAspect="1"/>
          </p:cNvPicPr>
          <p:nvPr/>
        </p:nvPicPr>
        <p:blipFill>
          <a:blip r:embed="rId7"/>
          <a:srcRect/>
          <a:stretch/>
        </p:blipFill>
        <p:spPr>
          <a:xfrm>
            <a:off x="4869674" y="7324574"/>
            <a:ext cx="1818842" cy="1342561"/>
          </a:xfrm>
          <a:prstGeom prst="rect">
            <a:avLst/>
          </a:prstGeom>
        </p:spPr>
      </p:pic>
      <p:grpSp>
        <p:nvGrpSpPr>
          <p:cNvPr id="13" name="Google Shape;98;p13">
            <a:extLst>
              <a:ext uri="{FF2B5EF4-FFF2-40B4-BE49-F238E27FC236}">
                <a16:creationId xmlns:a16="http://schemas.microsoft.com/office/drawing/2014/main" id="{C55D67F9-AB7B-1340-DE6D-536D3AD92CF6}"/>
              </a:ext>
            </a:extLst>
          </p:cNvPr>
          <p:cNvGrpSpPr/>
          <p:nvPr/>
        </p:nvGrpSpPr>
        <p:grpSpPr>
          <a:xfrm>
            <a:off x="309961" y="8945252"/>
            <a:ext cx="2124115" cy="1542290"/>
            <a:chOff x="0" y="-38100"/>
            <a:chExt cx="1236797" cy="988711"/>
          </a:xfrm>
        </p:grpSpPr>
        <p:sp>
          <p:nvSpPr>
            <p:cNvPr id="14" name="Google Shape;99;p13">
              <a:extLst>
                <a:ext uri="{FF2B5EF4-FFF2-40B4-BE49-F238E27FC236}">
                  <a16:creationId xmlns:a16="http://schemas.microsoft.com/office/drawing/2014/main" id="{A9FCC002-14FB-70A8-7A9B-ACF37649F088}"/>
                </a:ext>
              </a:extLst>
            </p:cNvPr>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5" name="Google Shape;100;p13">
              <a:extLst>
                <a:ext uri="{FF2B5EF4-FFF2-40B4-BE49-F238E27FC236}">
                  <a16:creationId xmlns:a16="http://schemas.microsoft.com/office/drawing/2014/main" id="{647C40B4-AD67-B92B-FC75-D1D676B2D2DD}"/>
                </a:ext>
              </a:extLst>
            </p:cNvPr>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pic>
        <p:nvPicPr>
          <p:cNvPr id="16" name="Picture 15">
            <a:extLst>
              <a:ext uri="{FF2B5EF4-FFF2-40B4-BE49-F238E27FC236}">
                <a16:creationId xmlns:a16="http://schemas.microsoft.com/office/drawing/2014/main" id="{9E951749-42E4-6AED-3DD7-D47FEDC61A88}"/>
              </a:ext>
            </a:extLst>
          </p:cNvPr>
          <p:cNvPicPr>
            <a:picLocks noChangeAspect="1"/>
          </p:cNvPicPr>
          <p:nvPr/>
        </p:nvPicPr>
        <p:blipFill>
          <a:blip r:embed="rId8"/>
          <a:srcRect/>
          <a:stretch/>
        </p:blipFill>
        <p:spPr>
          <a:xfrm>
            <a:off x="362789" y="9041438"/>
            <a:ext cx="2018461" cy="1446104"/>
          </a:xfrm>
          <a:prstGeom prst="rect">
            <a:avLst/>
          </a:prstGeom>
        </p:spPr>
      </p:pic>
      <p:grpSp>
        <p:nvGrpSpPr>
          <p:cNvPr id="17" name="Google Shape;98;p13">
            <a:extLst>
              <a:ext uri="{FF2B5EF4-FFF2-40B4-BE49-F238E27FC236}">
                <a16:creationId xmlns:a16="http://schemas.microsoft.com/office/drawing/2014/main" id="{C4B16FDF-6955-D713-8718-D6F2FB160E3A}"/>
              </a:ext>
            </a:extLst>
          </p:cNvPr>
          <p:cNvGrpSpPr/>
          <p:nvPr/>
        </p:nvGrpSpPr>
        <p:grpSpPr>
          <a:xfrm>
            <a:off x="2724424" y="8891939"/>
            <a:ext cx="1762012" cy="1595604"/>
            <a:chOff x="0" y="-38100"/>
            <a:chExt cx="1236797" cy="988711"/>
          </a:xfrm>
        </p:grpSpPr>
        <p:sp>
          <p:nvSpPr>
            <p:cNvPr id="18" name="Google Shape;99;p13">
              <a:extLst>
                <a:ext uri="{FF2B5EF4-FFF2-40B4-BE49-F238E27FC236}">
                  <a16:creationId xmlns:a16="http://schemas.microsoft.com/office/drawing/2014/main" id="{52F59C4A-B4E7-B362-5254-73537A5618C0}"/>
                </a:ext>
              </a:extLst>
            </p:cNvPr>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9" name="Google Shape;100;p13">
              <a:extLst>
                <a:ext uri="{FF2B5EF4-FFF2-40B4-BE49-F238E27FC236}">
                  <a16:creationId xmlns:a16="http://schemas.microsoft.com/office/drawing/2014/main" id="{FFBB44F4-AF1D-6B1C-B2E7-73B4DFCDFE9A}"/>
                </a:ext>
              </a:extLst>
            </p:cNvPr>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pic>
        <p:nvPicPr>
          <p:cNvPr id="20" name="Picture 19">
            <a:extLst>
              <a:ext uri="{FF2B5EF4-FFF2-40B4-BE49-F238E27FC236}">
                <a16:creationId xmlns:a16="http://schemas.microsoft.com/office/drawing/2014/main" id="{4D9A49AF-6137-54EE-0DB5-86C565FB28F9}"/>
              </a:ext>
            </a:extLst>
          </p:cNvPr>
          <p:cNvPicPr>
            <a:picLocks noChangeAspect="1"/>
          </p:cNvPicPr>
          <p:nvPr/>
        </p:nvPicPr>
        <p:blipFill rotWithShape="1">
          <a:blip r:embed="rId9"/>
          <a:srcRect r="34825"/>
          <a:stretch/>
        </p:blipFill>
        <p:spPr>
          <a:xfrm>
            <a:off x="2745198" y="8991352"/>
            <a:ext cx="1741238" cy="1509522"/>
          </a:xfrm>
          <a:prstGeom prst="rect">
            <a:avLst/>
          </a:prstGeom>
        </p:spPr>
      </p:pic>
      <p:grpSp>
        <p:nvGrpSpPr>
          <p:cNvPr id="21" name="Google Shape;90;p13">
            <a:extLst>
              <a:ext uri="{FF2B5EF4-FFF2-40B4-BE49-F238E27FC236}">
                <a16:creationId xmlns:a16="http://schemas.microsoft.com/office/drawing/2014/main" id="{D1EE08E0-B951-9066-F194-6C7F1181AA18}"/>
              </a:ext>
            </a:extLst>
          </p:cNvPr>
          <p:cNvGrpSpPr/>
          <p:nvPr/>
        </p:nvGrpSpPr>
        <p:grpSpPr>
          <a:xfrm>
            <a:off x="4869674" y="8853787"/>
            <a:ext cx="1895042" cy="1647088"/>
            <a:chOff x="0" y="-38100"/>
            <a:chExt cx="1236797" cy="988711"/>
          </a:xfrm>
        </p:grpSpPr>
        <p:sp>
          <p:nvSpPr>
            <p:cNvPr id="22" name="Google Shape;91;p13">
              <a:extLst>
                <a:ext uri="{FF2B5EF4-FFF2-40B4-BE49-F238E27FC236}">
                  <a16:creationId xmlns:a16="http://schemas.microsoft.com/office/drawing/2014/main" id="{AC3F5AF3-F6EB-FD7F-39ED-FEED73963805}"/>
                </a:ext>
              </a:extLst>
            </p:cNvPr>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23" name="Google Shape;92;p13">
              <a:extLst>
                <a:ext uri="{FF2B5EF4-FFF2-40B4-BE49-F238E27FC236}">
                  <a16:creationId xmlns:a16="http://schemas.microsoft.com/office/drawing/2014/main" id="{7030FFAE-D22C-2A51-CCA5-5123CACF0397}"/>
                </a:ext>
              </a:extLst>
            </p:cNvPr>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pic>
        <p:nvPicPr>
          <p:cNvPr id="24" name="Picture 23">
            <a:extLst>
              <a:ext uri="{FF2B5EF4-FFF2-40B4-BE49-F238E27FC236}">
                <a16:creationId xmlns:a16="http://schemas.microsoft.com/office/drawing/2014/main" id="{40685592-88A1-A345-F467-9E372BDFD9FD}"/>
              </a:ext>
            </a:extLst>
          </p:cNvPr>
          <p:cNvPicPr>
            <a:picLocks noChangeAspect="1"/>
          </p:cNvPicPr>
          <p:nvPr/>
        </p:nvPicPr>
        <p:blipFill>
          <a:blip r:embed="rId10"/>
          <a:srcRect/>
          <a:stretch/>
        </p:blipFill>
        <p:spPr>
          <a:xfrm>
            <a:off x="4869675" y="8933521"/>
            <a:ext cx="1895042" cy="1554022"/>
          </a:xfrm>
          <a:prstGeom prst="rect">
            <a:avLst/>
          </a:prstGeom>
        </p:spPr>
      </p:pic>
    </p:spTree>
    <p:extLst>
      <p:ext uri="{BB962C8B-B14F-4D97-AF65-F5344CB8AC3E}">
        <p14:creationId xmlns:p14="http://schemas.microsoft.com/office/powerpoint/2010/main" val="437980493"/>
      </p:ext>
    </p:extLst>
  </p:cSld>
  <p:clrMapOvr>
    <a:masterClrMapping/>
  </p:clrMapOvr>
  <mc:AlternateContent xmlns:mc="http://schemas.openxmlformats.org/markup-compatibility/2006" xmlns:p14="http://schemas.microsoft.com/office/powerpoint/2010/main">
    <mc:Choice Requires="p14">
      <p:transition spd="slow" p14:dur="2000" advTm="18988"/>
    </mc:Choice>
    <mc:Fallback xmlns="">
      <p:transition spd="slow" advTm="189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5874112" y="-83766"/>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86" name="Google Shape;86;p13"/>
          <p:cNvGrpSpPr/>
          <p:nvPr/>
        </p:nvGrpSpPr>
        <p:grpSpPr>
          <a:xfrm>
            <a:off x="-8499" y="-108242"/>
            <a:ext cx="7560000" cy="10801642"/>
            <a:chOff x="0" y="-28575"/>
            <a:chExt cx="2709333" cy="3871065"/>
          </a:xfrm>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dirty="0"/>
            </a:p>
          </p:txBody>
        </p:sp>
        <p:sp>
          <p:nvSpPr>
            <p:cNvPr id="88" name="Google Shape;88;p13"/>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89" name="Google Shape;89;p13"/>
          <p:cNvSpPr/>
          <p:nvPr/>
        </p:nvSpPr>
        <p:spPr>
          <a:xfrm>
            <a:off x="509490" y="150047"/>
            <a:ext cx="6864943" cy="4842905"/>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4">
              <a:alphaModFix/>
            </a:blip>
            <a:stretch>
              <a:fillRect/>
            </a:stretch>
          </a:blipFill>
          <a:ln>
            <a:noFill/>
          </a:ln>
        </p:spPr>
        <p:txBody>
          <a:bodyPr/>
          <a:lstStyle/>
          <a:p>
            <a:endParaRPr lang="en-US"/>
          </a:p>
        </p:txBody>
      </p:sp>
      <p:grpSp>
        <p:nvGrpSpPr>
          <p:cNvPr id="90" name="Google Shape;90;p13"/>
          <p:cNvGrpSpPr/>
          <p:nvPr/>
        </p:nvGrpSpPr>
        <p:grpSpPr>
          <a:xfrm>
            <a:off x="1870748" y="8418237"/>
            <a:ext cx="2900986" cy="1907121"/>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3" name="Google Shape;93;p13"/>
          <p:cNvSpPr/>
          <p:nvPr/>
        </p:nvSpPr>
        <p:spPr>
          <a:xfrm>
            <a:off x="244610" y="6384619"/>
            <a:ext cx="7080760" cy="2094871"/>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endParaRPr lang="en-US"/>
          </a:p>
        </p:txBody>
      </p:sp>
      <p:sp>
        <p:nvSpPr>
          <p:cNvPr id="4" name="Google Shape;95;p13">
            <a:extLst>
              <a:ext uri="{FF2B5EF4-FFF2-40B4-BE49-F238E27FC236}">
                <a16:creationId xmlns:a16="http://schemas.microsoft.com/office/drawing/2014/main" id="{0B7F5251-DA56-028D-EE88-745EBFDCF57F}"/>
              </a:ext>
            </a:extLst>
          </p:cNvPr>
          <p:cNvSpPr txBox="1"/>
          <p:nvPr/>
        </p:nvSpPr>
        <p:spPr>
          <a:xfrm>
            <a:off x="1510213" y="1625954"/>
            <a:ext cx="3895725" cy="2139047"/>
          </a:xfrm>
          <a:prstGeom prst="rect">
            <a:avLst/>
          </a:prstGeom>
          <a:noFill/>
          <a:ln>
            <a:noFill/>
          </a:ln>
        </p:spPr>
        <p:txBody>
          <a:bodyPr spcFirstLastPara="1" wrap="square" lIns="0" tIns="0" rIns="0" bIns="0" anchor="t" anchorCtr="0">
            <a:spAutoFit/>
          </a:bodyPr>
          <a:lstStyle/>
          <a:p>
            <a:pPr algn="ctr"/>
            <a:r>
              <a:rPr lang="en-US" sz="1400" b="0" i="0" u="none" strike="noStrike" cap="none" dirty="0">
                <a:solidFill>
                  <a:srgbClr val="000000"/>
                </a:solidFill>
                <a:latin typeface="Roboto"/>
                <a:ea typeface="Roboto"/>
                <a:cs typeface="Roboto"/>
                <a:sym typeface="Roboto"/>
              </a:rPr>
              <a:t> </a:t>
            </a:r>
            <a:r>
              <a:rPr lang="en-US" sz="4400" b="0" i="0" u="none" strike="noStrike" cap="none" dirty="0">
                <a:solidFill>
                  <a:srgbClr val="000000"/>
                </a:solidFill>
                <a:latin typeface="Bangers"/>
                <a:ea typeface="Roboto"/>
                <a:cs typeface="Roboto"/>
                <a:sym typeface="Bangers"/>
              </a:rPr>
              <a:t>scene 4</a:t>
            </a:r>
          </a:p>
          <a:p>
            <a:pPr algn="ctr"/>
            <a:r>
              <a:rPr lang="en-US" sz="3600" kern="100" dirty="0">
                <a:effectLst/>
                <a:latin typeface="Bangers"/>
                <a:ea typeface="Roboto"/>
                <a:cs typeface="Roboto"/>
                <a:sym typeface="Bangers"/>
              </a:rPr>
              <a:t>At the </a:t>
            </a:r>
            <a:r>
              <a:rPr lang="en-US" sz="3600" kern="100" dirty="0">
                <a:latin typeface="Bangers"/>
                <a:ea typeface="Roboto"/>
                <a:cs typeface="Roboto"/>
                <a:sym typeface="Bangers"/>
              </a:rPr>
              <a:t>church: testimonies time</a:t>
            </a: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rtl="0">
              <a:lnSpc>
                <a:spcPct val="115000"/>
              </a:lnSpc>
              <a:spcBef>
                <a:spcPts val="0"/>
              </a:spcBef>
              <a:spcAft>
                <a:spcPts val="0"/>
              </a:spcAft>
              <a:buNone/>
            </a:pPr>
            <a:endParaRPr sz="2000" dirty="0"/>
          </a:p>
        </p:txBody>
      </p:sp>
      <p:sp>
        <p:nvSpPr>
          <p:cNvPr id="5" name="Google Shape;129;p14">
            <a:extLst>
              <a:ext uri="{FF2B5EF4-FFF2-40B4-BE49-F238E27FC236}">
                <a16:creationId xmlns:a16="http://schemas.microsoft.com/office/drawing/2014/main" id="{A68B2BA5-B7A8-E17C-510A-6BAE978BBB20}"/>
              </a:ext>
            </a:extLst>
          </p:cNvPr>
          <p:cNvSpPr/>
          <p:nvPr/>
        </p:nvSpPr>
        <p:spPr>
          <a:xfrm>
            <a:off x="168568" y="4987048"/>
            <a:ext cx="7205865" cy="1092523"/>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6" name="Google Shape;130;p14">
            <a:extLst>
              <a:ext uri="{FF2B5EF4-FFF2-40B4-BE49-F238E27FC236}">
                <a16:creationId xmlns:a16="http://schemas.microsoft.com/office/drawing/2014/main" id="{BC6BB682-7490-552B-371D-73F91CF77B0E}"/>
              </a:ext>
            </a:extLst>
          </p:cNvPr>
          <p:cNvSpPr txBox="1"/>
          <p:nvPr/>
        </p:nvSpPr>
        <p:spPr>
          <a:xfrm>
            <a:off x="269370" y="5079277"/>
            <a:ext cx="7031240" cy="848136"/>
          </a:xfrm>
          <a:prstGeom prst="rect">
            <a:avLst/>
          </a:prstGeom>
          <a:noFill/>
          <a:ln>
            <a:noFill/>
          </a:ln>
        </p:spPr>
        <p:txBody>
          <a:bodyPr spcFirstLastPara="1" wrap="square" lIns="50800" tIns="50800" rIns="50800" bIns="50800" anchor="ctr" anchorCtr="0">
            <a:noAutofit/>
          </a:bodyPr>
          <a:lstStyle/>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Next morning at church during the testimonies time, the church was full of people, there stands the old man ready to give his testimony.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Google Shape;104;p13">
            <a:extLst>
              <a:ext uri="{FF2B5EF4-FFF2-40B4-BE49-F238E27FC236}">
                <a16:creationId xmlns:a16="http://schemas.microsoft.com/office/drawing/2014/main" id="{AB264CC1-712B-C2B2-3BA8-FB1B210A6606}"/>
              </a:ext>
            </a:extLst>
          </p:cNvPr>
          <p:cNvSpPr txBox="1"/>
          <p:nvPr/>
        </p:nvSpPr>
        <p:spPr>
          <a:xfrm>
            <a:off x="474272" y="6475368"/>
            <a:ext cx="6552770" cy="1485663"/>
          </a:xfrm>
          <a:prstGeom prst="rect">
            <a:avLst/>
          </a:prstGeom>
          <a:noFill/>
          <a:ln>
            <a:noFill/>
          </a:ln>
        </p:spPr>
        <p:txBody>
          <a:bodyPr spcFirstLastPara="1" wrap="square" lIns="0" tIns="0" rIns="0" bIns="0" anchor="t" anchorCtr="0">
            <a:spAutoFit/>
          </a:bodyPr>
          <a:lstStyle/>
          <a:p>
            <a:pPr marL="0" marR="0">
              <a:lnSpc>
                <a:spcPct val="107000"/>
              </a:lnSpc>
              <a:spcBef>
                <a:spcPts val="0"/>
              </a:spcBef>
              <a:spcAft>
                <a:spcPts val="800"/>
              </a:spcAf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Yesterday afternoon I saw an angel of God. For quite some time now, I have been depressed and thought there was nothing else for me in this world… I was determined to take my own life yesterday. Then, I heard a loud knock at my door. I thought to myself, before I go through with this, at least I want to know who was at my door. When I opened my front door, I saw an angel standing there in front of me. I couldn’t believe if God was telling me something. But this angel saved my life.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 name="Picture 1" descr="A person with long white hair and a beard&#10;&#10;Description automatically generated">
            <a:extLst>
              <a:ext uri="{FF2B5EF4-FFF2-40B4-BE49-F238E27FC236}">
                <a16:creationId xmlns:a16="http://schemas.microsoft.com/office/drawing/2014/main" id="{144EBC39-0F4A-8C5A-0550-B2402D58C2A1}"/>
              </a:ext>
            </a:extLst>
          </p:cNvPr>
          <p:cNvPicPr>
            <a:picLocks noChangeAspect="1"/>
          </p:cNvPicPr>
          <p:nvPr/>
        </p:nvPicPr>
        <p:blipFill>
          <a:blip r:embed="rId6"/>
          <a:srcRect/>
          <a:stretch/>
        </p:blipFill>
        <p:spPr>
          <a:xfrm>
            <a:off x="1912746" y="8497947"/>
            <a:ext cx="2858987" cy="1821192"/>
          </a:xfrm>
          <a:prstGeom prst="rect">
            <a:avLst/>
          </a:prstGeom>
        </p:spPr>
      </p:pic>
    </p:spTree>
    <p:extLst>
      <p:ext uri="{BB962C8B-B14F-4D97-AF65-F5344CB8AC3E}">
        <p14:creationId xmlns:p14="http://schemas.microsoft.com/office/powerpoint/2010/main" val="2986765185"/>
      </p:ext>
    </p:extLst>
  </p:cSld>
  <p:clrMapOvr>
    <a:masterClrMapping/>
  </p:clrMapOvr>
  <mc:AlternateContent xmlns:mc="http://schemas.openxmlformats.org/markup-compatibility/2006" xmlns:p14="http://schemas.microsoft.com/office/powerpoint/2010/main">
    <mc:Choice Requires="p14">
      <p:transition spd="slow" p14:dur="2000" advTm="87482"/>
    </mc:Choice>
    <mc:Fallback xmlns="">
      <p:transition spd="slow" advTm="874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112" name="Google Shape;112;p14"/>
          <p:cNvSpPr/>
          <p:nvPr/>
        </p:nvSpPr>
        <p:spPr>
          <a:xfrm>
            <a:off x="-5940119" y="-83767"/>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113" name="Google Shape;113;p14"/>
          <p:cNvGrpSpPr/>
          <p:nvPr/>
        </p:nvGrpSpPr>
        <p:grpSpPr>
          <a:xfrm>
            <a:off x="0" y="-109642"/>
            <a:ext cx="7560000" cy="10801642"/>
            <a:chOff x="0" y="-28575"/>
            <a:chExt cx="2709333" cy="3871065"/>
          </a:xfrm>
        </p:grpSpPr>
        <p:sp>
          <p:nvSpPr>
            <p:cNvPr id="114" name="Google Shape;114;p14"/>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115" name="Google Shape;115;p14"/>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14"/>
          <p:cNvGrpSpPr/>
          <p:nvPr/>
        </p:nvGrpSpPr>
        <p:grpSpPr>
          <a:xfrm>
            <a:off x="399435" y="5020872"/>
            <a:ext cx="2512598" cy="1827604"/>
            <a:chOff x="0" y="-38100"/>
            <a:chExt cx="1236797" cy="988711"/>
          </a:xfrm>
        </p:grpSpPr>
        <p:sp>
          <p:nvSpPr>
            <p:cNvPr id="117" name="Google Shape;117;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8" name="Google Shape;118;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19" name="Google Shape;119;p14"/>
          <p:cNvSpPr/>
          <p:nvPr/>
        </p:nvSpPr>
        <p:spPr>
          <a:xfrm>
            <a:off x="3172128" y="2262021"/>
            <a:ext cx="4129508" cy="2749067"/>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grpSp>
        <p:nvGrpSpPr>
          <p:cNvPr id="122" name="Google Shape;122;p14"/>
          <p:cNvGrpSpPr/>
          <p:nvPr/>
        </p:nvGrpSpPr>
        <p:grpSpPr>
          <a:xfrm>
            <a:off x="3962555" y="4989942"/>
            <a:ext cx="2386511" cy="1880051"/>
            <a:chOff x="0" y="-38100"/>
            <a:chExt cx="1236797" cy="988711"/>
          </a:xfrm>
        </p:grpSpPr>
        <p:sp>
          <p:nvSpPr>
            <p:cNvPr id="123" name="Google Shape;123;p14"/>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24" name="Google Shape;124;p14"/>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1400" b="0" i="0" u="none" strike="noStrike" cap="none" dirty="0">
                  <a:solidFill>
                    <a:srgbClr val="000000"/>
                  </a:solidFill>
                  <a:latin typeface="Bangers"/>
                  <a:ea typeface="Bangers"/>
                  <a:cs typeface="Bangers"/>
                  <a:sym typeface="Bangers"/>
                </a:rPr>
                <a:t>Add Photo/illustration here</a:t>
              </a:r>
              <a:endParaRPr dirty="0"/>
            </a:p>
          </p:txBody>
        </p:sp>
      </p:grpSp>
      <p:sp>
        <p:nvSpPr>
          <p:cNvPr id="125" name="Google Shape;125;p14"/>
          <p:cNvSpPr/>
          <p:nvPr/>
        </p:nvSpPr>
        <p:spPr>
          <a:xfrm>
            <a:off x="305102" y="2445494"/>
            <a:ext cx="2561923" cy="2596524"/>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36" name="Google Shape;136;p14"/>
          <p:cNvSpPr txBox="1"/>
          <p:nvPr/>
        </p:nvSpPr>
        <p:spPr>
          <a:xfrm>
            <a:off x="3343275" y="2378721"/>
            <a:ext cx="3825354" cy="2386935"/>
          </a:xfrm>
          <a:prstGeom prst="rect">
            <a:avLst/>
          </a:prstGeom>
          <a:noFill/>
          <a:ln>
            <a:noFill/>
          </a:ln>
        </p:spPr>
        <p:txBody>
          <a:bodyPr spcFirstLastPara="1" wrap="square" lIns="0" tIns="0" rIns="0" bIns="0" anchor="t" anchorCtr="0">
            <a:spAutoFit/>
          </a:bodyPr>
          <a:lstStyle/>
          <a:p>
            <a:r>
              <a:rPr lang="en-US" sz="1800" kern="100" dirty="0">
                <a:latin typeface="Times New Roman" panose="02020603050405020304" pitchFamily="18" charset="0"/>
                <a:ea typeface="Aptos" panose="020B0004020202020204" pitchFamily="34" charset="0"/>
                <a:cs typeface="Times New Roman" panose="02020603050405020304" pitchFamily="18" charset="0"/>
              </a:rPr>
              <a:t>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es, indeed, that experience served as the connecting point for this man’s life and ours. This man saw an angel sent by God, to interfere in his life for this man was feeling disconnected with everyone in this world, including family members and society.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lnSpc>
                <a:spcPct val="101001"/>
              </a:lnSpc>
              <a:spcBef>
                <a:spcPts val="0"/>
              </a:spcBef>
              <a:spcAft>
                <a:spcPts val="0"/>
              </a:spcAft>
              <a:buNone/>
            </a:pPr>
            <a:r>
              <a:rPr lang="en-US" sz="1100" b="0" i="0" dirty="0">
                <a:effectLst/>
                <a:latin typeface="Inter"/>
              </a:rPr>
              <a:t> </a:t>
            </a:r>
            <a:endParaRPr dirty="0"/>
          </a:p>
        </p:txBody>
      </p:sp>
      <p:sp>
        <p:nvSpPr>
          <p:cNvPr id="8" name="Google Shape;138;p14">
            <a:extLst>
              <a:ext uri="{FF2B5EF4-FFF2-40B4-BE49-F238E27FC236}">
                <a16:creationId xmlns:a16="http://schemas.microsoft.com/office/drawing/2014/main" id="{4D86EC8A-5895-092B-9A94-F8CC34C4DA05}"/>
              </a:ext>
            </a:extLst>
          </p:cNvPr>
          <p:cNvSpPr txBox="1"/>
          <p:nvPr/>
        </p:nvSpPr>
        <p:spPr>
          <a:xfrm>
            <a:off x="399434" y="2659665"/>
            <a:ext cx="2353291" cy="1398781"/>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n-US" sz="1800" dirty="0">
                <a:effectLst/>
                <a:latin typeface="Times New Roman" panose="02020603050405020304" pitchFamily="18" charset="0"/>
                <a:ea typeface="Aptos" panose="020B0004020202020204" pitchFamily="34" charset="0"/>
              </a:rPr>
              <a:t>Yes, my friends I was the one who God used to deliver the last flyer as the touching moment for this special individual.</a:t>
            </a:r>
            <a:r>
              <a:rPr lang="en-US" sz="1800" b="1" dirty="0">
                <a:effectLst/>
                <a:latin typeface="Times New Roman" panose="02020603050405020304" pitchFamily="18" charset="0"/>
                <a:ea typeface="Aptos" panose="020B0004020202020204" pitchFamily="34" charset="0"/>
              </a:rPr>
              <a:t> </a:t>
            </a:r>
            <a:r>
              <a:rPr lang="en-US" sz="1800" dirty="0">
                <a:effectLst/>
                <a:latin typeface="Times New Roman" panose="02020603050405020304" pitchFamily="18" charset="0"/>
                <a:ea typeface="Aptos" panose="020B0004020202020204" pitchFamily="34"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2" name="Google Shape;129;p14">
            <a:extLst>
              <a:ext uri="{FF2B5EF4-FFF2-40B4-BE49-F238E27FC236}">
                <a16:creationId xmlns:a16="http://schemas.microsoft.com/office/drawing/2014/main" id="{8DA58AC0-1852-85D2-A6CD-F5593A07D8F8}"/>
              </a:ext>
            </a:extLst>
          </p:cNvPr>
          <p:cNvSpPr/>
          <p:nvPr/>
        </p:nvSpPr>
        <p:spPr>
          <a:xfrm>
            <a:off x="207791" y="380670"/>
            <a:ext cx="7205865" cy="1697164"/>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5" name="Google Shape;104;p13">
            <a:extLst>
              <a:ext uri="{FF2B5EF4-FFF2-40B4-BE49-F238E27FC236}">
                <a16:creationId xmlns:a16="http://schemas.microsoft.com/office/drawing/2014/main" id="{3045EAA5-FDF3-D1DF-66DF-EDD5014F386E}"/>
              </a:ext>
            </a:extLst>
          </p:cNvPr>
          <p:cNvSpPr txBox="1"/>
          <p:nvPr/>
        </p:nvSpPr>
        <p:spPr>
          <a:xfrm>
            <a:off x="371705" y="493426"/>
            <a:ext cx="6552770" cy="1584408"/>
          </a:xfrm>
          <a:prstGeom prst="rect">
            <a:avLst/>
          </a:prstGeom>
          <a:noFill/>
          <a:ln>
            <a:noFill/>
          </a:ln>
        </p:spPr>
        <p:txBody>
          <a:bodyPr spcFirstLastPara="1" wrap="square" lIns="0" tIns="0" rIns="0" bIns="0" anchor="t" anchorCtr="0">
            <a:spAutoFit/>
          </a:bodyPr>
          <a:lstStyle/>
          <a:p>
            <a:pPr>
              <a:lnSpc>
                <a:spcPct val="107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young person sitting somewhere in the middle of the congregation turns around already with tears in their eyes to find that the old man who was given the last flyer was the one giving his testimony. The old man did not recognize the person at first until they locked eyes and smiled at one another.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person with long white hair and a beard&#10;&#10;Description automatically generated">
            <a:extLst>
              <a:ext uri="{FF2B5EF4-FFF2-40B4-BE49-F238E27FC236}">
                <a16:creationId xmlns:a16="http://schemas.microsoft.com/office/drawing/2014/main" id="{5CEF7AFA-70C3-A320-3D2D-8F983BC20336}"/>
              </a:ext>
            </a:extLst>
          </p:cNvPr>
          <p:cNvPicPr>
            <a:picLocks noChangeAspect="1"/>
          </p:cNvPicPr>
          <p:nvPr/>
        </p:nvPicPr>
        <p:blipFill>
          <a:blip r:embed="rId5"/>
          <a:srcRect/>
          <a:stretch/>
        </p:blipFill>
        <p:spPr>
          <a:xfrm>
            <a:off x="5351238" y="8780207"/>
            <a:ext cx="1998331" cy="1821192"/>
          </a:xfrm>
          <a:prstGeom prst="rect">
            <a:avLst/>
          </a:prstGeom>
        </p:spPr>
      </p:pic>
      <p:pic>
        <p:nvPicPr>
          <p:cNvPr id="10" name="Picture 9">
            <a:extLst>
              <a:ext uri="{FF2B5EF4-FFF2-40B4-BE49-F238E27FC236}">
                <a16:creationId xmlns:a16="http://schemas.microsoft.com/office/drawing/2014/main" id="{DE7B8DB3-0AEB-3803-B43F-FDD61F8F2A01}"/>
              </a:ext>
            </a:extLst>
          </p:cNvPr>
          <p:cNvPicPr>
            <a:picLocks noChangeAspect="1"/>
          </p:cNvPicPr>
          <p:nvPr/>
        </p:nvPicPr>
        <p:blipFill rotWithShape="1">
          <a:blip r:embed="rId6"/>
          <a:srcRect r="39640"/>
          <a:stretch/>
        </p:blipFill>
        <p:spPr>
          <a:xfrm>
            <a:off x="404178" y="5091299"/>
            <a:ext cx="2507855" cy="1757177"/>
          </a:xfrm>
          <a:prstGeom prst="rect">
            <a:avLst/>
          </a:prstGeom>
        </p:spPr>
      </p:pic>
      <p:pic>
        <p:nvPicPr>
          <p:cNvPr id="11" name="Picture 10">
            <a:extLst>
              <a:ext uri="{FF2B5EF4-FFF2-40B4-BE49-F238E27FC236}">
                <a16:creationId xmlns:a16="http://schemas.microsoft.com/office/drawing/2014/main" id="{5899A00A-9C4F-ADF7-5D2D-9AF544932317}"/>
              </a:ext>
            </a:extLst>
          </p:cNvPr>
          <p:cNvPicPr>
            <a:picLocks noChangeAspect="1"/>
          </p:cNvPicPr>
          <p:nvPr/>
        </p:nvPicPr>
        <p:blipFill>
          <a:blip r:embed="rId7"/>
          <a:srcRect/>
          <a:stretch/>
        </p:blipFill>
        <p:spPr>
          <a:xfrm>
            <a:off x="3962555" y="5080283"/>
            <a:ext cx="2386511" cy="1789710"/>
          </a:xfrm>
          <a:prstGeom prst="rect">
            <a:avLst/>
          </a:prstGeom>
        </p:spPr>
      </p:pic>
      <p:pic>
        <p:nvPicPr>
          <p:cNvPr id="12" name="Picture 11" descr="A white speech bubble with a black background&#10;&#10;Description automatically generated">
            <a:extLst>
              <a:ext uri="{FF2B5EF4-FFF2-40B4-BE49-F238E27FC236}">
                <a16:creationId xmlns:a16="http://schemas.microsoft.com/office/drawing/2014/main" id="{0A1C4784-19DE-3878-0156-93B590E1E57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bwMode="auto">
          <a:xfrm>
            <a:off x="288925" y="7094280"/>
            <a:ext cx="5340350" cy="3581750"/>
          </a:xfrm>
          <a:prstGeom prst="rect">
            <a:avLst/>
          </a:prstGeom>
          <a:ln>
            <a:noFill/>
          </a:ln>
          <a:extLst>
            <a:ext uri="{53640926-AAD7-44D8-BBD7-CCE9431645EC}">
              <a14:shadowObscured xmlns:a14="http://schemas.microsoft.com/office/drawing/2010/main"/>
            </a:ext>
          </a:extLst>
        </p:spPr>
      </p:pic>
      <p:sp>
        <p:nvSpPr>
          <p:cNvPr id="13" name="Google Shape;130;p14">
            <a:extLst>
              <a:ext uri="{FF2B5EF4-FFF2-40B4-BE49-F238E27FC236}">
                <a16:creationId xmlns:a16="http://schemas.microsoft.com/office/drawing/2014/main" id="{933A5BB7-EFDF-C1E8-5A57-B88BDD975E40}"/>
              </a:ext>
            </a:extLst>
          </p:cNvPr>
          <p:cNvSpPr txBox="1"/>
          <p:nvPr/>
        </p:nvSpPr>
        <p:spPr>
          <a:xfrm>
            <a:off x="501517" y="7094279"/>
            <a:ext cx="4639291" cy="2596524"/>
          </a:xfrm>
          <a:prstGeom prst="rect">
            <a:avLst/>
          </a:prstGeom>
          <a:noFill/>
          <a:ln>
            <a:noFill/>
          </a:ln>
        </p:spPr>
        <p:txBody>
          <a:bodyPr spcFirstLastPara="1" wrap="square" lIns="50800" tIns="50800" rIns="50800" bIns="50800" anchor="ctr" anchorCtr="0">
            <a:noAutofit/>
          </a:bodyPr>
          <a:lstStyle/>
          <a:p>
            <a:pPr algn="ct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From now on, I will turn to God, and promise to come here, for this is the place God has connected me with. I thank God, that he uses different ways to talk to people. If it wasn’t for this young lady who stood at my door at the proper and perfect time, I would not be here.</a:t>
            </a:r>
            <a:endParaRPr lang="en-US" sz="1200" dirty="0">
              <a:latin typeface="Times New Roman" panose="02020603050405020304" pitchFamily="18" charset="0"/>
              <a:cs typeface="Times New Roman" panose="02020603050405020304" pitchFamily="18" charset="0"/>
            </a:endParaRPr>
          </a:p>
          <a:p>
            <a:pPr rtl="0">
              <a:spcBef>
                <a:spcPts val="0"/>
              </a:spcBef>
              <a:spcAft>
                <a:spcPts val="0"/>
              </a:spcAft>
            </a:pPr>
            <a:endParaRPr lang="en-US" sz="2000" b="0" dirty="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272461"/>
    </mc:Choice>
    <mc:Fallback xmlns="">
      <p:transition spd="slow" advTm="27246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13" name="Google Shape;131;p14">
            <a:extLst>
              <a:ext uri="{FF2B5EF4-FFF2-40B4-BE49-F238E27FC236}">
                <a16:creationId xmlns:a16="http://schemas.microsoft.com/office/drawing/2014/main" id="{C4360946-EBDD-6329-1C59-67CEB7B0B24F}"/>
              </a:ext>
            </a:extLst>
          </p:cNvPr>
          <p:cNvSpPr/>
          <p:nvPr/>
        </p:nvSpPr>
        <p:spPr>
          <a:xfrm>
            <a:off x="380283" y="8317941"/>
            <a:ext cx="7050284" cy="2184582"/>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3">
              <a:alphaModFix/>
            </a:blip>
            <a:stretch>
              <a:fillRect/>
            </a:stretch>
          </a:blipFill>
          <a:ln>
            <a:noFill/>
          </a:ln>
        </p:spPr>
        <p:txBody>
          <a:bodyPr/>
          <a:lstStyle/>
          <a:p>
            <a:endParaRPr lang="en-US"/>
          </a:p>
        </p:txBody>
      </p:sp>
      <p:sp>
        <p:nvSpPr>
          <p:cNvPr id="112" name="Google Shape;112;p14"/>
          <p:cNvSpPr/>
          <p:nvPr/>
        </p:nvSpPr>
        <p:spPr>
          <a:xfrm>
            <a:off x="-5898138" y="-120376"/>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4">
              <a:alphaModFix amt="50000"/>
            </a:blip>
            <a:stretch>
              <a:fillRect/>
            </a:stretch>
          </a:blipFill>
          <a:ln>
            <a:noFill/>
          </a:ln>
        </p:spPr>
        <p:txBody>
          <a:bodyPr/>
          <a:lstStyle/>
          <a:p>
            <a:endParaRPr lang="en-US"/>
          </a:p>
        </p:txBody>
      </p:sp>
      <p:sp>
        <p:nvSpPr>
          <p:cNvPr id="131" name="Google Shape;131;p14"/>
          <p:cNvSpPr/>
          <p:nvPr/>
        </p:nvSpPr>
        <p:spPr>
          <a:xfrm>
            <a:off x="147116" y="1596233"/>
            <a:ext cx="7283451" cy="4029960"/>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3">
              <a:alphaModFix/>
            </a:blip>
            <a:stretch>
              <a:fillRect/>
            </a:stretch>
          </a:blipFill>
          <a:ln>
            <a:noFill/>
          </a:ln>
        </p:spPr>
        <p:txBody>
          <a:bodyPr/>
          <a:lstStyle/>
          <a:p>
            <a:endParaRPr lang="en-US" dirty="0"/>
          </a:p>
        </p:txBody>
      </p:sp>
      <p:sp>
        <p:nvSpPr>
          <p:cNvPr id="134" name="Google Shape;134;p14"/>
          <p:cNvSpPr/>
          <p:nvPr/>
        </p:nvSpPr>
        <p:spPr>
          <a:xfrm rot="-5400000">
            <a:off x="3275986" y="7164351"/>
            <a:ext cx="1431693" cy="4268912"/>
          </a:xfrm>
          <a:custGeom>
            <a:avLst/>
            <a:gdLst/>
            <a:ahLst/>
            <a:cxnLst/>
            <a:rect l="l" t="t" r="r" b="b"/>
            <a:pathLst>
              <a:path w="5228306" h="3688332" extrusionOk="0">
                <a:moveTo>
                  <a:pt x="0" y="0"/>
                </a:moveTo>
                <a:lnTo>
                  <a:pt x="5228306" y="0"/>
                </a:lnTo>
                <a:lnTo>
                  <a:pt x="5228306" y="3688332"/>
                </a:lnTo>
                <a:lnTo>
                  <a:pt x="0" y="3688332"/>
                </a:lnTo>
                <a:lnTo>
                  <a:pt x="0" y="0"/>
                </a:lnTo>
                <a:close/>
              </a:path>
            </a:pathLst>
          </a:custGeom>
          <a:blipFill rotWithShape="1">
            <a:blip r:embed="rId5">
              <a:alphaModFix/>
            </a:blip>
            <a:stretch>
              <a:fillRect/>
            </a:stretch>
          </a:blipFill>
          <a:ln>
            <a:noFill/>
          </a:ln>
        </p:spPr>
        <p:txBody>
          <a:bodyPr/>
          <a:lstStyle/>
          <a:p>
            <a:pPr algn="ctr"/>
            <a:endParaRPr lang="en-US" dirty="0"/>
          </a:p>
        </p:txBody>
      </p:sp>
      <p:sp>
        <p:nvSpPr>
          <p:cNvPr id="135" name="Google Shape;135;p14"/>
          <p:cNvSpPr txBox="1"/>
          <p:nvPr/>
        </p:nvSpPr>
        <p:spPr>
          <a:xfrm>
            <a:off x="1857376" y="9125214"/>
            <a:ext cx="4200525"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Bangers"/>
                <a:ea typeface="Bangers"/>
                <a:cs typeface="Bangers"/>
                <a:sym typeface="Bangers"/>
              </a:rPr>
              <a:t>www.SANGERNAZ.com</a:t>
            </a:r>
            <a:endParaRPr sz="2400" dirty="0"/>
          </a:p>
        </p:txBody>
      </p:sp>
      <p:sp>
        <p:nvSpPr>
          <p:cNvPr id="11" name="Google Shape;130;p14">
            <a:extLst>
              <a:ext uri="{FF2B5EF4-FFF2-40B4-BE49-F238E27FC236}">
                <a16:creationId xmlns:a16="http://schemas.microsoft.com/office/drawing/2014/main" id="{AE531D59-B3CB-1D25-76FF-58483FBFEB4D}"/>
              </a:ext>
            </a:extLst>
          </p:cNvPr>
          <p:cNvSpPr txBox="1"/>
          <p:nvPr/>
        </p:nvSpPr>
        <p:spPr>
          <a:xfrm>
            <a:off x="466291" y="1810413"/>
            <a:ext cx="6779499" cy="2857500"/>
          </a:xfrm>
          <a:prstGeom prst="rect">
            <a:avLst/>
          </a:prstGeom>
          <a:noFill/>
          <a:ln>
            <a:noFill/>
          </a:ln>
        </p:spPr>
        <p:txBody>
          <a:bodyPr spcFirstLastPara="1" wrap="square" lIns="50800" tIns="50800" rIns="50800" bIns="50800" anchor="ctr" anchorCtr="0">
            <a:noAutofit/>
          </a:bodyPr>
          <a:lstStyle/>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Like this man there are many people around us who are living lonely lives and are desperately waiting for someone to keep them company. When they feel they have no one, they may turn to drugs, bad habits, or perhaps suicide. We will never know who is by our side, or how they are unless we take the initiative and go to the rescue of their souls. For remember, souls are precious to the Lord Jesus, it must also be valuable to us. All souls must also remember that Christ has made our salvation possible, and you will never again find yourself alone, helpless or disconnected. There is a beautiful family, which is called the family of faith, that is, the church. To which you can belong.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Google Shape;129;p14">
            <a:extLst>
              <a:ext uri="{FF2B5EF4-FFF2-40B4-BE49-F238E27FC236}">
                <a16:creationId xmlns:a16="http://schemas.microsoft.com/office/drawing/2014/main" id="{5FC61E5A-F74F-EB08-A82D-4D89B730FEC7}"/>
              </a:ext>
            </a:extLst>
          </p:cNvPr>
          <p:cNvSpPr/>
          <p:nvPr/>
        </p:nvSpPr>
        <p:spPr>
          <a:xfrm>
            <a:off x="224702" y="106331"/>
            <a:ext cx="7205865" cy="1092523"/>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3" name="Google Shape;138;p14">
            <a:extLst>
              <a:ext uri="{FF2B5EF4-FFF2-40B4-BE49-F238E27FC236}">
                <a16:creationId xmlns:a16="http://schemas.microsoft.com/office/drawing/2014/main" id="{38D115F5-516B-C1A2-ACBE-55AD5B9B9B2F}"/>
              </a:ext>
            </a:extLst>
          </p:cNvPr>
          <p:cNvSpPr txBox="1"/>
          <p:nvPr/>
        </p:nvSpPr>
        <p:spPr>
          <a:xfrm>
            <a:off x="380284" y="229111"/>
            <a:ext cx="6951514" cy="559512"/>
          </a:xfrm>
          <a:prstGeom prst="rect">
            <a:avLst/>
          </a:prstGeom>
          <a:noFill/>
          <a:ln>
            <a:noFill/>
          </a:ln>
        </p:spPr>
        <p:txBody>
          <a:bodyPr spcFirstLastPara="1" wrap="square" lIns="0" tIns="0" rIns="0" bIns="0" anchor="t" anchorCtr="0">
            <a:spAutoFit/>
          </a:bodyPr>
          <a:lstStyle/>
          <a:p>
            <a:pPr marL="0" marR="0" lvl="0" indent="0" rtl="0">
              <a:lnSpc>
                <a:spcPct val="101001"/>
              </a:lnSpc>
              <a:spcBef>
                <a:spcPts val="0"/>
              </a:spcBef>
              <a:spcAft>
                <a:spcPts val="0"/>
              </a:spcAft>
              <a:buNone/>
            </a:pPr>
            <a:r>
              <a:rPr lang="en-US" sz="1800" dirty="0">
                <a:effectLst/>
                <a:latin typeface="Times New Roman" panose="02020603050405020304" pitchFamily="18" charset="0"/>
                <a:ea typeface="Aptos" panose="020B0004020202020204" pitchFamily="34" charset="0"/>
              </a:rPr>
              <a:t>Yes, my friends I was the one who God used to deliver the last flyer as the touching moment for this special individual.</a:t>
            </a:r>
            <a:r>
              <a:rPr lang="en-US" sz="1800" b="1" dirty="0">
                <a:effectLst/>
                <a:latin typeface="Times New Roman" panose="02020603050405020304" pitchFamily="18" charset="0"/>
                <a:ea typeface="Aptos" panose="020B0004020202020204" pitchFamily="34" charset="0"/>
              </a:rPr>
              <a:t> </a:t>
            </a:r>
            <a:r>
              <a:rPr lang="en-US" sz="1800" dirty="0">
                <a:effectLst/>
                <a:latin typeface="Times New Roman" panose="02020603050405020304" pitchFamily="18" charset="0"/>
                <a:ea typeface="Aptos" panose="020B0004020202020204" pitchFamily="34"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29E1685-34B2-2D40-3E8F-2A47C1EFCBFE}"/>
              </a:ext>
            </a:extLst>
          </p:cNvPr>
          <p:cNvPicPr>
            <a:picLocks noChangeAspect="1"/>
          </p:cNvPicPr>
          <p:nvPr/>
        </p:nvPicPr>
        <p:blipFill>
          <a:blip r:embed="rId6"/>
          <a:srcRect/>
          <a:stretch/>
        </p:blipFill>
        <p:spPr>
          <a:xfrm>
            <a:off x="1609724" y="5626193"/>
            <a:ext cx="3352801" cy="2452774"/>
          </a:xfrm>
          <a:prstGeom prst="rect">
            <a:avLst/>
          </a:prstGeom>
        </p:spPr>
      </p:pic>
    </p:spTree>
    <p:extLst>
      <p:ext uri="{BB962C8B-B14F-4D97-AF65-F5344CB8AC3E}">
        <p14:creationId xmlns:p14="http://schemas.microsoft.com/office/powerpoint/2010/main" val="315259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111"/>
        <p:cNvGrpSpPr/>
        <p:nvPr/>
      </p:nvGrpSpPr>
      <p:grpSpPr>
        <a:xfrm>
          <a:off x="0" y="0"/>
          <a:ext cx="0" cy="0"/>
          <a:chOff x="0" y="0"/>
          <a:chExt cx="0" cy="0"/>
        </a:xfrm>
      </p:grpSpPr>
      <p:sp>
        <p:nvSpPr>
          <p:cNvPr id="7" name="Google Shape;134;p14">
            <a:extLst>
              <a:ext uri="{FF2B5EF4-FFF2-40B4-BE49-F238E27FC236}">
                <a16:creationId xmlns:a16="http://schemas.microsoft.com/office/drawing/2014/main" id="{8436DA8C-0E9D-5079-CD62-198A132CF9FE}"/>
              </a:ext>
            </a:extLst>
          </p:cNvPr>
          <p:cNvSpPr/>
          <p:nvPr/>
        </p:nvSpPr>
        <p:spPr>
          <a:xfrm rot="-5400000">
            <a:off x="3361114" y="7625882"/>
            <a:ext cx="1431693" cy="4268912"/>
          </a:xfrm>
          <a:custGeom>
            <a:avLst/>
            <a:gdLst/>
            <a:ahLst/>
            <a:cxnLst/>
            <a:rect l="l" t="t" r="r" b="b"/>
            <a:pathLst>
              <a:path w="5228306" h="3688332" extrusionOk="0">
                <a:moveTo>
                  <a:pt x="0" y="0"/>
                </a:moveTo>
                <a:lnTo>
                  <a:pt x="5228306" y="0"/>
                </a:lnTo>
                <a:lnTo>
                  <a:pt x="5228306" y="3688332"/>
                </a:lnTo>
                <a:lnTo>
                  <a:pt x="0" y="3688332"/>
                </a:lnTo>
                <a:lnTo>
                  <a:pt x="0" y="0"/>
                </a:lnTo>
                <a:close/>
              </a:path>
            </a:pathLst>
          </a:custGeom>
          <a:blipFill rotWithShape="1">
            <a:blip r:embed="rId3">
              <a:alphaModFix/>
            </a:blip>
            <a:stretch>
              <a:fillRect/>
            </a:stretch>
          </a:blipFill>
          <a:ln>
            <a:noFill/>
          </a:ln>
        </p:spPr>
        <p:txBody>
          <a:bodyPr/>
          <a:lstStyle/>
          <a:p>
            <a:pPr algn="ctr"/>
            <a:endParaRPr lang="en-US" dirty="0"/>
          </a:p>
        </p:txBody>
      </p:sp>
      <p:sp>
        <p:nvSpPr>
          <p:cNvPr id="114" name="Google Shape;114;p14"/>
          <p:cNvSpPr/>
          <p:nvPr/>
        </p:nvSpPr>
        <p:spPr>
          <a:xfrm>
            <a:off x="-5287" y="-48320"/>
            <a:ext cx="7560000" cy="1074172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sp>
        <p:nvSpPr>
          <p:cNvPr id="123" name="Google Shape;123;p14"/>
          <p:cNvSpPr/>
          <p:nvPr/>
        </p:nvSpPr>
        <p:spPr>
          <a:xfrm>
            <a:off x="2098312" y="6387596"/>
            <a:ext cx="3352801" cy="2493294"/>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grpSp>
        <p:nvGrpSpPr>
          <p:cNvPr id="128" name="Google Shape;128;p14"/>
          <p:cNvGrpSpPr/>
          <p:nvPr/>
        </p:nvGrpSpPr>
        <p:grpSpPr>
          <a:xfrm>
            <a:off x="152400" y="277691"/>
            <a:ext cx="7235262" cy="3377159"/>
            <a:chOff x="-13699" y="0"/>
            <a:chExt cx="1250496" cy="1270568"/>
          </a:xfrm>
        </p:grpSpPr>
        <p:sp>
          <p:nvSpPr>
            <p:cNvPr id="129" name="Google Shape;129;p14"/>
            <p:cNvSpPr/>
            <p:nvPr/>
          </p:nvSpPr>
          <p:spPr>
            <a:xfrm>
              <a:off x="-13699" y="0"/>
              <a:ext cx="1250496" cy="1270568"/>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30" name="Google Shape;130;p14"/>
            <p:cNvSpPr txBox="1"/>
            <p:nvPr/>
          </p:nvSpPr>
          <p:spPr>
            <a:xfrm>
              <a:off x="10932" y="60995"/>
              <a:ext cx="1225865" cy="1134553"/>
            </a:xfrm>
            <a:prstGeom prst="rect">
              <a:avLst/>
            </a:prstGeom>
            <a:noFill/>
            <a:ln>
              <a:noFill/>
            </a:ln>
          </p:spPr>
          <p:txBody>
            <a:bodyPr spcFirstLastPara="1" wrap="square" lIns="50800" tIns="50800" rIns="50800" bIns="50800" anchor="ctr" anchorCtr="0">
              <a:noAutofit/>
            </a:bodyPr>
            <a:lstStyle/>
            <a:p>
              <a:pPr marL="0" marR="0">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What is the natural condition of the soul? First, the soul is dead in trespasses and sins. Since all human beings are descendants of Adam and Eve, we have inherited spiritual death. That is, man is born spiritually dead because he is born in sin, he is born a sinner. The Bible says in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Romans 5:12 "Therefore, as through one man sin entered into the world, and death through sin, so death passed on to all men, because all have sinned." And also in Ephesians 2:1 "And he gave life to you when you were dead in your trespasses and sins."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Second, the soul is separated from God. Since man is born a sinner, he sins; and since he sins, he is condemned to live far from the holy God. And that is a dangerous risk that we do not want to take. Look what the Bible says in Psalm 51:5 "Behold, I have been formed in iniquity, and my mother conceived me in sin." And in Romans 3:23 "For all have sinned and fall short of the glory of God."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31" name="Google Shape;131;p14"/>
          <p:cNvSpPr/>
          <p:nvPr/>
        </p:nvSpPr>
        <p:spPr>
          <a:xfrm>
            <a:off x="1691403" y="3781887"/>
            <a:ext cx="4784841" cy="2566395"/>
          </a:xfrm>
          <a:custGeom>
            <a:avLst/>
            <a:gdLst/>
            <a:ahLst/>
            <a:cxnLst/>
            <a:rect l="l" t="t" r="r" b="b"/>
            <a:pathLst>
              <a:path w="3485399" h="2300363" extrusionOk="0">
                <a:moveTo>
                  <a:pt x="0" y="0"/>
                </a:moveTo>
                <a:lnTo>
                  <a:pt x="3485399" y="0"/>
                </a:lnTo>
                <a:lnTo>
                  <a:pt x="3485399" y="2300363"/>
                </a:lnTo>
                <a:lnTo>
                  <a:pt x="0" y="2300363"/>
                </a:lnTo>
                <a:lnTo>
                  <a:pt x="0" y="0"/>
                </a:lnTo>
                <a:close/>
              </a:path>
            </a:pathLst>
          </a:custGeom>
          <a:blipFill rotWithShape="1">
            <a:blip r:embed="rId4">
              <a:alphaModFix/>
            </a:blip>
            <a:stretch>
              <a:fillRect/>
            </a:stretch>
          </a:blipFill>
          <a:ln>
            <a:noFill/>
          </a:ln>
        </p:spPr>
        <p:txBody>
          <a:bodyPr/>
          <a:lstStyle/>
          <a:p>
            <a:endParaRPr lang="en-US" dirty="0"/>
          </a:p>
        </p:txBody>
      </p:sp>
      <p:sp>
        <p:nvSpPr>
          <p:cNvPr id="4" name="TextBox 3">
            <a:extLst>
              <a:ext uri="{FF2B5EF4-FFF2-40B4-BE49-F238E27FC236}">
                <a16:creationId xmlns:a16="http://schemas.microsoft.com/office/drawing/2014/main" id="{2346952E-DB2E-EFDD-EF5B-6966250E6230}"/>
              </a:ext>
            </a:extLst>
          </p:cNvPr>
          <p:cNvSpPr txBox="1"/>
          <p:nvPr/>
        </p:nvSpPr>
        <p:spPr>
          <a:xfrm>
            <a:off x="337378" y="9610139"/>
            <a:ext cx="2015409" cy="646331"/>
          </a:xfrm>
          <a:prstGeom prst="rect">
            <a:avLst/>
          </a:prstGeom>
          <a:noFill/>
        </p:spPr>
        <p:txBody>
          <a:bodyPr wrap="square">
            <a:spAutoFit/>
          </a:bodyPr>
          <a:lstStyle/>
          <a:p>
            <a:r>
              <a:rPr lang="en-US" sz="1800" b="1" dirty="0">
                <a:latin typeface="Times New Roman" panose="02020603050405020304" pitchFamily="18" charset="0"/>
                <a:ea typeface="Roboto"/>
                <a:cs typeface="Times New Roman" panose="02020603050405020304" pitchFamily="18" charset="0"/>
                <a:sym typeface="Roboto"/>
              </a:rPr>
              <a:t>815 JENSEN AVE </a:t>
            </a:r>
          </a:p>
          <a:p>
            <a:r>
              <a:rPr lang="en-US" sz="1800" b="1" dirty="0">
                <a:latin typeface="Times New Roman" panose="02020603050405020304" pitchFamily="18" charset="0"/>
                <a:ea typeface="Roboto"/>
                <a:cs typeface="Times New Roman" panose="02020603050405020304" pitchFamily="18" charset="0"/>
                <a:sym typeface="Roboto"/>
              </a:rPr>
              <a:t>SANGER, CA  </a:t>
            </a:r>
            <a:endParaRPr lang="en-US" dirty="0"/>
          </a:p>
        </p:txBody>
      </p:sp>
      <p:sp>
        <p:nvSpPr>
          <p:cNvPr id="6" name="Google Shape;135;p14">
            <a:extLst>
              <a:ext uri="{FF2B5EF4-FFF2-40B4-BE49-F238E27FC236}">
                <a16:creationId xmlns:a16="http://schemas.microsoft.com/office/drawing/2014/main" id="{42DCF39A-AE45-4631-D837-7CC827476EEA}"/>
              </a:ext>
            </a:extLst>
          </p:cNvPr>
          <p:cNvSpPr txBox="1"/>
          <p:nvPr/>
        </p:nvSpPr>
        <p:spPr>
          <a:xfrm>
            <a:off x="1889240" y="9531511"/>
            <a:ext cx="4200525"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Bangers"/>
                <a:ea typeface="Bangers"/>
                <a:cs typeface="Bangers"/>
                <a:sym typeface="Bangers"/>
              </a:rPr>
              <a:t>www.SANGERNAZ.com</a:t>
            </a:r>
            <a:endParaRPr sz="2400" dirty="0"/>
          </a:p>
        </p:txBody>
      </p:sp>
      <p:sp>
        <p:nvSpPr>
          <p:cNvPr id="8" name="TextBox 7">
            <a:extLst>
              <a:ext uri="{FF2B5EF4-FFF2-40B4-BE49-F238E27FC236}">
                <a16:creationId xmlns:a16="http://schemas.microsoft.com/office/drawing/2014/main" id="{55C3203E-D320-4A65-8561-D3630346839C}"/>
              </a:ext>
            </a:extLst>
          </p:cNvPr>
          <p:cNvSpPr txBox="1"/>
          <p:nvPr/>
        </p:nvSpPr>
        <p:spPr>
          <a:xfrm>
            <a:off x="5464176" y="10104698"/>
            <a:ext cx="1933575" cy="461665"/>
          </a:xfrm>
          <a:prstGeom prst="rect">
            <a:avLst/>
          </a:prstGeom>
          <a:noFill/>
        </p:spPr>
        <p:txBody>
          <a:bodyPr wrap="square">
            <a:spAutoFit/>
          </a:bodyPr>
          <a:lstStyle/>
          <a:p>
            <a:r>
              <a:rPr lang="en-US" sz="2400" b="1" dirty="0">
                <a:latin typeface="Times New Roman" panose="02020603050405020304" pitchFamily="18" charset="0"/>
                <a:ea typeface="Roboto"/>
                <a:cs typeface="Times New Roman" panose="02020603050405020304" pitchFamily="18" charset="0"/>
                <a:sym typeface="Roboto"/>
              </a:rPr>
              <a:t>559-349-2590</a:t>
            </a:r>
            <a:r>
              <a:rPr lang="en-US" sz="1800" b="1" dirty="0">
                <a:latin typeface="Times New Roman" panose="02020603050405020304" pitchFamily="18" charset="0"/>
                <a:ea typeface="Roboto"/>
                <a:cs typeface="Times New Roman" panose="02020603050405020304" pitchFamily="18" charset="0"/>
                <a:sym typeface="Roboto"/>
              </a:rPr>
              <a:t> </a:t>
            </a:r>
            <a:endParaRPr lang="en-US" sz="1800" dirty="0"/>
          </a:p>
        </p:txBody>
      </p:sp>
      <p:pic>
        <p:nvPicPr>
          <p:cNvPr id="3" name="Picture 2">
            <a:extLst>
              <a:ext uri="{FF2B5EF4-FFF2-40B4-BE49-F238E27FC236}">
                <a16:creationId xmlns:a16="http://schemas.microsoft.com/office/drawing/2014/main" id="{886264BF-0479-3039-160F-D2FBDE29171C}"/>
              </a:ext>
            </a:extLst>
          </p:cNvPr>
          <p:cNvPicPr>
            <a:picLocks noChangeAspect="1"/>
          </p:cNvPicPr>
          <p:nvPr/>
        </p:nvPicPr>
        <p:blipFill>
          <a:blip r:embed="rId5"/>
          <a:srcRect/>
          <a:stretch/>
        </p:blipFill>
        <p:spPr>
          <a:xfrm>
            <a:off x="2098312" y="6407856"/>
            <a:ext cx="3352801" cy="2452774"/>
          </a:xfrm>
          <a:prstGeom prst="rect">
            <a:avLst/>
          </a:prstGeom>
        </p:spPr>
      </p:pic>
      <p:sp>
        <p:nvSpPr>
          <p:cNvPr id="5" name="Google Shape;138;p14">
            <a:extLst>
              <a:ext uri="{FF2B5EF4-FFF2-40B4-BE49-F238E27FC236}">
                <a16:creationId xmlns:a16="http://schemas.microsoft.com/office/drawing/2014/main" id="{12F6D294-2824-7CC3-BE05-C8C83023F2D0}"/>
              </a:ext>
            </a:extLst>
          </p:cNvPr>
          <p:cNvSpPr txBox="1"/>
          <p:nvPr/>
        </p:nvSpPr>
        <p:spPr>
          <a:xfrm>
            <a:off x="1889240" y="4159249"/>
            <a:ext cx="4457815" cy="1398781"/>
          </a:xfrm>
          <a:prstGeom prst="rect">
            <a:avLst/>
          </a:prstGeom>
          <a:noFill/>
          <a:ln>
            <a:noFill/>
          </a:ln>
        </p:spPr>
        <p:txBody>
          <a:bodyPr spcFirstLastPara="1" wrap="square" lIns="0" tIns="0" rIns="0" bIns="0" anchor="t" anchorCtr="0">
            <a:spAutoFit/>
          </a:bodyPr>
          <a:lstStyle/>
          <a:p>
            <a:pPr>
              <a:lnSpc>
                <a:spcPct val="101001"/>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Let’s all pray together to thank God for He reached someone who needed his love and God sent this man to us, someone who, we have the privilege to love, help, and take him in our family.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72845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5874112" y="-83766"/>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86" name="Google Shape;86;p13"/>
          <p:cNvGrpSpPr/>
          <p:nvPr/>
        </p:nvGrpSpPr>
        <p:grpSpPr>
          <a:xfrm>
            <a:off x="-53504" y="-19566"/>
            <a:ext cx="7560000" cy="10801642"/>
            <a:chOff x="0" y="-28575"/>
            <a:chExt cx="2709333" cy="3871065"/>
          </a:xfrm>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dirty="0"/>
            </a:p>
          </p:txBody>
        </p:sp>
        <p:sp>
          <p:nvSpPr>
            <p:cNvPr id="88" name="Google Shape;88;p13"/>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89" name="Google Shape;89;p13"/>
          <p:cNvSpPr/>
          <p:nvPr/>
        </p:nvSpPr>
        <p:spPr>
          <a:xfrm>
            <a:off x="474272" y="317186"/>
            <a:ext cx="6864943" cy="3436667"/>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4">
              <a:alphaModFix/>
            </a:blip>
            <a:stretch>
              <a:fillRect/>
            </a:stretch>
          </a:blipFill>
          <a:ln>
            <a:noFill/>
          </a:ln>
        </p:spPr>
        <p:txBody>
          <a:bodyPr/>
          <a:lstStyle/>
          <a:p>
            <a:endParaRPr lang="en-US"/>
          </a:p>
        </p:txBody>
      </p:sp>
      <p:grpSp>
        <p:nvGrpSpPr>
          <p:cNvPr id="90" name="Google Shape;90;p13"/>
          <p:cNvGrpSpPr/>
          <p:nvPr/>
        </p:nvGrpSpPr>
        <p:grpSpPr>
          <a:xfrm>
            <a:off x="325399" y="7360848"/>
            <a:ext cx="3451101" cy="2397139"/>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3" name="Google Shape;93;p13"/>
          <p:cNvSpPr/>
          <p:nvPr/>
        </p:nvSpPr>
        <p:spPr>
          <a:xfrm>
            <a:off x="229350" y="3753853"/>
            <a:ext cx="3381582" cy="395278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endParaRPr lang="en-US"/>
          </a:p>
        </p:txBody>
      </p:sp>
      <p:grpSp>
        <p:nvGrpSpPr>
          <p:cNvPr id="98" name="Google Shape;98;p13"/>
          <p:cNvGrpSpPr/>
          <p:nvPr/>
        </p:nvGrpSpPr>
        <p:grpSpPr>
          <a:xfrm>
            <a:off x="3944944" y="7360848"/>
            <a:ext cx="3451101" cy="2397138"/>
            <a:chOff x="0" y="-38100"/>
            <a:chExt cx="1236797" cy="988711"/>
          </a:xfrm>
        </p:grpSpPr>
        <p:sp>
          <p:nvSpPr>
            <p:cNvPr id="99" name="Google Shape;99;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00" name="Google Shape;100;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01" name="Google Shape;101;p13"/>
          <p:cNvSpPr/>
          <p:nvPr/>
        </p:nvSpPr>
        <p:spPr>
          <a:xfrm>
            <a:off x="3744373" y="4010871"/>
            <a:ext cx="3594842" cy="3344190"/>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Yes indeed, Pastor strategic, we love people but sometimes we do not </a:t>
            </a:r>
            <a:r>
              <a:rPr lang="en-US" sz="2400" kern="100" dirty="0">
                <a:latin typeface="Times New Roman" panose="02020603050405020304" pitchFamily="18" charset="0"/>
                <a:ea typeface="Aptos" panose="020B0004020202020204" pitchFamily="34" charset="0"/>
                <a:cs typeface="Times New Roman" panose="02020603050405020304" pitchFamily="18" charset="0"/>
              </a:rPr>
              <a:t>take a moment to 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 out and introduce ourselves and our ministries to them.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104" name="Google Shape;104;p13"/>
          <p:cNvSpPr txBox="1"/>
          <p:nvPr/>
        </p:nvSpPr>
        <p:spPr>
          <a:xfrm>
            <a:off x="362789" y="4080291"/>
            <a:ext cx="3204043" cy="2486578"/>
          </a:xfrm>
          <a:prstGeom prst="rect">
            <a:avLst/>
          </a:prstGeom>
          <a:noFill/>
          <a:ln>
            <a:noFill/>
          </a:ln>
        </p:spPr>
        <p:txBody>
          <a:bodyPr spcFirstLastPara="1" wrap="square" lIns="0" tIns="0" rIns="0" bIns="0" anchor="t" anchorCtr="0">
            <a:spAutoFit/>
          </a:bodyPr>
          <a:lstStyle/>
          <a:p>
            <a:pPr>
              <a:lnSpc>
                <a:spcPct val="101001"/>
              </a:lnSpc>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Hello my brothers and sisters, you know the holiday season is around the corner, I want our church to get involved in our community. It's time for our community to know that we are here to help and assist them in anything we can do.  I have made some flyers for you all to pass out through the neighborhood to invite them to church.</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8B6ECBF-2C09-B849-5035-D4010315616D}"/>
              </a:ext>
            </a:extLst>
          </p:cNvPr>
          <p:cNvPicPr>
            <a:picLocks noChangeAspect="1"/>
          </p:cNvPicPr>
          <p:nvPr/>
        </p:nvPicPr>
        <p:blipFill>
          <a:blip r:embed="rId6"/>
          <a:srcRect/>
          <a:stretch/>
        </p:blipFill>
        <p:spPr>
          <a:xfrm>
            <a:off x="362789" y="7478038"/>
            <a:ext cx="3381583" cy="2304764"/>
          </a:xfrm>
          <a:prstGeom prst="rect">
            <a:avLst/>
          </a:prstGeom>
        </p:spPr>
      </p:pic>
      <p:pic>
        <p:nvPicPr>
          <p:cNvPr id="3" name="Picture 2">
            <a:extLst>
              <a:ext uri="{FF2B5EF4-FFF2-40B4-BE49-F238E27FC236}">
                <a16:creationId xmlns:a16="http://schemas.microsoft.com/office/drawing/2014/main" id="{D4D6BEB7-B20F-03DA-847E-44F8D56DD58C}"/>
              </a:ext>
            </a:extLst>
          </p:cNvPr>
          <p:cNvPicPr>
            <a:picLocks noChangeAspect="1"/>
          </p:cNvPicPr>
          <p:nvPr/>
        </p:nvPicPr>
        <p:blipFill>
          <a:blip r:embed="rId7"/>
          <a:srcRect/>
          <a:stretch/>
        </p:blipFill>
        <p:spPr>
          <a:xfrm>
            <a:off x="3944944" y="7448313"/>
            <a:ext cx="3394271" cy="2216421"/>
          </a:xfrm>
          <a:prstGeom prst="rect">
            <a:avLst/>
          </a:prstGeom>
        </p:spPr>
      </p:pic>
      <p:sp>
        <p:nvSpPr>
          <p:cNvPr id="4" name="Google Shape;95;p13">
            <a:extLst>
              <a:ext uri="{FF2B5EF4-FFF2-40B4-BE49-F238E27FC236}">
                <a16:creationId xmlns:a16="http://schemas.microsoft.com/office/drawing/2014/main" id="{0B7F5251-DA56-028D-EE88-745EBFDCF57F}"/>
              </a:ext>
            </a:extLst>
          </p:cNvPr>
          <p:cNvSpPr txBox="1"/>
          <p:nvPr/>
        </p:nvSpPr>
        <p:spPr>
          <a:xfrm>
            <a:off x="1596527" y="1545153"/>
            <a:ext cx="3895725" cy="1585049"/>
          </a:xfrm>
          <a:prstGeom prst="rect">
            <a:avLst/>
          </a:prstGeom>
          <a:noFill/>
          <a:ln>
            <a:noFill/>
          </a:ln>
        </p:spPr>
        <p:txBody>
          <a:bodyPr spcFirstLastPara="1" wrap="square" lIns="0" tIns="0" rIns="0" bIns="0" anchor="t" anchorCtr="0">
            <a:spAutoFit/>
          </a:bodyPr>
          <a:lstStyle/>
          <a:p>
            <a:pPr algn="ctr"/>
            <a:r>
              <a:rPr lang="en-US" sz="1400" b="0" i="0" u="none" strike="noStrike" cap="none" dirty="0">
                <a:solidFill>
                  <a:srgbClr val="000000"/>
                </a:solidFill>
                <a:latin typeface="Roboto"/>
                <a:ea typeface="Roboto"/>
                <a:cs typeface="Roboto"/>
                <a:sym typeface="Roboto"/>
              </a:rPr>
              <a:t> </a:t>
            </a:r>
            <a:r>
              <a:rPr lang="en-US" sz="4400" b="0" i="0" u="none" strike="noStrike" cap="none" dirty="0">
                <a:solidFill>
                  <a:srgbClr val="000000"/>
                </a:solidFill>
                <a:latin typeface="Bangers"/>
                <a:ea typeface="Roboto"/>
                <a:cs typeface="Roboto"/>
                <a:sym typeface="Bangers"/>
              </a:rPr>
              <a:t>scene 1</a:t>
            </a:r>
          </a:p>
          <a:p>
            <a:pPr algn="ctr"/>
            <a:r>
              <a:rPr lang="en-US" sz="3600" kern="100" dirty="0">
                <a:effectLst/>
                <a:latin typeface="Bangers"/>
                <a:ea typeface="Roboto"/>
                <a:cs typeface="Roboto"/>
                <a:sym typeface="Bangers"/>
              </a:rPr>
              <a:t>Preparing the church</a:t>
            </a: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rtl="0">
              <a:lnSpc>
                <a:spcPct val="115000"/>
              </a:lnSpc>
              <a:spcBef>
                <a:spcPts val="0"/>
              </a:spcBef>
              <a:spcAft>
                <a:spcPts val="0"/>
              </a:spcAft>
              <a:buNone/>
            </a:pPr>
            <a:endParaRPr sz="2000" dirty="0"/>
          </a:p>
        </p:txBody>
      </p:sp>
    </p:spTree>
    <p:extLst>
      <p:ext uri="{BB962C8B-B14F-4D97-AF65-F5344CB8AC3E}">
        <p14:creationId xmlns:p14="http://schemas.microsoft.com/office/powerpoint/2010/main" val="1803054007"/>
      </p:ext>
    </p:extLst>
  </p:cSld>
  <p:clrMapOvr>
    <a:masterClrMapping/>
  </p:clrMapOvr>
  <mc:AlternateContent xmlns:mc="http://schemas.openxmlformats.org/markup-compatibility/2006" xmlns:p14="http://schemas.microsoft.com/office/powerpoint/2010/main">
    <mc:Choice Requires="p14">
      <p:transition spd="slow" p14:dur="2000" advTm="60951"/>
    </mc:Choice>
    <mc:Fallback xmlns="">
      <p:transition spd="slow" advTm="609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83"/>
        <p:cNvGrpSpPr/>
        <p:nvPr/>
      </p:nvGrpSpPr>
      <p:grpSpPr>
        <a:xfrm>
          <a:off x="0" y="0"/>
          <a:ext cx="0" cy="0"/>
          <a:chOff x="0" y="0"/>
          <a:chExt cx="0" cy="0"/>
        </a:xfrm>
      </p:grpSpPr>
      <p:grpSp>
        <p:nvGrpSpPr>
          <p:cNvPr id="86" name="Google Shape;86;p13"/>
          <p:cNvGrpSpPr/>
          <p:nvPr/>
        </p:nvGrpSpPr>
        <p:grpSpPr>
          <a:xfrm>
            <a:off x="-3500" y="-23484"/>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DDA311DD-43D0-D6F9-14B3-9EB88D6B6B76}"/>
              </a:ext>
            </a:extLst>
          </p:cNvPr>
          <p:cNvPicPr>
            <a:picLocks noChangeAspect="1"/>
          </p:cNvPicPr>
          <p:nvPr/>
        </p:nvPicPr>
        <p:blipFill>
          <a:blip r:embed="rId3"/>
          <a:srcRect/>
          <a:stretch/>
        </p:blipFill>
        <p:spPr>
          <a:xfrm>
            <a:off x="4665440" y="4174530"/>
            <a:ext cx="2720824" cy="2344340"/>
          </a:xfrm>
          <a:prstGeom prst="rect">
            <a:avLst/>
          </a:prstGeom>
        </p:spPr>
      </p:pic>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A white speech bubble with a black background&#10;&#10;Description automatically generated">
            <a:extLst>
              <a:ext uri="{FF2B5EF4-FFF2-40B4-BE49-F238E27FC236}">
                <a16:creationId xmlns:a16="http://schemas.microsoft.com/office/drawing/2014/main" id="{77B0FE91-BEFB-94D3-7870-F98E16C5B21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a:off x="499964" y="61523"/>
            <a:ext cx="4927599" cy="5285177"/>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C3F74D2F-A362-6C35-8D26-FF5449B68CCC}"/>
              </a:ext>
            </a:extLst>
          </p:cNvPr>
          <p:cNvPicPr>
            <a:picLocks noChangeAspect="1"/>
          </p:cNvPicPr>
          <p:nvPr/>
        </p:nvPicPr>
        <p:blipFill>
          <a:blip r:embed="rId6"/>
          <a:srcRect/>
          <a:stretch/>
        </p:blipFill>
        <p:spPr>
          <a:xfrm>
            <a:off x="840650" y="7309197"/>
            <a:ext cx="3731021" cy="2556698"/>
          </a:xfrm>
          <a:prstGeom prst="rect">
            <a:avLst/>
          </a:prstGeom>
        </p:spPr>
      </p:pic>
      <p:sp>
        <p:nvSpPr>
          <p:cNvPr id="6" name="Google Shape;101;p13">
            <a:extLst>
              <a:ext uri="{FF2B5EF4-FFF2-40B4-BE49-F238E27FC236}">
                <a16:creationId xmlns:a16="http://schemas.microsoft.com/office/drawing/2014/main" id="{7D0300F4-D2B9-3EB7-5A58-14EF3362455A}"/>
              </a:ext>
            </a:extLst>
          </p:cNvPr>
          <p:cNvSpPr/>
          <p:nvPr/>
        </p:nvSpPr>
        <p:spPr>
          <a:xfrm>
            <a:off x="499962" y="4886054"/>
            <a:ext cx="3731021" cy="2344340"/>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7">
              <a:alphaModFix/>
            </a:blip>
            <a:stretch>
              <a:fillRect/>
            </a:stretch>
          </a:blipFill>
          <a:ln>
            <a:noFill/>
          </a:ln>
        </p:spPr>
        <p:txBody>
          <a:bodyPr/>
          <a:lstStyle/>
          <a:p>
            <a:endParaRPr lang="en-US"/>
          </a:p>
        </p:txBody>
      </p:sp>
      <p:sp>
        <p:nvSpPr>
          <p:cNvPr id="8" name="Google Shape;95;p13"/>
          <p:cNvSpPr txBox="1"/>
          <p:nvPr/>
        </p:nvSpPr>
        <p:spPr>
          <a:xfrm>
            <a:off x="674940" y="4946212"/>
            <a:ext cx="3381067" cy="1592744"/>
          </a:xfrm>
          <a:prstGeom prst="rect">
            <a:avLst/>
          </a:prstGeom>
          <a:noFill/>
          <a:ln>
            <a:noFill/>
          </a:ln>
        </p:spPr>
        <p:txBody>
          <a:bodyPr spcFirstLastPara="1" wrap="square" lIns="0" tIns="0" rIns="0" bIns="0" anchor="t" anchorCtr="0">
            <a:spAutoFit/>
          </a:bodyPr>
          <a:lstStyle/>
          <a:p>
            <a:pPr>
              <a:lnSpc>
                <a:spcPct val="115000"/>
              </a:lnSpc>
            </a:pPr>
            <a:r>
              <a:rPr lang="en-US" sz="1800" b="0" i="0" u="none" strike="noStrike" dirty="0">
                <a:solidFill>
                  <a:srgbClr val="000000"/>
                </a:solidFill>
                <a:effectLst/>
                <a:latin typeface="Times New Roman" panose="02020603050405020304" pitchFamily="18" charset="0"/>
              </a:rPr>
              <a:t>Let’s have in mind that people usually don't come to church unless they are invited to a special service or celebration.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Google Shape;95;p13">
            <a:extLst>
              <a:ext uri="{FF2B5EF4-FFF2-40B4-BE49-F238E27FC236}">
                <a16:creationId xmlns:a16="http://schemas.microsoft.com/office/drawing/2014/main" id="{C401130D-AF25-5E8E-C6FC-8D33D3FCC6D6}"/>
              </a:ext>
            </a:extLst>
          </p:cNvPr>
          <p:cNvSpPr txBox="1"/>
          <p:nvPr/>
        </p:nvSpPr>
        <p:spPr>
          <a:xfrm>
            <a:off x="928429" y="490714"/>
            <a:ext cx="4070667" cy="2866939"/>
          </a:xfrm>
          <a:prstGeom prst="rect">
            <a:avLst/>
          </a:prstGeom>
          <a:noFill/>
          <a:ln>
            <a:noFill/>
          </a:ln>
        </p:spPr>
        <p:txBody>
          <a:bodyPr spcFirstLastPara="1" wrap="square" lIns="0" tIns="0" rIns="0" bIns="0" anchor="t" anchorCtr="0">
            <a:spAutoFit/>
          </a:bodyPr>
          <a:lstStyle/>
          <a:p>
            <a:pPr>
              <a:lnSpc>
                <a:spcPct val="115000"/>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Remember this is a way how we serve God, by doing this simple exercise, passing out 200 flyers. Let’s bear in mind, sometimes the weather is not on our side, but still, we want to make the effort to do it. This coming Saturday at 10:00 a.m. will be a good day to do it. We are doing this to let people know we are here with open arms and open doors.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83"/>
        <p:cNvGrpSpPr/>
        <p:nvPr/>
      </p:nvGrpSpPr>
      <p:grpSpPr>
        <a:xfrm>
          <a:off x="0" y="0"/>
          <a:ext cx="0" cy="0"/>
          <a:chOff x="0" y="0"/>
          <a:chExt cx="0" cy="0"/>
        </a:xfrm>
      </p:grpSpPr>
      <p:grpSp>
        <p:nvGrpSpPr>
          <p:cNvPr id="86" name="Google Shape;86;p13"/>
          <p:cNvGrpSpPr/>
          <p:nvPr/>
        </p:nvGrpSpPr>
        <p:grpSpPr>
          <a:xfrm>
            <a:off x="-3500" y="-23484"/>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90" name="Google Shape;90;p13"/>
          <p:cNvGrpSpPr/>
          <p:nvPr/>
        </p:nvGrpSpPr>
        <p:grpSpPr>
          <a:xfrm>
            <a:off x="4690640" y="8071577"/>
            <a:ext cx="2412380" cy="2344340"/>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4E293297-1545-27F4-F018-1A68ED523D6B}"/>
              </a:ext>
            </a:extLst>
          </p:cNvPr>
          <p:cNvPicPr>
            <a:picLocks noChangeAspect="1"/>
          </p:cNvPicPr>
          <p:nvPr/>
        </p:nvPicPr>
        <p:blipFill>
          <a:blip r:embed="rId5"/>
          <a:srcRect/>
          <a:stretch/>
        </p:blipFill>
        <p:spPr>
          <a:xfrm>
            <a:off x="4690640" y="8071577"/>
            <a:ext cx="2391585" cy="2336333"/>
          </a:xfrm>
          <a:prstGeom prst="rect">
            <a:avLst/>
          </a:prstGeom>
        </p:spPr>
      </p:pic>
      <p:pic>
        <p:nvPicPr>
          <p:cNvPr id="14" name="Picture 13" descr="A white speech bubble with a black background&#10;&#10;Description automatically generated">
            <a:extLst>
              <a:ext uri="{FF2B5EF4-FFF2-40B4-BE49-F238E27FC236}">
                <a16:creationId xmlns:a16="http://schemas.microsoft.com/office/drawing/2014/main" id="{77B0FE91-BEFB-94D3-7870-F98E16C5B21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a:off x="966143" y="220264"/>
            <a:ext cx="4927599" cy="2752833"/>
          </a:xfrm>
          <a:prstGeom prst="rect">
            <a:avLst/>
          </a:prstGeom>
          <a:ln>
            <a:noFill/>
          </a:ln>
          <a:extLst>
            <a:ext uri="{53640926-AAD7-44D8-BBD7-CCE9431645EC}">
              <a14:shadowObscured xmlns:a14="http://schemas.microsoft.com/office/drawing/2010/main"/>
            </a:ext>
          </a:extLst>
        </p:spPr>
      </p:pic>
      <p:sp>
        <p:nvSpPr>
          <p:cNvPr id="5" name="Google Shape;130;p14">
            <a:extLst>
              <a:ext uri="{FF2B5EF4-FFF2-40B4-BE49-F238E27FC236}">
                <a16:creationId xmlns:a16="http://schemas.microsoft.com/office/drawing/2014/main" id="{14378560-A5B9-5BB4-7FD8-254C4FEDA9E6}"/>
              </a:ext>
            </a:extLst>
          </p:cNvPr>
          <p:cNvSpPr txBox="1"/>
          <p:nvPr/>
        </p:nvSpPr>
        <p:spPr>
          <a:xfrm>
            <a:off x="1025541" y="655180"/>
            <a:ext cx="4232906" cy="1487945"/>
          </a:xfrm>
          <a:prstGeom prst="rect">
            <a:avLst/>
          </a:prstGeom>
          <a:noFill/>
          <a:ln>
            <a:noFill/>
          </a:ln>
        </p:spPr>
        <p:txBody>
          <a:bodyPr spcFirstLastPara="1" wrap="square" lIns="50800" tIns="50800" rIns="50800" bIns="50800" anchor="ctr" anchorCtr="0">
            <a:noAutofit/>
          </a:bodyPr>
          <a:lstStyle/>
          <a:p>
            <a:pPr algn="ct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 love the idea pastor, but isn’t it a bit too cold outside?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0" i="0" u="none" strike="noStrike" dirty="0">
                <a:solidFill>
                  <a:srgbClr val="000000"/>
                </a:solidFill>
                <a:effectLst/>
                <a:latin typeface="Times New Roman" panose="02020603050405020304" pitchFamily="18" charset="0"/>
              </a:rPr>
              <a:t>  </a:t>
            </a:r>
            <a:endParaRPr lang="en-US" sz="2000" dirty="0"/>
          </a:p>
          <a:p>
            <a:pPr rtl="0">
              <a:spcBef>
                <a:spcPts val="0"/>
              </a:spcBef>
              <a:spcAft>
                <a:spcPts val="0"/>
              </a:spcAft>
            </a:pPr>
            <a:endParaRPr lang="en-US" sz="2000" b="0" dirty="0">
              <a:effectLst/>
            </a:endParaRPr>
          </a:p>
        </p:txBody>
      </p:sp>
      <p:sp>
        <p:nvSpPr>
          <p:cNvPr id="6" name="Google Shape;101;p13">
            <a:extLst>
              <a:ext uri="{FF2B5EF4-FFF2-40B4-BE49-F238E27FC236}">
                <a16:creationId xmlns:a16="http://schemas.microsoft.com/office/drawing/2014/main" id="{7D0300F4-D2B9-3EB7-5A58-14EF3362455A}"/>
              </a:ext>
            </a:extLst>
          </p:cNvPr>
          <p:cNvSpPr/>
          <p:nvPr/>
        </p:nvSpPr>
        <p:spPr>
          <a:xfrm>
            <a:off x="49212" y="4845393"/>
            <a:ext cx="3092782" cy="142432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endParaRPr lang="en-US"/>
          </a:p>
        </p:txBody>
      </p:sp>
      <p:sp>
        <p:nvSpPr>
          <p:cNvPr id="8" name="Google Shape;95;p13"/>
          <p:cNvSpPr txBox="1"/>
          <p:nvPr/>
        </p:nvSpPr>
        <p:spPr>
          <a:xfrm>
            <a:off x="209244" y="4939798"/>
            <a:ext cx="2706734" cy="955646"/>
          </a:xfrm>
          <a:prstGeom prst="rect">
            <a:avLst/>
          </a:prstGeom>
          <a:noFill/>
          <a:ln>
            <a:noFill/>
          </a:ln>
        </p:spPr>
        <p:txBody>
          <a:bodyPr spcFirstLastPara="1" wrap="square" lIns="0" tIns="0" rIns="0" bIns="0" anchor="t" anchorCtr="0">
            <a:spAutoFit/>
          </a:bodyPr>
          <a:lstStyle/>
          <a:p>
            <a:pPr>
              <a:lnSpc>
                <a:spcPct val="115000"/>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Yea, can we switch the day or maybe when it gets a little warmer?</a:t>
            </a:r>
          </a:p>
        </p:txBody>
      </p:sp>
      <p:sp>
        <p:nvSpPr>
          <p:cNvPr id="9" name="Google Shape;101;p13">
            <a:extLst>
              <a:ext uri="{FF2B5EF4-FFF2-40B4-BE49-F238E27FC236}">
                <a16:creationId xmlns:a16="http://schemas.microsoft.com/office/drawing/2014/main" id="{6A87A0CC-68FA-E4D4-BB58-F9E990F641CF}"/>
              </a:ext>
            </a:extLst>
          </p:cNvPr>
          <p:cNvSpPr/>
          <p:nvPr/>
        </p:nvSpPr>
        <p:spPr>
          <a:xfrm>
            <a:off x="3483241" y="5158923"/>
            <a:ext cx="3958027" cy="275283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endParaRPr lang="en-US"/>
          </a:p>
        </p:txBody>
      </p:sp>
      <p:sp>
        <p:nvSpPr>
          <p:cNvPr id="11" name="Google Shape;95;p13">
            <a:extLst>
              <a:ext uri="{FF2B5EF4-FFF2-40B4-BE49-F238E27FC236}">
                <a16:creationId xmlns:a16="http://schemas.microsoft.com/office/drawing/2014/main" id="{C401130D-AF25-5E8E-C6FC-8D33D3FCC6D6}"/>
              </a:ext>
            </a:extLst>
          </p:cNvPr>
          <p:cNvSpPr txBox="1"/>
          <p:nvPr/>
        </p:nvSpPr>
        <p:spPr>
          <a:xfrm>
            <a:off x="3637174" y="5305296"/>
            <a:ext cx="3720520" cy="1911292"/>
          </a:xfrm>
          <a:prstGeom prst="rect">
            <a:avLst/>
          </a:prstGeom>
          <a:noFill/>
          <a:ln>
            <a:noFill/>
          </a:ln>
        </p:spPr>
        <p:txBody>
          <a:bodyPr spcFirstLastPara="1" wrap="square" lIns="0" tIns="0" rIns="0" bIns="0" anchor="t" anchorCtr="0">
            <a:spAutoFit/>
          </a:bodyPr>
          <a:lstStyle/>
          <a:p>
            <a:pPr>
              <a:lnSpc>
                <a:spcPct val="115000"/>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That would be good , but the weather could be on our side as well, for most people might be in their homes. And anyway, a little sacrifice on our part can </a:t>
            </a:r>
            <a:r>
              <a:rPr lang="en-US" sz="1800" kern="100" dirty="0">
                <a:latin typeface="Times New Roman" panose="02020603050405020304" pitchFamily="18" charset="0"/>
                <a:ea typeface="Aptos" panose="020B0004020202020204" pitchFamily="34" charset="0"/>
                <a:cs typeface="Times New Roman" panose="02020603050405020304" pitchFamily="18" charset="0"/>
              </a:rPr>
              <a:t>show them</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of the love we have for God and our community.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2079448-F66F-3B95-B170-5B73360FC455}"/>
              </a:ext>
            </a:extLst>
          </p:cNvPr>
          <p:cNvPicPr>
            <a:picLocks noChangeAspect="1"/>
          </p:cNvPicPr>
          <p:nvPr/>
        </p:nvPicPr>
        <p:blipFill>
          <a:blip r:embed="rId9"/>
          <a:srcRect/>
          <a:stretch/>
        </p:blipFill>
        <p:spPr>
          <a:xfrm>
            <a:off x="4256769" y="2940543"/>
            <a:ext cx="2018461" cy="1783543"/>
          </a:xfrm>
          <a:prstGeom prst="rect">
            <a:avLst/>
          </a:prstGeom>
        </p:spPr>
      </p:pic>
      <p:pic>
        <p:nvPicPr>
          <p:cNvPr id="10" name="Picture 9">
            <a:extLst>
              <a:ext uri="{FF2B5EF4-FFF2-40B4-BE49-F238E27FC236}">
                <a16:creationId xmlns:a16="http://schemas.microsoft.com/office/drawing/2014/main" id="{D7B970E8-936C-CDDC-8654-5D0FDF42B7D3}"/>
              </a:ext>
            </a:extLst>
          </p:cNvPr>
          <p:cNvPicPr>
            <a:picLocks noChangeAspect="1"/>
          </p:cNvPicPr>
          <p:nvPr/>
        </p:nvPicPr>
        <p:blipFill>
          <a:blip r:embed="rId10"/>
          <a:srcRect/>
          <a:stretch/>
        </p:blipFill>
        <p:spPr>
          <a:xfrm>
            <a:off x="285947" y="6364121"/>
            <a:ext cx="2630031" cy="1860890"/>
          </a:xfrm>
          <a:prstGeom prst="rect">
            <a:avLst/>
          </a:prstGeom>
        </p:spPr>
      </p:pic>
      <p:grpSp>
        <p:nvGrpSpPr>
          <p:cNvPr id="17" name="Google Shape;128;p14">
            <a:extLst>
              <a:ext uri="{FF2B5EF4-FFF2-40B4-BE49-F238E27FC236}">
                <a16:creationId xmlns:a16="http://schemas.microsoft.com/office/drawing/2014/main" id="{4D54E198-431C-D695-7076-3E5B815380E9}"/>
              </a:ext>
            </a:extLst>
          </p:cNvPr>
          <p:cNvGrpSpPr/>
          <p:nvPr/>
        </p:nvGrpSpPr>
        <p:grpSpPr>
          <a:xfrm>
            <a:off x="215595" y="9515475"/>
            <a:ext cx="4041174" cy="892435"/>
            <a:chOff x="0" y="143768"/>
            <a:chExt cx="1835250" cy="806842"/>
          </a:xfrm>
        </p:grpSpPr>
        <p:sp>
          <p:nvSpPr>
            <p:cNvPr id="18" name="Google Shape;129;p14">
              <a:extLst>
                <a:ext uri="{FF2B5EF4-FFF2-40B4-BE49-F238E27FC236}">
                  <a16:creationId xmlns:a16="http://schemas.microsoft.com/office/drawing/2014/main" id="{AE713C0D-8EE2-60C4-0942-174336536DB2}"/>
                </a:ext>
              </a:extLst>
            </p:cNvPr>
            <p:cNvSpPr/>
            <p:nvPr/>
          </p:nvSpPr>
          <p:spPr>
            <a:xfrm>
              <a:off x="0" y="143768"/>
              <a:ext cx="1835250" cy="806842"/>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9" name="Google Shape;130;p14">
              <a:extLst>
                <a:ext uri="{FF2B5EF4-FFF2-40B4-BE49-F238E27FC236}">
                  <a16:creationId xmlns:a16="http://schemas.microsoft.com/office/drawing/2014/main" id="{C07C7C67-A779-2A86-5636-F0D256F10D26}"/>
                </a:ext>
              </a:extLst>
            </p:cNvPr>
            <p:cNvSpPr txBox="1"/>
            <p:nvPr/>
          </p:nvSpPr>
          <p:spPr>
            <a:xfrm>
              <a:off x="5164" y="217918"/>
              <a:ext cx="1797490" cy="621895"/>
            </a:xfrm>
            <a:prstGeom prst="rect">
              <a:avLst/>
            </a:prstGeom>
            <a:noFill/>
            <a:ln>
              <a:noFill/>
            </a:ln>
          </p:spPr>
          <p:txBody>
            <a:bodyPr spcFirstLastPara="1" wrap="square" lIns="50800" tIns="50800" rIns="50800" bIns="50800" anchor="ctr" anchorCtr="0">
              <a:noAutofit/>
            </a:bodyPr>
            <a:lstStyle/>
            <a:p>
              <a:pPr rtl="0">
                <a:spcBef>
                  <a:spcPts val="0"/>
                </a:spcBef>
                <a:spcAft>
                  <a:spcPts val="0"/>
                </a:spcAft>
              </a:pPr>
              <a:r>
                <a:rPr lang="en-US" sz="1800" b="0" i="0" u="none" strike="noStrike" dirty="0">
                  <a:solidFill>
                    <a:srgbClr val="000000"/>
                  </a:solidFill>
                  <a:effectLst/>
                  <a:latin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rPr>
                <a:t>A young lady in the back of the crowd changes the atmosphere by his comment</a:t>
              </a:r>
              <a:endParaRPr lang="en-US" sz="2000" b="0" dirty="0">
                <a:effectLst/>
              </a:endParaRPr>
            </a:p>
          </p:txBody>
        </p:sp>
      </p:grpSp>
      <p:pic>
        <p:nvPicPr>
          <p:cNvPr id="4" name="Audio 3">
            <a:hlinkClick r:id="" action="ppaction://media"/>
            <a:extLst>
              <a:ext uri="{FF2B5EF4-FFF2-40B4-BE49-F238E27FC236}">
                <a16:creationId xmlns:a16="http://schemas.microsoft.com/office/drawing/2014/main" id="{A1AE9DB0-AB7E-D576-04AC-542E06A6619B}"/>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135938" t="-135938" r="-135938" b="-135938"/>
          <a:stretch>
            <a:fillRect/>
          </a:stretch>
        </p:blipFill>
        <p:spPr>
          <a:xfrm>
            <a:off x="5198872" y="8335772"/>
            <a:ext cx="2266950" cy="2266950"/>
          </a:xfrm>
          <a:prstGeom prst="ellipse">
            <a:avLst/>
          </a:prstGeom>
        </p:spPr>
      </p:pic>
    </p:spTree>
    <p:extLst>
      <p:ext uri="{BB962C8B-B14F-4D97-AF65-F5344CB8AC3E}">
        <p14:creationId xmlns:p14="http://schemas.microsoft.com/office/powerpoint/2010/main" val="538796634"/>
      </p:ext>
    </p:extLst>
  </p:cSld>
  <p:clrMapOvr>
    <a:masterClrMapping/>
  </p:clrMapOvr>
  <mc:AlternateContent xmlns:mc="http://schemas.openxmlformats.org/markup-compatibility/2006" xmlns:p14="http://schemas.microsoft.com/office/powerpoint/2010/main">
    <mc:Choice Requires="p14">
      <p:transition spd="slow" p14:dur="2000" advTm="38383"/>
    </mc:Choice>
    <mc:Fallback xmlns="">
      <p:transition spd="slow" advTm="38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C6FF"/>
        </a:solidFill>
        <a:effectLst/>
      </p:bgPr>
    </p:bg>
    <p:spTree>
      <p:nvGrpSpPr>
        <p:cNvPr id="1" name="Shape 83"/>
        <p:cNvGrpSpPr/>
        <p:nvPr/>
      </p:nvGrpSpPr>
      <p:grpSpPr>
        <a:xfrm>
          <a:off x="0" y="0"/>
          <a:ext cx="0" cy="0"/>
          <a:chOff x="0" y="0"/>
          <a:chExt cx="0" cy="0"/>
        </a:xfrm>
      </p:grpSpPr>
      <p:sp>
        <p:nvSpPr>
          <p:cNvPr id="15" name="Google Shape;89;p13">
            <a:extLst>
              <a:ext uri="{FF2B5EF4-FFF2-40B4-BE49-F238E27FC236}">
                <a16:creationId xmlns:a16="http://schemas.microsoft.com/office/drawing/2014/main" id="{D570E3B4-5FE9-D2AB-EE09-E947D6B925D3}"/>
              </a:ext>
            </a:extLst>
          </p:cNvPr>
          <p:cNvSpPr/>
          <p:nvPr/>
        </p:nvSpPr>
        <p:spPr>
          <a:xfrm>
            <a:off x="755480" y="3724273"/>
            <a:ext cx="6864943" cy="3605547"/>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5">
              <a:alphaModFix/>
            </a:blip>
            <a:stretch>
              <a:fillRect/>
            </a:stretch>
          </a:blipFill>
          <a:ln>
            <a:noFill/>
          </a:ln>
        </p:spPr>
        <p:txBody>
          <a:bodyPr/>
          <a:lstStyle/>
          <a:p>
            <a:endParaRPr lang="en-US" dirty="0"/>
          </a:p>
        </p:txBody>
      </p:sp>
      <p:sp>
        <p:nvSpPr>
          <p:cNvPr id="101" name="Google Shape;101;p13"/>
          <p:cNvSpPr/>
          <p:nvPr/>
        </p:nvSpPr>
        <p:spPr>
          <a:xfrm>
            <a:off x="3686175" y="409575"/>
            <a:ext cx="3598482" cy="100012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pPr marL="0" marR="0">
              <a:lnSpc>
                <a:spcPct val="107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Ok, ok, if she is going, I will go too.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86" name="Google Shape;86;p13"/>
          <p:cNvGrpSpPr/>
          <p:nvPr/>
        </p:nvGrpSpPr>
        <p:grpSpPr>
          <a:xfrm>
            <a:off x="-50729" y="-38757"/>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3" name="Google Shape;101;p13">
            <a:extLst>
              <a:ext uri="{FF2B5EF4-FFF2-40B4-BE49-F238E27FC236}">
                <a16:creationId xmlns:a16="http://schemas.microsoft.com/office/drawing/2014/main" id="{7038A62F-942C-2813-352F-4C5795A398DF}"/>
              </a:ext>
            </a:extLst>
          </p:cNvPr>
          <p:cNvSpPr/>
          <p:nvPr/>
        </p:nvSpPr>
        <p:spPr>
          <a:xfrm>
            <a:off x="223503" y="178143"/>
            <a:ext cx="3092782" cy="142432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6">
              <a:alphaModFix/>
            </a:blip>
            <a:stretch>
              <a:fillRect/>
            </a:stretch>
          </a:blipFill>
          <a:ln>
            <a:noFill/>
          </a:ln>
        </p:spPr>
        <p:txBody>
          <a:bodyPr/>
          <a:lstStyle/>
          <a:p>
            <a:endParaRPr lang="en-US"/>
          </a:p>
        </p:txBody>
      </p:sp>
      <p:sp>
        <p:nvSpPr>
          <p:cNvPr id="7" name="Google Shape;95;p13">
            <a:extLst>
              <a:ext uri="{FF2B5EF4-FFF2-40B4-BE49-F238E27FC236}">
                <a16:creationId xmlns:a16="http://schemas.microsoft.com/office/drawing/2014/main" id="{83809940-66ED-286D-D2D0-8C1CF8C4CA64}"/>
              </a:ext>
            </a:extLst>
          </p:cNvPr>
          <p:cNvSpPr txBox="1"/>
          <p:nvPr/>
        </p:nvSpPr>
        <p:spPr>
          <a:xfrm>
            <a:off x="416527" y="267693"/>
            <a:ext cx="2706734" cy="637097"/>
          </a:xfrm>
          <a:prstGeom prst="rect">
            <a:avLst/>
          </a:prstGeom>
          <a:noFill/>
          <a:ln>
            <a:noFill/>
          </a:ln>
        </p:spPr>
        <p:txBody>
          <a:bodyPr spcFirstLastPara="1" wrap="square" lIns="0" tIns="0" rIns="0" bIns="0" anchor="t" anchorCtr="0">
            <a:spAutoFit/>
          </a:bodyPr>
          <a:lstStyle/>
          <a:p>
            <a:pPr>
              <a:lnSpc>
                <a:spcPct val="115000"/>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I’ll go, I do not mind the weather.</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669DC46E-C8BD-D45D-8B40-D5A4CBA8929F}"/>
              </a:ext>
            </a:extLst>
          </p:cNvPr>
          <p:cNvPicPr>
            <a:picLocks noChangeAspect="1"/>
          </p:cNvPicPr>
          <p:nvPr/>
        </p:nvPicPr>
        <p:blipFill rotWithShape="1">
          <a:blip r:embed="rId7"/>
          <a:srcRect r="34825"/>
          <a:stretch/>
        </p:blipFill>
        <p:spPr>
          <a:xfrm>
            <a:off x="820938" y="1692015"/>
            <a:ext cx="2344217" cy="2032259"/>
          </a:xfrm>
          <a:prstGeom prst="rect">
            <a:avLst/>
          </a:prstGeom>
        </p:spPr>
      </p:pic>
      <p:pic>
        <p:nvPicPr>
          <p:cNvPr id="11" name="Picture 10" descr="A person with pink hair&#10;&#10;Description automatically generated">
            <a:extLst>
              <a:ext uri="{FF2B5EF4-FFF2-40B4-BE49-F238E27FC236}">
                <a16:creationId xmlns:a16="http://schemas.microsoft.com/office/drawing/2014/main" id="{5BB76F81-20ED-E304-2378-2821B263CF19}"/>
              </a:ext>
            </a:extLst>
          </p:cNvPr>
          <p:cNvPicPr>
            <a:picLocks noChangeAspect="1"/>
          </p:cNvPicPr>
          <p:nvPr/>
        </p:nvPicPr>
        <p:blipFill>
          <a:blip r:embed="rId8"/>
          <a:srcRect/>
          <a:stretch/>
        </p:blipFill>
        <p:spPr>
          <a:xfrm>
            <a:off x="4187952" y="1602466"/>
            <a:ext cx="2356143" cy="1768901"/>
          </a:xfrm>
          <a:prstGeom prst="rect">
            <a:avLst/>
          </a:prstGeom>
        </p:spPr>
      </p:pic>
      <p:sp>
        <p:nvSpPr>
          <p:cNvPr id="14" name="Google Shape;130;p14">
            <a:extLst>
              <a:ext uri="{FF2B5EF4-FFF2-40B4-BE49-F238E27FC236}">
                <a16:creationId xmlns:a16="http://schemas.microsoft.com/office/drawing/2014/main" id="{51AC2825-A9BA-5A9A-5419-05852EE89F7C}"/>
              </a:ext>
            </a:extLst>
          </p:cNvPr>
          <p:cNvSpPr txBox="1"/>
          <p:nvPr/>
        </p:nvSpPr>
        <p:spPr>
          <a:xfrm>
            <a:off x="1838325" y="4236111"/>
            <a:ext cx="4124325" cy="2107539"/>
          </a:xfrm>
          <a:prstGeom prst="rect">
            <a:avLst/>
          </a:prstGeom>
          <a:noFill/>
          <a:ln>
            <a:noFill/>
          </a:ln>
        </p:spPr>
        <p:txBody>
          <a:bodyPr spcFirstLastPara="1" wrap="square" lIns="50800" tIns="50800" rIns="50800" bIns="50800" anchor="ctr" anchorCtr="0">
            <a:noAutofit/>
          </a:bodyPr>
          <a:lstStyle/>
          <a:p>
            <a:pPr algn="ctr" rtl="0">
              <a:spcBef>
                <a:spcPts val="0"/>
              </a:spcBef>
              <a:spcAft>
                <a:spcPts val="0"/>
              </a:spcAft>
            </a:pPr>
            <a:r>
              <a:rPr lang="en-US" sz="1800" b="0" i="0" u="none" strike="noStrike" dirty="0">
                <a:solidFill>
                  <a:srgbClr val="000000"/>
                </a:solidFill>
                <a:effectLst/>
                <a:latin typeface="Times New Roman" panose="02020603050405020304" pitchFamily="18" charset="0"/>
              </a:rPr>
              <a:t> </a:t>
            </a:r>
            <a:r>
              <a:rPr lang="en-US" sz="2000" dirty="0">
                <a:effectLst/>
                <a:latin typeface="Times New Roman" panose="02020603050405020304" pitchFamily="18" charset="0"/>
                <a:ea typeface="Aptos" panose="020B0004020202020204" pitchFamily="34" charset="0"/>
              </a:rPr>
              <a:t>All together, there were 12 people. Most of them were young men and young women in total that were willing to pass flyers.</a:t>
            </a:r>
            <a:endParaRPr lang="en-US" sz="2400" b="0" dirty="0">
              <a:effectLst/>
            </a:endParaRPr>
          </a:p>
        </p:txBody>
      </p:sp>
      <p:pic>
        <p:nvPicPr>
          <p:cNvPr id="4" name="Audio 3">
            <a:hlinkClick r:id="" action="ppaction://media"/>
            <a:extLst>
              <a:ext uri="{FF2B5EF4-FFF2-40B4-BE49-F238E27FC236}">
                <a16:creationId xmlns:a16="http://schemas.microsoft.com/office/drawing/2014/main" id="{13127B49-E91B-8F5C-F08B-35F4EF6A4A18}"/>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35938" t="-135938" r="-135938" b="-135938"/>
          <a:stretch>
            <a:fillRect/>
          </a:stretch>
        </p:blipFill>
        <p:spPr>
          <a:xfrm>
            <a:off x="5198872" y="8335772"/>
            <a:ext cx="2266950" cy="2266950"/>
          </a:xfrm>
          <a:prstGeom prst="ellipse">
            <a:avLst/>
          </a:prstGeom>
        </p:spPr>
      </p:pic>
    </p:spTree>
    <p:extLst>
      <p:ext uri="{BB962C8B-B14F-4D97-AF65-F5344CB8AC3E}">
        <p14:creationId xmlns:p14="http://schemas.microsoft.com/office/powerpoint/2010/main" val="1987583597"/>
      </p:ext>
    </p:extLst>
  </p:cSld>
  <p:clrMapOvr>
    <a:masterClrMapping/>
  </p:clrMapOvr>
  <mc:AlternateContent xmlns:mc="http://schemas.openxmlformats.org/markup-compatibility/2006" xmlns:p14="http://schemas.microsoft.com/office/powerpoint/2010/main">
    <mc:Choice Requires="p14">
      <p:transition spd="slow" p14:dur="2000" advTm="15234"/>
    </mc:Choice>
    <mc:Fallback xmlns="">
      <p:transition spd="slow" advTm="15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5874112" y="-83766"/>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grpSp>
        <p:nvGrpSpPr>
          <p:cNvPr id="86" name="Google Shape;86;p13"/>
          <p:cNvGrpSpPr/>
          <p:nvPr/>
        </p:nvGrpSpPr>
        <p:grpSpPr>
          <a:xfrm>
            <a:off x="-8499" y="-108242"/>
            <a:ext cx="7560000" cy="10801642"/>
            <a:chOff x="0" y="-28575"/>
            <a:chExt cx="2709333" cy="3871065"/>
          </a:xfrm>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dirty="0"/>
            </a:p>
          </p:txBody>
        </p:sp>
        <p:sp>
          <p:nvSpPr>
            <p:cNvPr id="88" name="Google Shape;88;p13"/>
            <p:cNvSpPr txBox="1"/>
            <p:nvPr/>
          </p:nvSpPr>
          <p:spPr>
            <a:xfrm>
              <a:off x="0" y="-28575"/>
              <a:ext cx="2709333" cy="3871065"/>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89" name="Google Shape;89;p13"/>
          <p:cNvSpPr/>
          <p:nvPr/>
        </p:nvSpPr>
        <p:spPr>
          <a:xfrm>
            <a:off x="474272" y="317186"/>
            <a:ext cx="6864943" cy="4842905"/>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4">
              <a:alphaModFix/>
            </a:blip>
            <a:stretch>
              <a:fillRect/>
            </a:stretch>
          </a:blipFill>
          <a:ln>
            <a:noFill/>
          </a:ln>
        </p:spPr>
        <p:txBody>
          <a:bodyPr/>
          <a:lstStyle/>
          <a:p>
            <a:endParaRPr lang="en-US"/>
          </a:p>
        </p:txBody>
      </p:sp>
      <p:grpSp>
        <p:nvGrpSpPr>
          <p:cNvPr id="90" name="Google Shape;90;p13"/>
          <p:cNvGrpSpPr/>
          <p:nvPr/>
        </p:nvGrpSpPr>
        <p:grpSpPr>
          <a:xfrm>
            <a:off x="450129" y="7799162"/>
            <a:ext cx="2482862" cy="1907121"/>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3" name="Google Shape;93;p13"/>
          <p:cNvSpPr/>
          <p:nvPr/>
        </p:nvSpPr>
        <p:spPr>
          <a:xfrm>
            <a:off x="206361" y="6482252"/>
            <a:ext cx="3253842" cy="1316910"/>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endParaRPr lang="en-US"/>
          </a:p>
        </p:txBody>
      </p:sp>
      <p:grpSp>
        <p:nvGrpSpPr>
          <p:cNvPr id="98" name="Google Shape;98;p13"/>
          <p:cNvGrpSpPr/>
          <p:nvPr/>
        </p:nvGrpSpPr>
        <p:grpSpPr>
          <a:xfrm>
            <a:off x="4126167" y="7986101"/>
            <a:ext cx="2631732" cy="1606733"/>
            <a:chOff x="0" y="-38100"/>
            <a:chExt cx="1236797" cy="988711"/>
          </a:xfrm>
        </p:grpSpPr>
        <p:sp>
          <p:nvSpPr>
            <p:cNvPr id="99" name="Google Shape;99;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00" name="Google Shape;100;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101" name="Google Shape;101;p13"/>
          <p:cNvSpPr/>
          <p:nvPr/>
        </p:nvSpPr>
        <p:spPr>
          <a:xfrm>
            <a:off x="3726496" y="6374568"/>
            <a:ext cx="3594842" cy="160673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Finally, we have passed all the flyers! Hopefully someone will show up to church so our effort can pay off. Let’s get out of this weather. Wait, where are the other two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4D6BEB7-B20F-03DA-847E-44F8D56DD58C}"/>
              </a:ext>
            </a:extLst>
          </p:cNvPr>
          <p:cNvPicPr>
            <a:picLocks noChangeAspect="1"/>
          </p:cNvPicPr>
          <p:nvPr/>
        </p:nvPicPr>
        <p:blipFill>
          <a:blip r:embed="rId6"/>
          <a:srcRect/>
          <a:stretch/>
        </p:blipFill>
        <p:spPr>
          <a:xfrm>
            <a:off x="4116617" y="8060705"/>
            <a:ext cx="2617137" cy="1544818"/>
          </a:xfrm>
          <a:prstGeom prst="rect">
            <a:avLst/>
          </a:prstGeom>
        </p:spPr>
      </p:pic>
      <p:sp>
        <p:nvSpPr>
          <p:cNvPr id="4" name="Google Shape;95;p13">
            <a:extLst>
              <a:ext uri="{FF2B5EF4-FFF2-40B4-BE49-F238E27FC236}">
                <a16:creationId xmlns:a16="http://schemas.microsoft.com/office/drawing/2014/main" id="{0B7F5251-DA56-028D-EE88-745EBFDCF57F}"/>
              </a:ext>
            </a:extLst>
          </p:cNvPr>
          <p:cNvSpPr txBox="1"/>
          <p:nvPr/>
        </p:nvSpPr>
        <p:spPr>
          <a:xfrm>
            <a:off x="1546308" y="2132951"/>
            <a:ext cx="3895725" cy="2139047"/>
          </a:xfrm>
          <a:prstGeom prst="rect">
            <a:avLst/>
          </a:prstGeom>
          <a:noFill/>
          <a:ln>
            <a:noFill/>
          </a:ln>
        </p:spPr>
        <p:txBody>
          <a:bodyPr spcFirstLastPara="1" wrap="square" lIns="0" tIns="0" rIns="0" bIns="0" anchor="t" anchorCtr="0">
            <a:spAutoFit/>
          </a:bodyPr>
          <a:lstStyle/>
          <a:p>
            <a:pPr algn="ctr"/>
            <a:r>
              <a:rPr lang="en-US" sz="1400" b="0" i="0" u="none" strike="noStrike" cap="none" dirty="0">
                <a:solidFill>
                  <a:srgbClr val="000000"/>
                </a:solidFill>
                <a:latin typeface="Roboto"/>
                <a:ea typeface="Roboto"/>
                <a:cs typeface="Roboto"/>
                <a:sym typeface="Roboto"/>
              </a:rPr>
              <a:t> </a:t>
            </a:r>
            <a:r>
              <a:rPr lang="en-US" sz="4400" b="0" i="0" u="none" strike="noStrike" cap="none" dirty="0">
                <a:solidFill>
                  <a:srgbClr val="000000"/>
                </a:solidFill>
                <a:latin typeface="Bangers"/>
                <a:ea typeface="Roboto"/>
                <a:cs typeface="Roboto"/>
                <a:sym typeface="Bangers"/>
              </a:rPr>
              <a:t>scene 2</a:t>
            </a:r>
          </a:p>
          <a:p>
            <a:pPr algn="ctr"/>
            <a:r>
              <a:rPr lang="en-US" sz="3600" kern="100" dirty="0">
                <a:latin typeface="Bangers"/>
                <a:ea typeface="Roboto"/>
                <a:cs typeface="Roboto"/>
                <a:sym typeface="Bangers"/>
              </a:rPr>
              <a:t>Getting ready to go out</a:t>
            </a: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rtl="0">
              <a:lnSpc>
                <a:spcPct val="115000"/>
              </a:lnSpc>
              <a:spcBef>
                <a:spcPts val="0"/>
              </a:spcBef>
              <a:spcAft>
                <a:spcPts val="0"/>
              </a:spcAft>
              <a:buNone/>
            </a:pPr>
            <a:endParaRPr sz="2000" dirty="0"/>
          </a:p>
        </p:txBody>
      </p:sp>
      <p:sp>
        <p:nvSpPr>
          <p:cNvPr id="5" name="Google Shape;129;p14">
            <a:extLst>
              <a:ext uri="{FF2B5EF4-FFF2-40B4-BE49-F238E27FC236}">
                <a16:creationId xmlns:a16="http://schemas.microsoft.com/office/drawing/2014/main" id="{A68B2BA5-B7A8-E17C-510A-6BAE978BBB20}"/>
              </a:ext>
            </a:extLst>
          </p:cNvPr>
          <p:cNvSpPr/>
          <p:nvPr/>
        </p:nvSpPr>
        <p:spPr>
          <a:xfrm>
            <a:off x="175317" y="5160091"/>
            <a:ext cx="7205865" cy="1092523"/>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6" name="Google Shape;130;p14">
            <a:extLst>
              <a:ext uri="{FF2B5EF4-FFF2-40B4-BE49-F238E27FC236}">
                <a16:creationId xmlns:a16="http://schemas.microsoft.com/office/drawing/2014/main" id="{BC6BB682-7490-552B-371D-73F91CF77B0E}"/>
              </a:ext>
            </a:extLst>
          </p:cNvPr>
          <p:cNvSpPr txBox="1"/>
          <p:nvPr/>
        </p:nvSpPr>
        <p:spPr>
          <a:xfrm>
            <a:off x="255881" y="5282284"/>
            <a:ext cx="7031240" cy="848136"/>
          </a:xfrm>
          <a:prstGeom prst="rect">
            <a:avLst/>
          </a:prstGeom>
          <a:noFill/>
          <a:ln>
            <a:noFill/>
          </a:ln>
        </p:spPr>
        <p:txBody>
          <a:bodyPr spcFirstLastPara="1" wrap="square" lIns="50800" tIns="50800" rIns="50800" bIns="50800" anchor="ctr" anchorCtr="0">
            <a:noAutofit/>
          </a:bodyPr>
          <a:lstStyle/>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day came, it was cold and wind blowing, all twelve people made it as planned. They went in two by two; each couple took a block around the church to pass out flyers.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64D583F-509A-6CD3-A183-E57DBA83172C}"/>
              </a:ext>
            </a:extLst>
          </p:cNvPr>
          <p:cNvPicPr>
            <a:picLocks noChangeAspect="1"/>
          </p:cNvPicPr>
          <p:nvPr/>
        </p:nvPicPr>
        <p:blipFill>
          <a:blip r:embed="rId7"/>
          <a:srcRect/>
          <a:stretch/>
        </p:blipFill>
        <p:spPr>
          <a:xfrm>
            <a:off x="474272" y="7877349"/>
            <a:ext cx="2468269" cy="1840994"/>
          </a:xfrm>
          <a:prstGeom prst="rect">
            <a:avLst/>
          </a:prstGeom>
        </p:spPr>
      </p:pic>
      <p:sp>
        <p:nvSpPr>
          <p:cNvPr id="9" name="Google Shape;104;p13">
            <a:extLst>
              <a:ext uri="{FF2B5EF4-FFF2-40B4-BE49-F238E27FC236}">
                <a16:creationId xmlns:a16="http://schemas.microsoft.com/office/drawing/2014/main" id="{AB264CC1-712B-C2B2-3BA8-FB1B210A6606}"/>
              </a:ext>
            </a:extLst>
          </p:cNvPr>
          <p:cNvSpPr txBox="1"/>
          <p:nvPr/>
        </p:nvSpPr>
        <p:spPr>
          <a:xfrm>
            <a:off x="269370" y="6618422"/>
            <a:ext cx="3323979" cy="559512"/>
          </a:xfrm>
          <a:prstGeom prst="rect">
            <a:avLst/>
          </a:prstGeom>
          <a:noFill/>
          <a:ln>
            <a:noFill/>
          </a:ln>
        </p:spPr>
        <p:txBody>
          <a:bodyPr spcFirstLastPara="1" wrap="square" lIns="0" tIns="0" rIns="0" bIns="0" anchor="t" anchorCtr="0">
            <a:spAutoFit/>
          </a:bodyPr>
          <a:lstStyle/>
          <a:p>
            <a:pPr>
              <a:lnSpc>
                <a:spcPct val="101001"/>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Ok let’s meet back here when we are done with all the flyers.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rPr>
              <a:t>  </a:t>
            </a:r>
            <a:endParaRPr dirty="0">
              <a:latin typeface="Times New Roman" panose="02020603050405020304" pitchFamily="18" charset="0"/>
              <a:cs typeface="Times New Roman" panose="02020603050405020304" pitchFamily="18" charset="0"/>
            </a:endParaRPr>
          </a:p>
        </p:txBody>
      </p:sp>
      <p:sp>
        <p:nvSpPr>
          <p:cNvPr id="10" name="Google Shape;129;p14">
            <a:extLst>
              <a:ext uri="{FF2B5EF4-FFF2-40B4-BE49-F238E27FC236}">
                <a16:creationId xmlns:a16="http://schemas.microsoft.com/office/drawing/2014/main" id="{DC8C880D-1833-B5BD-34D4-225A983EDED5}"/>
              </a:ext>
            </a:extLst>
          </p:cNvPr>
          <p:cNvSpPr/>
          <p:nvPr/>
        </p:nvSpPr>
        <p:spPr>
          <a:xfrm>
            <a:off x="175317" y="9849319"/>
            <a:ext cx="7205865" cy="684657"/>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11" name="Google Shape;104;p13">
            <a:extLst>
              <a:ext uri="{FF2B5EF4-FFF2-40B4-BE49-F238E27FC236}">
                <a16:creationId xmlns:a16="http://schemas.microsoft.com/office/drawing/2014/main" id="{B3B2E0AF-75DD-4DD1-37CF-40CCCE9462FB}"/>
              </a:ext>
            </a:extLst>
          </p:cNvPr>
          <p:cNvSpPr txBox="1"/>
          <p:nvPr/>
        </p:nvSpPr>
        <p:spPr>
          <a:xfrm>
            <a:off x="269370" y="9861379"/>
            <a:ext cx="7017751" cy="839269"/>
          </a:xfrm>
          <a:prstGeom prst="rect">
            <a:avLst/>
          </a:prstGeom>
          <a:noFill/>
          <a:ln>
            <a:noFill/>
          </a:ln>
        </p:spPr>
        <p:txBody>
          <a:bodyPr spcFirstLastPara="1" wrap="square" lIns="0" tIns="0" rIns="0" bIns="0" anchor="t" anchorCtr="0">
            <a:spAutoFit/>
          </a:bodyPr>
          <a:lstStyle/>
          <a:p>
            <a:pPr>
              <a:lnSpc>
                <a:spcPct val="101001"/>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After one hour, they finished with their flyers but were missing two more people… Vigilant and Thinker.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1001"/>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rPr>
              <a:t>  </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547635"/>
      </p:ext>
    </p:extLst>
  </p:cSld>
  <p:clrMapOvr>
    <a:masterClrMapping/>
  </p:clrMapOvr>
  <mc:AlternateContent xmlns:mc="http://schemas.openxmlformats.org/markup-compatibility/2006" xmlns:p14="http://schemas.microsoft.com/office/powerpoint/2010/main">
    <mc:Choice Requires="p14">
      <p:transition spd="slow" p14:dur="2000" advTm="28395"/>
    </mc:Choice>
    <mc:Fallback xmlns="">
      <p:transition spd="slow" advTm="283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5875914" y="363031"/>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sp>
        <p:nvSpPr>
          <p:cNvPr id="89" name="Google Shape;89;p13"/>
          <p:cNvSpPr/>
          <p:nvPr/>
        </p:nvSpPr>
        <p:spPr>
          <a:xfrm>
            <a:off x="521980" y="855179"/>
            <a:ext cx="6864943" cy="4842905"/>
          </a:xfrm>
          <a:custGeom>
            <a:avLst/>
            <a:gdLst/>
            <a:ahLst/>
            <a:cxnLst/>
            <a:rect l="l" t="t" r="r" b="b"/>
            <a:pathLst>
              <a:path w="6864943" h="4842905" extrusionOk="0">
                <a:moveTo>
                  <a:pt x="0" y="0"/>
                </a:moveTo>
                <a:lnTo>
                  <a:pt x="6864944" y="0"/>
                </a:lnTo>
                <a:lnTo>
                  <a:pt x="6864944" y="4842906"/>
                </a:lnTo>
                <a:lnTo>
                  <a:pt x="0" y="4842906"/>
                </a:lnTo>
                <a:lnTo>
                  <a:pt x="0" y="0"/>
                </a:lnTo>
                <a:close/>
              </a:path>
            </a:pathLst>
          </a:custGeom>
          <a:blipFill rotWithShape="1">
            <a:blip r:embed="rId4">
              <a:alphaModFix/>
            </a:blip>
            <a:stretch>
              <a:fillRect/>
            </a:stretch>
          </a:blipFill>
          <a:ln>
            <a:noFill/>
          </a:ln>
        </p:spPr>
        <p:txBody>
          <a:bodyPr/>
          <a:lstStyle/>
          <a:p>
            <a:endParaRPr lang="en-US" dirty="0"/>
          </a:p>
        </p:txBody>
      </p:sp>
      <p:grpSp>
        <p:nvGrpSpPr>
          <p:cNvPr id="90" name="Google Shape;90;p13"/>
          <p:cNvGrpSpPr/>
          <p:nvPr/>
        </p:nvGrpSpPr>
        <p:grpSpPr>
          <a:xfrm>
            <a:off x="1325331" y="8410274"/>
            <a:ext cx="2482862" cy="1907121"/>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3" name="Google Shape;93;p13"/>
          <p:cNvSpPr/>
          <p:nvPr/>
        </p:nvSpPr>
        <p:spPr>
          <a:xfrm>
            <a:off x="117637" y="7287859"/>
            <a:ext cx="6900011" cy="100061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endParaRPr lang="en-US"/>
          </a:p>
        </p:txBody>
      </p:sp>
      <p:sp>
        <p:nvSpPr>
          <p:cNvPr id="4" name="Google Shape;95;p13">
            <a:extLst>
              <a:ext uri="{FF2B5EF4-FFF2-40B4-BE49-F238E27FC236}">
                <a16:creationId xmlns:a16="http://schemas.microsoft.com/office/drawing/2014/main" id="{0B7F5251-DA56-028D-EE88-745EBFDCF57F}"/>
              </a:ext>
            </a:extLst>
          </p:cNvPr>
          <p:cNvSpPr txBox="1"/>
          <p:nvPr/>
        </p:nvSpPr>
        <p:spPr>
          <a:xfrm>
            <a:off x="1546308" y="2132951"/>
            <a:ext cx="3895725" cy="2139047"/>
          </a:xfrm>
          <a:prstGeom prst="rect">
            <a:avLst/>
          </a:prstGeom>
          <a:noFill/>
          <a:ln>
            <a:noFill/>
          </a:ln>
        </p:spPr>
        <p:txBody>
          <a:bodyPr spcFirstLastPara="1" wrap="square" lIns="0" tIns="0" rIns="0" bIns="0" anchor="t" anchorCtr="0">
            <a:spAutoFit/>
          </a:bodyPr>
          <a:lstStyle/>
          <a:p>
            <a:pPr algn="ctr"/>
            <a:r>
              <a:rPr lang="en-US" sz="1400" b="0" i="0" u="none" strike="noStrike" cap="none" dirty="0">
                <a:solidFill>
                  <a:srgbClr val="000000"/>
                </a:solidFill>
                <a:latin typeface="Roboto"/>
                <a:ea typeface="Roboto"/>
                <a:cs typeface="Roboto"/>
                <a:sym typeface="Roboto"/>
              </a:rPr>
              <a:t> </a:t>
            </a:r>
            <a:r>
              <a:rPr lang="en-US" sz="4400" b="0" i="0" u="none" strike="noStrike" cap="none" dirty="0">
                <a:solidFill>
                  <a:srgbClr val="000000"/>
                </a:solidFill>
                <a:latin typeface="Bangers"/>
                <a:ea typeface="Roboto"/>
                <a:cs typeface="Roboto"/>
                <a:sym typeface="Bangers"/>
              </a:rPr>
              <a:t>scene 3</a:t>
            </a:r>
          </a:p>
          <a:p>
            <a:pPr algn="ctr"/>
            <a:r>
              <a:rPr lang="en-US" sz="3600" kern="100" dirty="0">
                <a:effectLst/>
                <a:latin typeface="Bangers"/>
                <a:ea typeface="Roboto"/>
                <a:cs typeface="Roboto"/>
                <a:sym typeface="Bangers"/>
              </a:rPr>
              <a:t>The experience: the face of an angel</a:t>
            </a: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rtl="0">
              <a:lnSpc>
                <a:spcPct val="115000"/>
              </a:lnSpc>
              <a:spcBef>
                <a:spcPts val="0"/>
              </a:spcBef>
              <a:spcAft>
                <a:spcPts val="0"/>
              </a:spcAft>
              <a:buNone/>
            </a:pPr>
            <a:endParaRPr sz="2000" dirty="0"/>
          </a:p>
        </p:txBody>
      </p:sp>
      <p:sp>
        <p:nvSpPr>
          <p:cNvPr id="5" name="Google Shape;129;p14">
            <a:extLst>
              <a:ext uri="{FF2B5EF4-FFF2-40B4-BE49-F238E27FC236}">
                <a16:creationId xmlns:a16="http://schemas.microsoft.com/office/drawing/2014/main" id="{A68B2BA5-B7A8-E17C-510A-6BAE978BBB20}"/>
              </a:ext>
            </a:extLst>
          </p:cNvPr>
          <p:cNvSpPr/>
          <p:nvPr/>
        </p:nvSpPr>
        <p:spPr>
          <a:xfrm>
            <a:off x="232260" y="5676441"/>
            <a:ext cx="7205865" cy="633406"/>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6" name="Google Shape;130;p14">
            <a:extLst>
              <a:ext uri="{FF2B5EF4-FFF2-40B4-BE49-F238E27FC236}">
                <a16:creationId xmlns:a16="http://schemas.microsoft.com/office/drawing/2014/main" id="{BC6BB682-7490-552B-371D-73F91CF77B0E}"/>
              </a:ext>
            </a:extLst>
          </p:cNvPr>
          <p:cNvSpPr txBox="1"/>
          <p:nvPr/>
        </p:nvSpPr>
        <p:spPr>
          <a:xfrm>
            <a:off x="278309" y="5734301"/>
            <a:ext cx="7031240" cy="415800"/>
          </a:xfrm>
          <a:prstGeom prst="rect">
            <a:avLst/>
          </a:prstGeom>
          <a:noFill/>
          <a:ln>
            <a:noFill/>
          </a:ln>
        </p:spPr>
        <p:txBody>
          <a:bodyPr spcFirstLastPara="1" wrap="square" lIns="50800" tIns="50800" rIns="50800" bIns="50800" anchor="ctr" anchorCtr="0">
            <a:noAutofit/>
          </a:bodyPr>
          <a:lstStyle/>
          <a:p>
            <a:r>
              <a:rPr lang="en-US" sz="1600" dirty="0">
                <a:effectLst/>
                <a:latin typeface="Times New Roman" panose="02020603050405020304" pitchFamily="18" charset="0"/>
                <a:ea typeface="Aptos" panose="020B0004020202020204" pitchFamily="34" charset="0"/>
              </a:rPr>
              <a:t>Still in the neighborhood, Vigilant and Thinker approach the last house on the block.</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Google Shape;104;p13">
            <a:extLst>
              <a:ext uri="{FF2B5EF4-FFF2-40B4-BE49-F238E27FC236}">
                <a16:creationId xmlns:a16="http://schemas.microsoft.com/office/drawing/2014/main" id="{AB264CC1-712B-C2B2-3BA8-FB1B210A6606}"/>
              </a:ext>
            </a:extLst>
          </p:cNvPr>
          <p:cNvSpPr txBox="1"/>
          <p:nvPr/>
        </p:nvSpPr>
        <p:spPr>
          <a:xfrm>
            <a:off x="390443" y="7435123"/>
            <a:ext cx="6556391" cy="435247"/>
          </a:xfrm>
          <a:prstGeom prst="rect">
            <a:avLst/>
          </a:prstGeom>
          <a:noFill/>
          <a:ln>
            <a:noFill/>
          </a:ln>
        </p:spPr>
        <p:txBody>
          <a:bodyPr spcFirstLastPara="1" wrap="square" lIns="0" tIns="0" rIns="0" bIns="0" anchor="t" anchorCtr="0">
            <a:spAutoFit/>
          </a:bodyPr>
          <a:lstStyle/>
          <a:p>
            <a:pPr>
              <a:lnSpc>
                <a:spcPct val="101001"/>
              </a:lnSpc>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Ok this is my last flyer, and I want to make this one count. I’m going to give this one </a:t>
            </a:r>
          </a:p>
          <a:p>
            <a:pPr>
              <a:lnSpc>
                <a:spcPct val="101001"/>
              </a:lnSpc>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out with a special note, for this is what I feel in my heart I must do.</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967A686F-5A6B-C75B-C303-648CFA99AC0F}"/>
              </a:ext>
            </a:extLst>
          </p:cNvPr>
          <p:cNvPicPr>
            <a:picLocks noChangeAspect="1"/>
          </p:cNvPicPr>
          <p:nvPr/>
        </p:nvPicPr>
        <p:blipFill rotWithShape="1">
          <a:blip r:embed="rId6"/>
          <a:srcRect r="36581"/>
          <a:stretch/>
        </p:blipFill>
        <p:spPr>
          <a:xfrm>
            <a:off x="1343771" y="8510308"/>
            <a:ext cx="2434477" cy="1791794"/>
          </a:xfrm>
          <a:prstGeom prst="rect">
            <a:avLst/>
          </a:prstGeom>
        </p:spPr>
      </p:pic>
      <p:sp>
        <p:nvSpPr>
          <p:cNvPr id="12" name="Google Shape;129;p14">
            <a:extLst>
              <a:ext uri="{FF2B5EF4-FFF2-40B4-BE49-F238E27FC236}">
                <a16:creationId xmlns:a16="http://schemas.microsoft.com/office/drawing/2014/main" id="{DC8C880D-1833-B5BD-34D4-225A983EDED5}"/>
              </a:ext>
            </a:extLst>
          </p:cNvPr>
          <p:cNvSpPr/>
          <p:nvPr/>
        </p:nvSpPr>
        <p:spPr>
          <a:xfrm>
            <a:off x="4150229" y="10008743"/>
            <a:ext cx="3594842" cy="684657"/>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r>
              <a:rPr lang="en-US" sz="1400" dirty="0">
                <a:effectLst/>
                <a:latin typeface="Times New Roman" panose="02020603050405020304" pitchFamily="18" charset="0"/>
                <a:ea typeface="Aptos" panose="020B0004020202020204" pitchFamily="34" charset="0"/>
              </a:rPr>
              <a:t>She walks up to the last house on the block. Knocks on door… but no answer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9280711"/>
      </p:ext>
    </p:extLst>
  </p:cSld>
  <p:clrMapOvr>
    <a:masterClrMapping/>
  </p:clrMapOvr>
  <mc:AlternateContent xmlns:mc="http://schemas.openxmlformats.org/markup-compatibility/2006" xmlns:p14="http://schemas.microsoft.com/office/powerpoint/2010/main">
    <mc:Choice Requires="p14">
      <p:transition spd="slow" p14:dur="2000" advTm="34507"/>
    </mc:Choice>
    <mc:Fallback xmlns="">
      <p:transition spd="slow" advTm="3450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8689275" y="-2313797"/>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dirty="0"/>
          </a:p>
        </p:txBody>
      </p:sp>
      <p:grpSp>
        <p:nvGrpSpPr>
          <p:cNvPr id="86" name="Google Shape;86;p13"/>
          <p:cNvGrpSpPr/>
          <p:nvPr/>
        </p:nvGrpSpPr>
        <p:grpSpPr>
          <a:xfrm>
            <a:off x="83326" y="-108242"/>
            <a:ext cx="7560000" cy="10801642"/>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93" name="Google Shape;93;p13"/>
          <p:cNvSpPr/>
          <p:nvPr/>
        </p:nvSpPr>
        <p:spPr>
          <a:xfrm>
            <a:off x="377362" y="525457"/>
            <a:ext cx="3613767" cy="1506386"/>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3"/>
          <p:cNvSpPr txBox="1"/>
          <p:nvPr/>
        </p:nvSpPr>
        <p:spPr>
          <a:xfrm>
            <a:off x="618074" y="590549"/>
            <a:ext cx="3323979" cy="1231106"/>
          </a:xfrm>
          <a:prstGeom prst="rect">
            <a:avLst/>
          </a:prstGeom>
          <a:noFill/>
          <a:ln>
            <a:noFill/>
          </a:ln>
        </p:spPr>
        <p:txBody>
          <a:bodyPr spcFirstLastPara="1" wrap="square" lIns="0" tIns="0" rIns="0" bIns="0" anchor="t" anchorCtr="0">
            <a:spAutoFit/>
          </a:bodyPr>
          <a:lstStyle/>
          <a:p>
            <a:r>
              <a:rPr lang="en-US" kern="100" dirty="0">
                <a:effectLst/>
                <a:latin typeface="Times New Roman" panose="02020603050405020304" pitchFamily="18" charset="0"/>
                <a:ea typeface="Aptos" panose="020B0004020202020204" pitchFamily="34" charset="0"/>
                <a:cs typeface="Times New Roman" panose="02020603050405020304" pitchFamily="18" charset="0"/>
              </a:rPr>
              <a:t>Ok, vigilant, you should go and knock again, I’m not good with talking to others.  If they don’t answer, let's just go. We gave all our other flyers already. We have done our job, right?   </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endParaRPr lang="en-US" b="0" dirty="0">
              <a:effectLst/>
            </a:endParaRPr>
          </a:p>
          <a:p>
            <a:endParaRPr sz="1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3B41B65-5957-FB37-EE99-CC0D33F65F05}"/>
              </a:ext>
            </a:extLst>
          </p:cNvPr>
          <p:cNvPicPr>
            <a:picLocks noChangeAspect="1"/>
          </p:cNvPicPr>
          <p:nvPr/>
        </p:nvPicPr>
        <p:blipFill rotWithShape="1">
          <a:blip r:embed="rId5"/>
          <a:srcRect r="39640"/>
          <a:stretch/>
        </p:blipFill>
        <p:spPr>
          <a:xfrm>
            <a:off x="2154043" y="5488144"/>
            <a:ext cx="3456182" cy="2165608"/>
          </a:xfrm>
          <a:prstGeom prst="rect">
            <a:avLst/>
          </a:prstGeom>
        </p:spPr>
      </p:pic>
      <p:pic>
        <p:nvPicPr>
          <p:cNvPr id="9" name="Picture 8">
            <a:extLst>
              <a:ext uri="{FF2B5EF4-FFF2-40B4-BE49-F238E27FC236}">
                <a16:creationId xmlns:a16="http://schemas.microsoft.com/office/drawing/2014/main" id="{5759C0AA-713B-46AC-EE37-BCCBA7FD45A8}"/>
              </a:ext>
            </a:extLst>
          </p:cNvPr>
          <p:cNvPicPr>
            <a:picLocks noChangeAspect="1"/>
          </p:cNvPicPr>
          <p:nvPr/>
        </p:nvPicPr>
        <p:blipFill>
          <a:blip r:embed="rId6"/>
          <a:srcRect/>
          <a:stretch/>
        </p:blipFill>
        <p:spPr>
          <a:xfrm>
            <a:off x="352296" y="2072626"/>
            <a:ext cx="2961079" cy="2232337"/>
          </a:xfrm>
          <a:prstGeom prst="rect">
            <a:avLst/>
          </a:prstGeom>
        </p:spPr>
      </p:pic>
      <p:sp>
        <p:nvSpPr>
          <p:cNvPr id="13" name="Google Shape;93;p13">
            <a:extLst>
              <a:ext uri="{FF2B5EF4-FFF2-40B4-BE49-F238E27FC236}">
                <a16:creationId xmlns:a16="http://schemas.microsoft.com/office/drawing/2014/main" id="{E75DF140-33BA-8259-D72C-EE42B58CD885}"/>
              </a:ext>
            </a:extLst>
          </p:cNvPr>
          <p:cNvSpPr/>
          <p:nvPr/>
        </p:nvSpPr>
        <p:spPr>
          <a:xfrm>
            <a:off x="1884207" y="4454625"/>
            <a:ext cx="3958236" cy="96138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r>
              <a:rPr lang="en-US" sz="1800" kern="100" dirty="0">
                <a:latin typeface="Times New Roman" panose="02020603050405020304" pitchFamily="18" charset="0"/>
                <a:ea typeface="Aptos" panose="020B0004020202020204" pitchFamily="34" charset="0"/>
                <a:cs typeface="Times New Roman" panose="02020603050405020304" pitchFamily="18" charset="0"/>
              </a:rPr>
              <a:t>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 no one answers we go back to the group, they probably are waiting for us.</a:t>
            </a:r>
            <a:r>
              <a:rPr lang="en-US"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Wave 14">
            <a:extLst>
              <a:ext uri="{FF2B5EF4-FFF2-40B4-BE49-F238E27FC236}">
                <a16:creationId xmlns:a16="http://schemas.microsoft.com/office/drawing/2014/main" id="{3589C4F8-F371-2217-A323-1AC5A47BCB96}"/>
              </a:ext>
            </a:extLst>
          </p:cNvPr>
          <p:cNvSpPr/>
          <p:nvPr/>
        </p:nvSpPr>
        <p:spPr>
          <a:xfrm>
            <a:off x="208859" y="8039100"/>
            <a:ext cx="7283365" cy="2520723"/>
          </a:xfrm>
          <a:prstGeom prst="wave">
            <a:avLst>
              <a:gd name="adj1" fmla="val 12500"/>
              <a:gd name="adj2" fmla="val -1322"/>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endParaRPr lang="en-US" sz="1800" b="0" i="0" u="none" strike="noStrike"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rtl="0">
              <a:spcBef>
                <a:spcPts val="0"/>
              </a:spcBef>
              <a:spcAft>
                <a:spcPts val="0"/>
              </a:spcAft>
            </a:pPr>
            <a:endParaRPr lang="en-US" sz="1800" dirty="0">
              <a:solidFill>
                <a:schemeClr val="tx1"/>
              </a:solidFill>
              <a:highlight>
                <a:srgbClr val="FFFF00"/>
              </a:highlight>
              <a:latin typeface="Times New Roman" panose="02020603050405020304" pitchFamily="18" charset="0"/>
              <a:cs typeface="Times New Roman" panose="02020603050405020304" pitchFamily="18" charset="0"/>
            </a:endParaRPr>
          </a:p>
          <a:p>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She knocks on the door one last time with all her might. Inside the house, an old man from his room sad and quietly walks out to see who was at the door.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rtl="0">
              <a:spcBef>
                <a:spcPts val="0"/>
              </a:spcBef>
              <a:spcAft>
                <a:spcPts val="0"/>
              </a:spcAft>
            </a:pPr>
            <a:endParaRPr lang="en-US" sz="2400" b="0" dirty="0">
              <a:effectLst/>
            </a:endParaRPr>
          </a:p>
          <a:p>
            <a:br>
              <a:rPr lang="en-US" sz="2400" dirty="0"/>
            </a:br>
            <a:r>
              <a:rPr lang="en-US" sz="1800" dirty="0">
                <a:solidFill>
                  <a:schemeClr val="tx1"/>
                </a:solidFill>
                <a:latin typeface="Times New Roman" panose="02020603050405020304" pitchFamily="18" charset="0"/>
                <a:cs typeface="Times New Roman" panose="02020603050405020304" pitchFamily="18" charset="0"/>
              </a:rPr>
              <a:t>  </a:t>
            </a:r>
          </a:p>
        </p:txBody>
      </p:sp>
      <p:sp>
        <p:nvSpPr>
          <p:cNvPr id="10" name="Google Shape;129;p14">
            <a:extLst>
              <a:ext uri="{FF2B5EF4-FFF2-40B4-BE49-F238E27FC236}">
                <a16:creationId xmlns:a16="http://schemas.microsoft.com/office/drawing/2014/main" id="{37007500-4741-C74F-7C19-B70CE4636DBF}"/>
              </a:ext>
            </a:extLst>
          </p:cNvPr>
          <p:cNvSpPr/>
          <p:nvPr/>
        </p:nvSpPr>
        <p:spPr>
          <a:xfrm>
            <a:off x="3942053" y="2306058"/>
            <a:ext cx="3394044" cy="1709107"/>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Still, no one responded, but Vigilant was determined to wait until someone answers the door. After waiting for a while</a:t>
            </a:r>
            <a:r>
              <a:rPr lang="en-US" sz="1600" kern="100" dirty="0">
                <a:latin typeface="Times New Roman" panose="02020603050405020304" pitchFamily="18" charset="0"/>
                <a:ea typeface="Aptos" panose="020B0004020202020204" pitchFamily="34" charset="0"/>
                <a:cs typeface="Times New Roman" panose="02020603050405020304" pitchFamily="18" charset="0"/>
              </a:rPr>
              <a:t> she said,</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8642754"/>
      </p:ext>
    </p:extLst>
  </p:cSld>
  <p:clrMapOvr>
    <a:masterClrMapping/>
  </p:clrMapOvr>
  <mc:AlternateContent xmlns:mc="http://schemas.openxmlformats.org/markup-compatibility/2006" xmlns:p14="http://schemas.microsoft.com/office/powerpoint/2010/main">
    <mc:Choice Requires="p14">
      <p:transition spd="slow" p14:dur="2000" advTm="38550"/>
    </mc:Choice>
    <mc:Fallback xmlns="">
      <p:transition spd="slow" advTm="385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5824489" y="-198206"/>
            <a:ext cx="19308325" cy="10860933"/>
          </a:xfrm>
          <a:custGeom>
            <a:avLst/>
            <a:gdLst/>
            <a:ahLst/>
            <a:cxnLst/>
            <a:rect l="l" t="t" r="r" b="b"/>
            <a:pathLst>
              <a:path w="19308325" h="10860933" extrusionOk="0">
                <a:moveTo>
                  <a:pt x="0" y="0"/>
                </a:moveTo>
                <a:lnTo>
                  <a:pt x="19308324" y="0"/>
                </a:lnTo>
                <a:lnTo>
                  <a:pt x="19308324" y="10860932"/>
                </a:lnTo>
                <a:lnTo>
                  <a:pt x="0" y="10860932"/>
                </a:lnTo>
                <a:lnTo>
                  <a:pt x="0" y="0"/>
                </a:lnTo>
                <a:close/>
              </a:path>
            </a:pathLst>
          </a:custGeom>
          <a:blipFill rotWithShape="1">
            <a:blip r:embed="rId3">
              <a:alphaModFix amt="50000"/>
            </a:blip>
            <a:stretch>
              <a:fillRect/>
            </a:stretch>
          </a:blipFill>
          <a:ln>
            <a:noFill/>
          </a:ln>
        </p:spPr>
        <p:txBody>
          <a:bodyPr/>
          <a:lstStyle/>
          <a:p>
            <a:endParaRPr lang="en-US"/>
          </a:p>
        </p:txBody>
      </p:sp>
      <p:sp>
        <p:nvSpPr>
          <p:cNvPr id="87" name="Google Shape;87;p13"/>
          <p:cNvSpPr/>
          <p:nvPr/>
        </p:nvSpPr>
        <p:spPr>
          <a:xfrm>
            <a:off x="-54685" y="-28509"/>
            <a:ext cx="7560001" cy="10721909"/>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a:p>
        </p:txBody>
      </p:sp>
      <p:grpSp>
        <p:nvGrpSpPr>
          <p:cNvPr id="90" name="Google Shape;90;p13"/>
          <p:cNvGrpSpPr/>
          <p:nvPr/>
        </p:nvGrpSpPr>
        <p:grpSpPr>
          <a:xfrm>
            <a:off x="301803" y="6437023"/>
            <a:ext cx="2858987" cy="2157726"/>
            <a:chOff x="0" y="-38100"/>
            <a:chExt cx="1236797" cy="988711"/>
          </a:xfrm>
        </p:grpSpPr>
        <p:sp>
          <p:nvSpPr>
            <p:cNvPr id="91" name="Google Shape;91;p13"/>
            <p:cNvSpPr/>
            <p:nvPr/>
          </p:nvSpPr>
          <p:spPr>
            <a:xfrm>
              <a:off x="0" y="0"/>
              <a:ext cx="1236797" cy="950611"/>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endParaRPr lang="en-US"/>
            </a:p>
          </p:txBody>
        </p:sp>
        <p:sp>
          <p:nvSpPr>
            <p:cNvPr id="92" name="Google Shape;92;p13"/>
            <p:cNvSpPr txBox="1"/>
            <p:nvPr/>
          </p:nvSpPr>
          <p:spPr>
            <a:xfrm>
              <a:off x="0" y="-38100"/>
              <a:ext cx="1236797" cy="988711"/>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endParaRPr dirty="0"/>
            </a:p>
          </p:txBody>
        </p:sp>
      </p:grpSp>
      <p:sp>
        <p:nvSpPr>
          <p:cNvPr id="93" name="Google Shape;93;p13"/>
          <p:cNvSpPr/>
          <p:nvPr/>
        </p:nvSpPr>
        <p:spPr>
          <a:xfrm>
            <a:off x="186180" y="5129705"/>
            <a:ext cx="3485399" cy="127109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01" name="Google Shape;101;p13"/>
          <p:cNvSpPr/>
          <p:nvPr/>
        </p:nvSpPr>
        <p:spPr>
          <a:xfrm>
            <a:off x="3898396" y="181275"/>
            <a:ext cx="3485399" cy="325957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3"/>
          <p:cNvSpPr txBox="1"/>
          <p:nvPr/>
        </p:nvSpPr>
        <p:spPr>
          <a:xfrm>
            <a:off x="352491" y="5464210"/>
            <a:ext cx="3152776" cy="559512"/>
          </a:xfrm>
          <a:prstGeom prst="rect">
            <a:avLst/>
          </a:prstGeom>
          <a:noFill/>
          <a:ln>
            <a:noFill/>
          </a:ln>
        </p:spPr>
        <p:txBody>
          <a:bodyPr spcFirstLastPara="1" wrap="square" lIns="0" tIns="0" rIns="0" bIns="0" anchor="t" anchorCtr="0">
            <a:spAutoFit/>
          </a:bodyPr>
          <a:lstStyle/>
          <a:p>
            <a:pPr>
              <a:lnSpc>
                <a:spcPct val="101001"/>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Thank you, young lady, I appreciate it.</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rPr>
              <a:t> </a:t>
            </a:r>
            <a:endParaRPr dirty="0">
              <a:latin typeface="Times New Roman" panose="02020603050405020304" pitchFamily="18" charset="0"/>
              <a:cs typeface="Times New Roman" panose="02020603050405020304" pitchFamily="18" charset="0"/>
            </a:endParaRPr>
          </a:p>
        </p:txBody>
      </p:sp>
      <p:sp>
        <p:nvSpPr>
          <p:cNvPr id="6" name="Google Shape;95;p13">
            <a:extLst>
              <a:ext uri="{FF2B5EF4-FFF2-40B4-BE49-F238E27FC236}">
                <a16:creationId xmlns:a16="http://schemas.microsoft.com/office/drawing/2014/main" id="{458D439B-81CB-F9E6-5B35-B97C09760D9D}"/>
              </a:ext>
            </a:extLst>
          </p:cNvPr>
          <p:cNvSpPr txBox="1"/>
          <p:nvPr/>
        </p:nvSpPr>
        <p:spPr>
          <a:xfrm>
            <a:off x="4002756" y="236661"/>
            <a:ext cx="3207959" cy="2336024"/>
          </a:xfrm>
          <a:prstGeom prst="rect">
            <a:avLst/>
          </a:prstGeom>
          <a:noFill/>
          <a:ln>
            <a:noFill/>
          </a:ln>
        </p:spPr>
        <p:txBody>
          <a:bodyPr spcFirstLastPara="1" wrap="square" lIns="0" tIns="0" rIns="0" bIns="0" anchor="t" anchorCtr="0">
            <a:spAutoFit/>
          </a:bodyPr>
          <a:lstStyle/>
          <a:p>
            <a:pPr algn="ctr">
              <a:lnSpc>
                <a:spcPct val="115000"/>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Hi there Sir, I’m sorry to bother you. This is my last flyer, and I wanted to make this one very special and important to me. I don’t know what it is, but something told me not to skip this house and wait regardless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b="0" i="0" u="none" strike="noStrike" cap="none" dirty="0">
                <a:solidFill>
                  <a:srgbClr val="000000"/>
                </a:solidFill>
                <a:latin typeface="Times New Roman" panose="02020603050405020304" pitchFamily="18" charset="0"/>
                <a:ea typeface="Roboto"/>
                <a:cs typeface="Times New Roman" panose="02020603050405020304" pitchFamily="18" charset="0"/>
                <a:sym typeface="Roboto"/>
              </a:rPr>
              <a:t> </a:t>
            </a:r>
            <a:endParaRPr sz="2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2D2F975-B2C7-BF76-75A6-D2C983BCAB4C}"/>
              </a:ext>
            </a:extLst>
          </p:cNvPr>
          <p:cNvPicPr>
            <a:picLocks noChangeAspect="1"/>
          </p:cNvPicPr>
          <p:nvPr/>
        </p:nvPicPr>
        <p:blipFill rotWithShape="1">
          <a:blip r:embed="rId5"/>
          <a:srcRect r="39640"/>
          <a:stretch/>
        </p:blipFill>
        <p:spPr>
          <a:xfrm>
            <a:off x="4211601" y="3440849"/>
            <a:ext cx="2858987" cy="1791412"/>
          </a:xfrm>
          <a:prstGeom prst="rect">
            <a:avLst/>
          </a:prstGeom>
        </p:spPr>
      </p:pic>
      <p:pic>
        <p:nvPicPr>
          <p:cNvPr id="11" name="Picture 10" descr="A person with long white hair and a beard&#10;&#10;Description automatically generated">
            <a:extLst>
              <a:ext uri="{FF2B5EF4-FFF2-40B4-BE49-F238E27FC236}">
                <a16:creationId xmlns:a16="http://schemas.microsoft.com/office/drawing/2014/main" id="{298E6C7C-55F3-FF69-8F74-F6B63651A0DE}"/>
              </a:ext>
            </a:extLst>
          </p:cNvPr>
          <p:cNvPicPr>
            <a:picLocks noChangeAspect="1"/>
          </p:cNvPicPr>
          <p:nvPr/>
        </p:nvPicPr>
        <p:blipFill>
          <a:blip r:embed="rId6"/>
          <a:srcRect/>
          <a:stretch/>
        </p:blipFill>
        <p:spPr>
          <a:xfrm>
            <a:off x="559125" y="1284674"/>
            <a:ext cx="2800417" cy="1987953"/>
          </a:xfrm>
          <a:prstGeom prst="rect">
            <a:avLst/>
          </a:prstGeom>
        </p:spPr>
      </p:pic>
      <p:sp>
        <p:nvSpPr>
          <p:cNvPr id="12" name="Google Shape;101;p13">
            <a:extLst>
              <a:ext uri="{FF2B5EF4-FFF2-40B4-BE49-F238E27FC236}">
                <a16:creationId xmlns:a16="http://schemas.microsoft.com/office/drawing/2014/main" id="{A34CD33F-ED0C-6B74-5356-4A35986C2D88}"/>
              </a:ext>
            </a:extLst>
          </p:cNvPr>
          <p:cNvSpPr/>
          <p:nvPr/>
        </p:nvSpPr>
        <p:spPr>
          <a:xfrm>
            <a:off x="344276" y="253260"/>
            <a:ext cx="3485399" cy="916146"/>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13" name="Google Shape;95;p13">
            <a:extLst>
              <a:ext uri="{FF2B5EF4-FFF2-40B4-BE49-F238E27FC236}">
                <a16:creationId xmlns:a16="http://schemas.microsoft.com/office/drawing/2014/main" id="{E2B85BED-0F34-A8E1-1BEC-B3C2BE8222F0}"/>
              </a:ext>
            </a:extLst>
          </p:cNvPr>
          <p:cNvSpPr txBox="1"/>
          <p:nvPr/>
        </p:nvSpPr>
        <p:spPr>
          <a:xfrm>
            <a:off x="517357" y="428343"/>
            <a:ext cx="3207959" cy="318549"/>
          </a:xfrm>
          <a:prstGeom prst="rect">
            <a:avLst/>
          </a:prstGeom>
          <a:noFill/>
          <a:ln>
            <a:noFill/>
          </a:ln>
        </p:spPr>
        <p:txBody>
          <a:bodyPr spcFirstLastPara="1" wrap="square" lIns="0" tIns="0" rIns="0" bIns="0" anchor="t" anchorCtr="0">
            <a:spAutoFit/>
          </a:bodyPr>
          <a:lstStyle/>
          <a:p>
            <a:pPr algn="ctr">
              <a:lnSpc>
                <a:spcPct val="115000"/>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Hello, who is there?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0" i="0" u="none" strike="noStrike" cap="none" dirty="0">
                <a:solidFill>
                  <a:srgbClr val="000000"/>
                </a:solidFill>
                <a:latin typeface="Times New Roman" panose="02020603050405020304" pitchFamily="18" charset="0"/>
                <a:ea typeface="Roboto"/>
                <a:cs typeface="Times New Roman" panose="02020603050405020304" pitchFamily="18" charset="0"/>
                <a:sym typeface="Roboto"/>
              </a:rPr>
              <a:t> </a:t>
            </a:r>
            <a:endParaRPr sz="1800" dirty="0">
              <a:latin typeface="Times New Roman" panose="02020603050405020304" pitchFamily="18" charset="0"/>
              <a:cs typeface="Times New Roman" panose="02020603050405020304" pitchFamily="18" charset="0"/>
            </a:endParaRPr>
          </a:p>
        </p:txBody>
      </p:sp>
      <p:sp>
        <p:nvSpPr>
          <p:cNvPr id="14" name="Google Shape;129;p14">
            <a:extLst>
              <a:ext uri="{FF2B5EF4-FFF2-40B4-BE49-F238E27FC236}">
                <a16:creationId xmlns:a16="http://schemas.microsoft.com/office/drawing/2014/main" id="{62DCEF70-6D65-01C1-81AC-6AAD5F00C28E}"/>
              </a:ext>
            </a:extLst>
          </p:cNvPr>
          <p:cNvSpPr/>
          <p:nvPr/>
        </p:nvSpPr>
        <p:spPr>
          <a:xfrm>
            <a:off x="369475" y="3994227"/>
            <a:ext cx="3594842" cy="684657"/>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r>
              <a:rPr lang="en-US" sz="1800" dirty="0">
                <a:effectLst/>
                <a:latin typeface="Times New Roman" panose="02020603050405020304" pitchFamily="18" charset="0"/>
                <a:ea typeface="Aptos" panose="020B0004020202020204" pitchFamily="34" charset="0"/>
              </a:rPr>
              <a:t>The man grabs the flyer.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person with long white hair and a beard&#10;&#10;Description automatically generated">
            <a:extLst>
              <a:ext uri="{FF2B5EF4-FFF2-40B4-BE49-F238E27FC236}">
                <a16:creationId xmlns:a16="http://schemas.microsoft.com/office/drawing/2014/main" id="{FB0E4C1B-FE51-CFA5-1CEB-05C43EB77A00}"/>
              </a:ext>
            </a:extLst>
          </p:cNvPr>
          <p:cNvPicPr>
            <a:picLocks noChangeAspect="1"/>
          </p:cNvPicPr>
          <p:nvPr/>
        </p:nvPicPr>
        <p:blipFill>
          <a:blip r:embed="rId6"/>
          <a:srcRect/>
          <a:stretch/>
        </p:blipFill>
        <p:spPr>
          <a:xfrm>
            <a:off x="339018" y="6559383"/>
            <a:ext cx="2858987" cy="2035366"/>
          </a:xfrm>
          <a:prstGeom prst="rect">
            <a:avLst/>
          </a:prstGeom>
        </p:spPr>
      </p:pic>
      <p:sp>
        <p:nvSpPr>
          <p:cNvPr id="17" name="Google Shape;129;p14">
            <a:extLst>
              <a:ext uri="{FF2B5EF4-FFF2-40B4-BE49-F238E27FC236}">
                <a16:creationId xmlns:a16="http://schemas.microsoft.com/office/drawing/2014/main" id="{9EC1C5D3-BD88-BCD1-11B4-F494CCDDC330}"/>
              </a:ext>
            </a:extLst>
          </p:cNvPr>
          <p:cNvSpPr/>
          <p:nvPr/>
        </p:nvSpPr>
        <p:spPr>
          <a:xfrm>
            <a:off x="3829674" y="5635797"/>
            <a:ext cx="3594842" cy="684657"/>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r>
              <a:rPr lang="en-US" sz="1800" dirty="0">
                <a:effectLst/>
                <a:latin typeface="Times New Roman" panose="02020603050405020304" pitchFamily="18" charset="0"/>
                <a:ea typeface="Aptos" panose="020B0004020202020204" pitchFamily="34" charset="0"/>
              </a:rPr>
              <a:t>The man closes the door..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Google Shape;93;p13">
            <a:extLst>
              <a:ext uri="{FF2B5EF4-FFF2-40B4-BE49-F238E27FC236}">
                <a16:creationId xmlns:a16="http://schemas.microsoft.com/office/drawing/2014/main" id="{11BDF2F6-4AD2-F8E4-07CC-91F0A1EA81F6}"/>
              </a:ext>
            </a:extLst>
          </p:cNvPr>
          <p:cNvSpPr/>
          <p:nvPr/>
        </p:nvSpPr>
        <p:spPr>
          <a:xfrm>
            <a:off x="3585189" y="8515403"/>
            <a:ext cx="3485399" cy="127109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4">
              <a:alphaModFix/>
            </a:blip>
            <a:stretch>
              <a:fillRect/>
            </a:stretch>
          </a:blipFill>
          <a:ln>
            <a:noFill/>
          </a:ln>
        </p:spPr>
        <p:txBody>
          <a:bodyPr/>
          <a:lstStyle/>
          <a:p>
            <a:endParaRPr lang="en-US"/>
          </a:p>
        </p:txBody>
      </p:sp>
      <p:sp>
        <p:nvSpPr>
          <p:cNvPr id="21" name="Google Shape;104;p13">
            <a:extLst>
              <a:ext uri="{FF2B5EF4-FFF2-40B4-BE49-F238E27FC236}">
                <a16:creationId xmlns:a16="http://schemas.microsoft.com/office/drawing/2014/main" id="{1CB96B91-A1D6-3AAB-AD0F-083EF72F4443}"/>
              </a:ext>
            </a:extLst>
          </p:cNvPr>
          <p:cNvSpPr txBox="1"/>
          <p:nvPr/>
        </p:nvSpPr>
        <p:spPr>
          <a:xfrm>
            <a:off x="3770154" y="8649145"/>
            <a:ext cx="3152776" cy="839269"/>
          </a:xfrm>
          <a:prstGeom prst="rect">
            <a:avLst/>
          </a:prstGeom>
          <a:noFill/>
          <a:ln>
            <a:noFill/>
          </a:ln>
        </p:spPr>
        <p:txBody>
          <a:bodyPr spcFirstLastPara="1" wrap="square" lIns="0" tIns="0" rIns="0" bIns="0" anchor="t" anchorCtr="0">
            <a:spAutoFit/>
          </a:bodyPr>
          <a:lstStyle/>
          <a:p>
            <a:pPr>
              <a:lnSpc>
                <a:spcPct val="101001"/>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Did you see that? We are glad that we waited a little longer until someone responded.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2" name="Picture 21">
            <a:extLst>
              <a:ext uri="{FF2B5EF4-FFF2-40B4-BE49-F238E27FC236}">
                <a16:creationId xmlns:a16="http://schemas.microsoft.com/office/drawing/2014/main" id="{7AA8652A-E86B-8BB3-B137-74F2DE472821}"/>
              </a:ext>
            </a:extLst>
          </p:cNvPr>
          <p:cNvPicPr>
            <a:picLocks noChangeAspect="1"/>
          </p:cNvPicPr>
          <p:nvPr/>
        </p:nvPicPr>
        <p:blipFill rotWithShape="1">
          <a:blip r:embed="rId5"/>
          <a:srcRect r="39640"/>
          <a:stretch/>
        </p:blipFill>
        <p:spPr>
          <a:xfrm>
            <a:off x="301802" y="8733032"/>
            <a:ext cx="2858987" cy="1791412"/>
          </a:xfrm>
          <a:prstGeom prst="rect">
            <a:avLst/>
          </a:prstGeom>
        </p:spPr>
      </p:pic>
    </p:spTree>
    <p:extLst>
      <p:ext uri="{BB962C8B-B14F-4D97-AF65-F5344CB8AC3E}">
        <p14:creationId xmlns:p14="http://schemas.microsoft.com/office/powerpoint/2010/main" val="2546718252"/>
      </p:ext>
    </p:extLst>
  </p:cSld>
  <p:clrMapOvr>
    <a:masterClrMapping/>
  </p:clrMapOvr>
  <mc:AlternateContent xmlns:mc="http://schemas.openxmlformats.org/markup-compatibility/2006" xmlns:p14="http://schemas.microsoft.com/office/powerpoint/2010/main">
    <mc:Choice Requires="p14">
      <p:transition spd="slow" p14:dur="2000" advTm="19463"/>
    </mc:Choice>
    <mc:Fallback xmlns="">
      <p:transition spd="slow" advTm="19463"/>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1642</Words>
  <Application>Microsoft Office PowerPoint</Application>
  <PresentationFormat>Custom</PresentationFormat>
  <Paragraphs>71</Paragraphs>
  <Slides>13</Slides>
  <Notes>13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Times New Roman</vt:lpstr>
      <vt:lpstr>Inter</vt:lpstr>
      <vt:lpstr>Calibri</vt:lpstr>
      <vt:lpstr>Arial</vt:lpstr>
      <vt:lpstr>Aptos</vt:lpstr>
      <vt:lpstr>Bangers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Deida</dc:creator>
  <cp:lastModifiedBy>Daniel Deida</cp:lastModifiedBy>
  <cp:revision>43</cp:revision>
  <dcterms:modified xsi:type="dcterms:W3CDTF">2024-08-02T21:08:30Z</dcterms:modified>
</cp:coreProperties>
</file>