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9" r:id="rId2"/>
    <p:sldId id="256" r:id="rId3"/>
    <p:sldId id="266" r:id="rId4"/>
    <p:sldId id="268" r:id="rId5"/>
    <p:sldId id="267" r:id="rId6"/>
    <p:sldId id="270" r:id="rId7"/>
    <p:sldId id="271" r:id="rId8"/>
  </p:sldIdLst>
  <p:sldSz cx="7556500" cy="10693400"/>
  <p:notesSz cx="6858000" cy="9144000"/>
  <p:embeddedFontLst>
    <p:embeddedFont>
      <p:font typeface="Bangers" panose="020B0604020202020204" charset="0"/>
      <p:regular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660"/>
  </p:normalViewPr>
  <p:slideViewPr>
    <p:cSldViewPr snapToGrid="0">
      <p:cViewPr>
        <p:scale>
          <a:sx n="80" d="100"/>
          <a:sy n="80" d="100"/>
        </p:scale>
        <p:origin x="145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60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73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39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62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94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52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pixabay.com/fr/vectors/bulle-de-dialogue-ballon-de-discours-145971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pixabay.com/fr/vectors/bulle-de-dialogue-ballon-de-discours-145971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90;p13">
            <a:extLst>
              <a:ext uri="{FF2B5EF4-FFF2-40B4-BE49-F238E27FC236}">
                <a16:creationId xmlns:a16="http://schemas.microsoft.com/office/drawing/2014/main" id="{984BBE4F-70B5-2B5D-3D77-66E7659A73F4}"/>
              </a:ext>
            </a:extLst>
          </p:cNvPr>
          <p:cNvGrpSpPr/>
          <p:nvPr/>
        </p:nvGrpSpPr>
        <p:grpSpPr>
          <a:xfrm>
            <a:off x="4057904" y="8550435"/>
            <a:ext cx="2482862" cy="1907121"/>
            <a:chOff x="0" y="-38100"/>
            <a:chExt cx="1236797" cy="988711"/>
          </a:xfrm>
        </p:grpSpPr>
        <p:sp>
          <p:nvSpPr>
            <p:cNvPr id="11" name="Google Shape;91;p13">
              <a:extLst>
                <a:ext uri="{FF2B5EF4-FFF2-40B4-BE49-F238E27FC236}">
                  <a16:creationId xmlns:a16="http://schemas.microsoft.com/office/drawing/2014/main" id="{7D87AE94-529F-B211-8E59-7697CBB9300F}"/>
                </a:ext>
              </a:extLst>
            </p:cNvPr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92;p13">
              <a:extLst>
                <a:ext uri="{FF2B5EF4-FFF2-40B4-BE49-F238E27FC236}">
                  <a16:creationId xmlns:a16="http://schemas.microsoft.com/office/drawing/2014/main" id="{3F8E6FB2-C790-B8B8-8B3A-A49BBB69E383}"/>
                </a:ext>
              </a:extLst>
            </p:cNvPr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521980" y="855180"/>
            <a:ext cx="6864943" cy="4151502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406099" y="8612225"/>
            <a:ext cx="2482862" cy="1907121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219558" y="6513281"/>
            <a:ext cx="3333267" cy="2025981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0B7F5251-DA56-028D-EE88-745EBFDCF57F}"/>
              </a:ext>
            </a:extLst>
          </p:cNvPr>
          <p:cNvSpPr txBox="1"/>
          <p:nvPr/>
        </p:nvSpPr>
        <p:spPr>
          <a:xfrm>
            <a:off x="1546308" y="2132951"/>
            <a:ext cx="3895725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400" dirty="0">
                <a:latin typeface="Bangers"/>
                <a:ea typeface="Roboto"/>
                <a:cs typeface="Roboto"/>
                <a:sym typeface="Bangers"/>
              </a:rPr>
              <a:t>ESCENA 1:</a:t>
            </a:r>
            <a:endParaRPr lang="en-US" sz="4400" b="0" i="0" u="none" strike="noStrike" cap="none" dirty="0">
              <a:solidFill>
                <a:srgbClr val="000000"/>
              </a:solidFill>
              <a:latin typeface="Bangers"/>
              <a:ea typeface="Roboto"/>
              <a:cs typeface="Roboto"/>
              <a:sym typeface="Bangers"/>
            </a:endParaRPr>
          </a:p>
          <a:p>
            <a:pPr algn="ctr"/>
            <a:r>
              <a:rPr lang="en-US" sz="3600" kern="100" dirty="0">
                <a:latin typeface="Bangers"/>
                <a:ea typeface="Roboto"/>
                <a:cs typeface="Roboto"/>
                <a:sym typeface="Bangers"/>
              </a:rPr>
              <a:t>ESTAS INVITADO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Google Shape;129;p14">
            <a:extLst>
              <a:ext uri="{FF2B5EF4-FFF2-40B4-BE49-F238E27FC236}">
                <a16:creationId xmlns:a16="http://schemas.microsoft.com/office/drawing/2014/main" id="{A68B2BA5-B7A8-E17C-510A-6BAE978BBB20}"/>
              </a:ext>
            </a:extLst>
          </p:cNvPr>
          <p:cNvSpPr/>
          <p:nvPr/>
        </p:nvSpPr>
        <p:spPr>
          <a:xfrm>
            <a:off x="232260" y="5346700"/>
            <a:ext cx="7205865" cy="963147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30;p14">
            <a:extLst>
              <a:ext uri="{FF2B5EF4-FFF2-40B4-BE49-F238E27FC236}">
                <a16:creationId xmlns:a16="http://schemas.microsoft.com/office/drawing/2014/main" id="{BC6BB682-7490-552B-371D-73F91CF77B0E}"/>
              </a:ext>
            </a:extLst>
          </p:cNvPr>
          <p:cNvSpPr txBox="1"/>
          <p:nvPr/>
        </p:nvSpPr>
        <p:spPr>
          <a:xfrm>
            <a:off x="278309" y="5603477"/>
            <a:ext cx="7031240" cy="54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 pasaje bíblico de enfoque se encuentra en Juan 1:35-42. En esta hora nos vamos de viaje, prepárense porque enfrentaremos giros y curvas muy estrechas. Algunas veces tomaremos el camino equivocado. </a:t>
            </a:r>
            <a:endParaRPr lang="es-MX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AB264CC1-712B-C2B2-3BA8-FB1B210A6606}"/>
              </a:ext>
            </a:extLst>
          </p:cNvPr>
          <p:cNvSpPr txBox="1"/>
          <p:nvPr/>
        </p:nvSpPr>
        <p:spPr>
          <a:xfrm>
            <a:off x="381908" y="6636724"/>
            <a:ext cx="3018518" cy="130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1001"/>
              </a:lnSpc>
            </a:pPr>
            <a:r>
              <a:rPr lang="es-MX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 muy normal que nos cansaremos en este viaje. Pero lo fabuloso es que si vamos bien preparados descubriremos nuestro propio yo quien de veras somos y porque estamos aquí. </a:t>
            </a:r>
            <a:r>
              <a:rPr lang="es-MX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s-MX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Seremos transformados en el camino.</a:t>
            </a:r>
            <a:r>
              <a:rPr lang="es-MX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   </a:t>
            </a:r>
            <a:r>
              <a:rPr lang="es-MX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686F-5A6B-C75B-C303-648CFA99A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581"/>
          <a:stretch/>
        </p:blipFill>
        <p:spPr>
          <a:xfrm>
            <a:off x="454484" y="8727552"/>
            <a:ext cx="2434477" cy="179179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602FA6E5-341A-7849-A5C1-06DBF26F64F5}"/>
              </a:ext>
            </a:extLst>
          </p:cNvPr>
          <p:cNvSpPr/>
          <p:nvPr/>
        </p:nvSpPr>
        <p:spPr>
          <a:xfrm>
            <a:off x="3775399" y="6513280"/>
            <a:ext cx="3333267" cy="2025981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>
                <a:latin typeface="Times New Roman" panose="02020603050405020304" pitchFamily="18" charset="0"/>
                <a:ea typeface="Aptos" panose="020B0004020202020204" pitchFamily="34" charset="0"/>
              </a:rPr>
              <a:t>Sabían ustedes que la vida es un viaje. Muchos de nosotros hemos tenido este viaje a nuestra propia manera, no queremos que nos digan que hacer, ni a donde ir. Queremos hacer las cosas a nuestra manera con nuestras propias fuerzas. </a:t>
            </a:r>
            <a:r>
              <a:rPr lang="es-ES">
                <a:latin typeface="Times New Roman" panose="02020603050405020304" pitchFamily="18" charset="0"/>
                <a:ea typeface="Aptos" panose="020B0004020202020204" pitchFamily="34" charset="0"/>
              </a:rPr>
              <a:t>¿Se han encontrado ustedes ahí, también?</a:t>
            </a:r>
            <a:r>
              <a:rPr lang="es-MX" sz="140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endParaRPr lang="es-MX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1D9A1-AECB-E576-F552-E5DAA6B8AF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57904" y="8612225"/>
            <a:ext cx="2482861" cy="18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7"/>
    </mc:Choice>
    <mc:Fallback xmlns="">
      <p:transition spd="slow" advTm="345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4">
            <a:extLst>
              <a:ext uri="{FF2B5EF4-FFF2-40B4-BE49-F238E27FC236}">
                <a16:creationId xmlns:a16="http://schemas.microsoft.com/office/drawing/2014/main" id="{EBB893DA-5FEC-F679-A972-7EA72DFF5599}"/>
              </a:ext>
            </a:extLst>
          </p:cNvPr>
          <p:cNvSpPr/>
          <p:nvPr/>
        </p:nvSpPr>
        <p:spPr>
          <a:xfrm>
            <a:off x="3776500" y="8164664"/>
            <a:ext cx="3545990" cy="936806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amor tan asombroso, que Gracia tan asombrosa, prepárate están invitados.</a:t>
            </a:r>
          </a:p>
        </p:txBody>
      </p:sp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A311DD-43D0-D6F9-14B3-9EB88D6B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979" y="7309197"/>
            <a:ext cx="2720824" cy="234434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499964" y="588124"/>
            <a:ext cx="6102855" cy="4758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F74D2F-A362-6C35-8D26-FF5449B68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64" r="18992"/>
          <a:stretch/>
        </p:blipFill>
        <p:spPr>
          <a:xfrm>
            <a:off x="4647744" y="5065758"/>
            <a:ext cx="2674746" cy="1905340"/>
          </a:xfrm>
          <a:prstGeom prst="rect">
            <a:avLst/>
          </a:prstGeom>
        </p:spPr>
      </p:pic>
      <p:sp>
        <p:nvSpPr>
          <p:cNvPr id="6" name="Google Shape;101;p13">
            <a:extLst>
              <a:ext uri="{FF2B5EF4-FFF2-40B4-BE49-F238E27FC236}">
                <a16:creationId xmlns:a16="http://schemas.microsoft.com/office/drawing/2014/main" id="{7D0300F4-D2B9-3EB7-5A58-14EF3362455A}"/>
              </a:ext>
            </a:extLst>
          </p:cNvPr>
          <p:cNvSpPr/>
          <p:nvPr/>
        </p:nvSpPr>
        <p:spPr>
          <a:xfrm>
            <a:off x="499963" y="4638675"/>
            <a:ext cx="3278288" cy="2591719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95;p13"/>
          <p:cNvSpPr txBox="1"/>
          <p:nvPr/>
        </p:nvSpPr>
        <p:spPr>
          <a:xfrm>
            <a:off x="674941" y="4946212"/>
            <a:ext cx="310331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esto le llamamos gracia. Pues gracia es el regalo del amor perfecto de Dios por nosotros y este amor perfecto se nos presenta de diferentes maneras.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Google Shape;95;p13">
            <a:extLst>
              <a:ext uri="{FF2B5EF4-FFF2-40B4-BE49-F238E27FC236}">
                <a16:creationId xmlns:a16="http://schemas.microsoft.com/office/drawing/2014/main" id="{C401130D-AF25-5E8E-C6FC-8D33D3FCC6D6}"/>
              </a:ext>
            </a:extLst>
          </p:cNvPr>
          <p:cNvSpPr txBox="1"/>
          <p:nvPr/>
        </p:nvSpPr>
        <p:spPr>
          <a:xfrm>
            <a:off x="981659" y="1135494"/>
            <a:ext cx="4910174" cy="222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los que seguimos a Jesus, creemos que Dios quien nos creó, nos conoce mejor de lo que nosotros nos conocemos a nosotros mismos. Por lo tanto, Dios debe conocer un camino mejor. Todo el tiempo que hemos estado luchando por hacer este viaje solos y a nuestra manera, Dios ha estado a nuestro lado esperando que lo reconozcamos y lo aceptemos. 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3500" y="0"/>
            <a:ext cx="7560000" cy="10801642"/>
            <a:chOff x="0" y="-28575"/>
            <a:chExt cx="2709333" cy="38710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474272" y="317186"/>
            <a:ext cx="6864943" cy="3436667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0" name="Google Shape;90;p13"/>
          <p:cNvGrpSpPr/>
          <p:nvPr/>
        </p:nvGrpSpPr>
        <p:grpSpPr>
          <a:xfrm>
            <a:off x="325399" y="7706638"/>
            <a:ext cx="3451101" cy="2397139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229975" y="3811947"/>
            <a:ext cx="3381582" cy="3952785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8" name="Google Shape;98;p13"/>
          <p:cNvGrpSpPr/>
          <p:nvPr/>
        </p:nvGrpSpPr>
        <p:grpSpPr>
          <a:xfrm>
            <a:off x="3944944" y="7360848"/>
            <a:ext cx="3451101" cy="2397138"/>
            <a:chOff x="0" y="-38100"/>
            <a:chExt cx="1236797" cy="988711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3786607" y="5221717"/>
            <a:ext cx="3594842" cy="2075604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 igual manera como Adán y Eva, creemos que nuestro camino es mejor que el de Dios. </a:t>
            </a:r>
            <a:r>
              <a:rPr lang="es-MX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s-MX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62789" y="3934485"/>
            <a:ext cx="3204043" cy="298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1001"/>
              </a:lnSpc>
            </a:pPr>
            <a:r>
              <a:rPr lang="es-MX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Gracia que nos busca se refiere al amor perfecto de Dios</a:t>
            </a:r>
            <a:r>
              <a:rPr lang="es-MX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encontrándonos cuando todavía estamos determinados a conquistar el viaje a nuestra manera y con nuestras propias fuerzas.</a:t>
            </a:r>
            <a:endParaRPr lang="es-MX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6ECBF-2C09-B849-5035-D401031561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2789" y="7833293"/>
            <a:ext cx="3413711" cy="2270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6BEB7-B20F-03DA-847E-44F8D56DD5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323" r="17323"/>
          <a:stretch/>
        </p:blipFill>
        <p:spPr>
          <a:xfrm>
            <a:off x="4029076" y="7516749"/>
            <a:ext cx="3297449" cy="2241237"/>
          </a:xfrm>
          <a:prstGeom prst="rect">
            <a:avLst/>
          </a:prstGeom>
        </p:spPr>
      </p:pic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0B7F5251-DA56-028D-EE88-745EBFDCF57F}"/>
              </a:ext>
            </a:extLst>
          </p:cNvPr>
          <p:cNvSpPr txBox="1"/>
          <p:nvPr/>
        </p:nvSpPr>
        <p:spPr>
          <a:xfrm>
            <a:off x="1596527" y="1545153"/>
            <a:ext cx="389572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400" dirty="0">
                <a:latin typeface="Bangers"/>
                <a:ea typeface="Roboto"/>
                <a:cs typeface="Roboto"/>
                <a:sym typeface="Bangers"/>
              </a:rPr>
              <a:t>ESCENA 2</a:t>
            </a:r>
            <a:endParaRPr lang="en-US" sz="4400" b="0" i="0" u="none" strike="noStrike" cap="none" dirty="0">
              <a:solidFill>
                <a:srgbClr val="000000"/>
              </a:solidFill>
              <a:latin typeface="Bangers"/>
              <a:ea typeface="Roboto"/>
              <a:cs typeface="Roboto"/>
              <a:sym typeface="Bangers"/>
            </a:endParaRPr>
          </a:p>
          <a:p>
            <a:pPr algn="ctr"/>
            <a:r>
              <a:rPr lang="en-US" sz="3600" kern="100" dirty="0">
                <a:latin typeface="Bangers"/>
                <a:ea typeface="Roboto"/>
                <a:cs typeface="Roboto"/>
                <a:sym typeface="Bangers"/>
              </a:rPr>
              <a:t>AQUI ESTA TU MAPA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1"/>
    </mc:Choice>
    <mc:Fallback xmlns="">
      <p:transition spd="slow" advTm="609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8499" y="-108242"/>
            <a:ext cx="7560000" cy="10801642"/>
            <a:chOff x="0" y="-28575"/>
            <a:chExt cx="2709333" cy="38710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474272" y="317186"/>
            <a:ext cx="6864943" cy="4842905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0" name="Google Shape;90;p13"/>
          <p:cNvGrpSpPr/>
          <p:nvPr/>
        </p:nvGrpSpPr>
        <p:grpSpPr>
          <a:xfrm>
            <a:off x="451893" y="8487494"/>
            <a:ext cx="2482862" cy="1907121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145414" y="6482251"/>
            <a:ext cx="3571889" cy="1959318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8" name="Google Shape;98;p13"/>
          <p:cNvGrpSpPr/>
          <p:nvPr/>
        </p:nvGrpSpPr>
        <p:grpSpPr>
          <a:xfrm>
            <a:off x="4163962" y="8770202"/>
            <a:ext cx="2631732" cy="1606733"/>
            <a:chOff x="0" y="-38100"/>
            <a:chExt cx="1236797" cy="988711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3904077" y="6482251"/>
            <a:ext cx="3435138" cy="2267772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E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¿Se recuerdan de la tentación de Adán y Eva?</a:t>
            </a: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Cuando Adán y Eva desobedecieron a Dios, tentador los persuadió con la promesa de que ellos llegarían a ser como Dios.</a:t>
            </a:r>
            <a:endParaRPr lang="es-MX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6BEB7-B20F-03DA-847E-44F8D56DD5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9" b="11690"/>
          <a:stretch/>
        </p:blipFill>
        <p:spPr>
          <a:xfrm>
            <a:off x="4202481" y="8852294"/>
            <a:ext cx="2554693" cy="1442547"/>
          </a:xfrm>
          <a:prstGeom prst="rect">
            <a:avLst/>
          </a:prstGeom>
        </p:spPr>
      </p:pic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0B7F5251-DA56-028D-EE88-745EBFDCF57F}"/>
              </a:ext>
            </a:extLst>
          </p:cNvPr>
          <p:cNvSpPr txBox="1"/>
          <p:nvPr/>
        </p:nvSpPr>
        <p:spPr>
          <a:xfrm>
            <a:off x="1546308" y="2132951"/>
            <a:ext cx="3895725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400" dirty="0">
                <a:latin typeface="Bangers"/>
                <a:ea typeface="Roboto"/>
                <a:cs typeface="Roboto"/>
                <a:sym typeface="Bangers"/>
              </a:rPr>
              <a:t>ESCENA 3</a:t>
            </a:r>
            <a:endParaRPr lang="en-US" sz="4400" b="0" i="0" u="none" strike="noStrike" cap="none" dirty="0">
              <a:solidFill>
                <a:srgbClr val="000000"/>
              </a:solidFill>
              <a:latin typeface="Bangers"/>
              <a:ea typeface="Roboto"/>
              <a:cs typeface="Roboto"/>
              <a:sym typeface="Bangers"/>
            </a:endParaRPr>
          </a:p>
          <a:p>
            <a:pPr algn="ctr"/>
            <a:r>
              <a:rPr lang="en-US" sz="3600" kern="100" dirty="0">
                <a:effectLst/>
                <a:latin typeface="Bangers"/>
                <a:ea typeface="Roboto"/>
                <a:cs typeface="Roboto"/>
                <a:sym typeface="Bangers"/>
              </a:rPr>
              <a:t>AQUI ESTA TU BRUJULA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Google Shape;129;p14">
            <a:extLst>
              <a:ext uri="{FF2B5EF4-FFF2-40B4-BE49-F238E27FC236}">
                <a16:creationId xmlns:a16="http://schemas.microsoft.com/office/drawing/2014/main" id="{A68B2BA5-B7A8-E17C-510A-6BAE978BBB20}"/>
              </a:ext>
            </a:extLst>
          </p:cNvPr>
          <p:cNvSpPr/>
          <p:nvPr/>
        </p:nvSpPr>
        <p:spPr>
          <a:xfrm>
            <a:off x="175317" y="5160091"/>
            <a:ext cx="7205865" cy="1092523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30;p14">
            <a:extLst>
              <a:ext uri="{FF2B5EF4-FFF2-40B4-BE49-F238E27FC236}">
                <a16:creationId xmlns:a16="http://schemas.microsoft.com/office/drawing/2014/main" id="{BC6BB682-7490-552B-371D-73F91CF77B0E}"/>
              </a:ext>
            </a:extLst>
          </p:cNvPr>
          <p:cNvSpPr txBox="1"/>
          <p:nvPr/>
        </p:nvSpPr>
        <p:spPr>
          <a:xfrm>
            <a:off x="255881" y="5282284"/>
            <a:ext cx="7031240" cy="84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brújula viene a representar la Gracia que nos salva. O sea, el amor perfecto de Dios encontrándonos en el camino, cuando estamos listos para viajar por el mejor camino. El camino de Jesus.  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D583F-509A-6CD3-A183-E57DBA8317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6794" y="8560449"/>
            <a:ext cx="2468269" cy="1788241"/>
          </a:xfrm>
          <a:prstGeom prst="rect">
            <a:avLst/>
          </a:prstGeom>
        </p:spPr>
      </p:pic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AB264CC1-712B-C2B2-3BA8-FB1B210A6606}"/>
              </a:ext>
            </a:extLst>
          </p:cNvPr>
          <p:cNvSpPr txBox="1"/>
          <p:nvPr/>
        </p:nvSpPr>
        <p:spPr>
          <a:xfrm>
            <a:off x="269370" y="6618422"/>
            <a:ext cx="3323979" cy="13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1001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Seamos honestos, las tentaciones funcionan porque son tentadoras, sin embargo, no solo es el acto tentador sino la promesa que lo acompaña.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5"/>
    </mc:Choice>
    <mc:Fallback xmlns="">
      <p:transition spd="slow" advTm="283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4690640" y="8324849"/>
            <a:ext cx="2412380" cy="2091067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93297-1545-27F4-F018-1A68ED52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57" r="14590"/>
          <a:stretch/>
        </p:blipFill>
        <p:spPr>
          <a:xfrm>
            <a:off x="4744759" y="8424008"/>
            <a:ext cx="2347864" cy="1991908"/>
          </a:xfrm>
          <a:prstGeom prst="rect">
            <a:avLst/>
          </a:prstGeom>
        </p:spPr>
      </p:pic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623955" y="262947"/>
            <a:ext cx="6468667" cy="3147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130;p14">
            <a:extLst>
              <a:ext uri="{FF2B5EF4-FFF2-40B4-BE49-F238E27FC236}">
                <a16:creationId xmlns:a16="http://schemas.microsoft.com/office/drawing/2014/main" id="{14378560-A5B9-5BB4-7FD8-254C4FEDA9E6}"/>
              </a:ext>
            </a:extLst>
          </p:cNvPr>
          <p:cNvSpPr txBox="1"/>
          <p:nvPr/>
        </p:nvSpPr>
        <p:spPr>
          <a:xfrm>
            <a:off x="904874" y="458530"/>
            <a:ext cx="5400675" cy="185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 siempre sucede inmediatamente, pero llega el momento en que miramos alrededor y nos damos cuenta de que no conocemos donde estamos, que estamos perdidos. Las promesas de las tentaciones estaban vacías, las emociones se han envanecido y nuestros ojos empiezan a ver en el camino que estamos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s-MX" sz="2000" dirty="0"/>
          </a:p>
        </p:txBody>
      </p:sp>
      <p:sp>
        <p:nvSpPr>
          <p:cNvPr id="6" name="Google Shape;101;p13">
            <a:extLst>
              <a:ext uri="{FF2B5EF4-FFF2-40B4-BE49-F238E27FC236}">
                <a16:creationId xmlns:a16="http://schemas.microsoft.com/office/drawing/2014/main" id="{7D0300F4-D2B9-3EB7-5A58-14EF3362455A}"/>
              </a:ext>
            </a:extLst>
          </p:cNvPr>
          <p:cNvSpPr/>
          <p:nvPr/>
        </p:nvSpPr>
        <p:spPr>
          <a:xfrm>
            <a:off x="157019" y="3042395"/>
            <a:ext cx="4483304" cy="2304305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95;p13"/>
          <p:cNvSpPr txBox="1"/>
          <p:nvPr/>
        </p:nvSpPr>
        <p:spPr>
          <a:xfrm>
            <a:off x="350042" y="3236763"/>
            <a:ext cx="4041174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Gracia salvadora es Dios encontrándonos en el camino que elegimos. Nos recuerda que siempre somos Bienvenido y guiados por la ruta de regreso al mejor camino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Google Shape;101;p13">
            <a:extLst>
              <a:ext uri="{FF2B5EF4-FFF2-40B4-BE49-F238E27FC236}">
                <a16:creationId xmlns:a16="http://schemas.microsoft.com/office/drawing/2014/main" id="{6A87A0CC-68FA-E4D4-BB58-F9E990F641CF}"/>
              </a:ext>
            </a:extLst>
          </p:cNvPr>
          <p:cNvSpPr/>
          <p:nvPr/>
        </p:nvSpPr>
        <p:spPr>
          <a:xfrm>
            <a:off x="3389788" y="5471007"/>
            <a:ext cx="3958027" cy="2752833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95;p13">
            <a:extLst>
              <a:ext uri="{FF2B5EF4-FFF2-40B4-BE49-F238E27FC236}">
                <a16:creationId xmlns:a16="http://schemas.microsoft.com/office/drawing/2014/main" id="{C401130D-AF25-5E8E-C6FC-8D33D3FCC6D6}"/>
              </a:ext>
            </a:extLst>
          </p:cNvPr>
          <p:cNvSpPr txBox="1"/>
          <p:nvPr/>
        </p:nvSpPr>
        <p:spPr>
          <a:xfrm>
            <a:off x="3520760" y="5630447"/>
            <a:ext cx="3720520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Esto es como si Dios nos diera una brújula permitiéndonos darle sentido al mapa y leerlo con nuevos ojos para navegar alrededor de los peligros y permanecer fieles al propósito de Dios para nuestras vidas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79448-F66F-3B95-B170-5B73360FC4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04201" y="3302775"/>
            <a:ext cx="2018461" cy="178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970E8-936C-CDDC-8654-5D0FDF42B7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08685" y="5425211"/>
            <a:ext cx="3074567" cy="2204313"/>
          </a:xfrm>
          <a:prstGeom prst="rect">
            <a:avLst/>
          </a:prstGeom>
        </p:spPr>
      </p:pic>
      <p:grpSp>
        <p:nvGrpSpPr>
          <p:cNvPr id="17" name="Google Shape;128;p14">
            <a:extLst>
              <a:ext uri="{FF2B5EF4-FFF2-40B4-BE49-F238E27FC236}">
                <a16:creationId xmlns:a16="http://schemas.microsoft.com/office/drawing/2014/main" id="{4D54E198-431C-D695-7076-3E5B815380E9}"/>
              </a:ext>
            </a:extLst>
          </p:cNvPr>
          <p:cNvGrpSpPr/>
          <p:nvPr/>
        </p:nvGrpSpPr>
        <p:grpSpPr>
          <a:xfrm>
            <a:off x="350042" y="8424007"/>
            <a:ext cx="4041174" cy="1860889"/>
            <a:chOff x="0" y="143768"/>
            <a:chExt cx="1835250" cy="806842"/>
          </a:xfrm>
        </p:grpSpPr>
        <p:sp>
          <p:nvSpPr>
            <p:cNvPr id="18" name="Google Shape;129;p14">
              <a:extLst>
                <a:ext uri="{FF2B5EF4-FFF2-40B4-BE49-F238E27FC236}">
                  <a16:creationId xmlns:a16="http://schemas.microsoft.com/office/drawing/2014/main" id="{AE713C0D-8EE2-60C4-0942-174336536DB2}"/>
                </a:ext>
              </a:extLst>
            </p:cNvPr>
            <p:cNvSpPr/>
            <p:nvPr/>
          </p:nvSpPr>
          <p:spPr>
            <a:xfrm>
              <a:off x="0" y="143768"/>
              <a:ext cx="1835250" cy="806842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30;p14">
              <a:extLst>
                <a:ext uri="{FF2B5EF4-FFF2-40B4-BE49-F238E27FC236}">
                  <a16:creationId xmlns:a16="http://schemas.microsoft.com/office/drawing/2014/main" id="{C07C7C67-A779-2A86-5636-F0D256F10D26}"/>
                </a:ext>
              </a:extLst>
            </p:cNvPr>
            <p:cNvSpPr txBox="1"/>
            <p:nvPr/>
          </p:nvSpPr>
          <p:spPr>
            <a:xfrm>
              <a:off x="5164" y="203931"/>
              <a:ext cx="1797490" cy="635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s-MX" sz="1800" b="0" i="0" u="none" strike="noStrike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 Gracia salvadora nos recuerda que fuimos creados para algo más. Nos recibe con brazos abiertos, nos da todo lo </a:t>
              </a:r>
              <a:r>
                <a:rPr lang="es-MX" sz="1800" dirty="0">
                  <a:latin typeface="Times New Roman" panose="02020603050405020304" pitchFamily="18" charset="0"/>
                </a:rPr>
                <a:t>necesario para que podamos Volver al mejor camino, al camino de Jesus.</a:t>
              </a:r>
              <a:r>
                <a:rPr lang="es-MX" sz="18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</a:rPr>
                <a:t>  </a:t>
              </a:r>
              <a:endParaRPr lang="es-MX" sz="2000" b="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3"/>
    </mc:Choice>
    <mc:Fallback xmlns="">
      <p:transition spd="slow" advTm="383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8499" y="-108242"/>
            <a:ext cx="7560000" cy="10801642"/>
            <a:chOff x="0" y="-28575"/>
            <a:chExt cx="2709333" cy="38710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474272" y="317186"/>
            <a:ext cx="6864943" cy="4263047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0" name="Google Shape;90;p13"/>
          <p:cNvGrpSpPr/>
          <p:nvPr/>
        </p:nvGrpSpPr>
        <p:grpSpPr>
          <a:xfrm>
            <a:off x="451893" y="8487494"/>
            <a:ext cx="2482862" cy="1907121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145414" y="5982128"/>
            <a:ext cx="3778000" cy="2459441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8" name="Google Shape;98;p13"/>
          <p:cNvGrpSpPr/>
          <p:nvPr/>
        </p:nvGrpSpPr>
        <p:grpSpPr>
          <a:xfrm>
            <a:off x="4163962" y="8770202"/>
            <a:ext cx="2631732" cy="1606733"/>
            <a:chOff x="0" y="-38100"/>
            <a:chExt cx="1236797" cy="988711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4053741" y="5982129"/>
            <a:ext cx="3285474" cy="2759828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Algunas preguntas para la conversación: </a:t>
            </a:r>
            <a:r>
              <a:rPr lang="es-E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¿Qué ha cambiado en su vida desde que fue recibido por la gracia de Dios? ¿Qué nombres vienen a su mente de sus conocidos que necesitan encontrar la gracia de Dios?</a:t>
            </a:r>
            <a:endParaRPr lang="es-MX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6BEB7-B20F-03DA-847E-44F8D56DD5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671" b="7671"/>
          <a:stretch/>
        </p:blipFill>
        <p:spPr>
          <a:xfrm>
            <a:off x="4202481" y="8852294"/>
            <a:ext cx="2554693" cy="1496396"/>
          </a:xfrm>
          <a:prstGeom prst="rect">
            <a:avLst/>
          </a:prstGeom>
        </p:spPr>
      </p:pic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0B7F5251-DA56-028D-EE88-745EBFDCF57F}"/>
              </a:ext>
            </a:extLst>
          </p:cNvPr>
          <p:cNvSpPr txBox="1"/>
          <p:nvPr/>
        </p:nvSpPr>
        <p:spPr>
          <a:xfrm>
            <a:off x="1697016" y="1248014"/>
            <a:ext cx="3895725" cy="238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MX" sz="4400" b="0" i="0" u="none" strike="noStrike" cap="none" dirty="0">
                <a:solidFill>
                  <a:srgbClr val="000000"/>
                </a:solidFill>
                <a:latin typeface="Bangers"/>
                <a:ea typeface="Roboto"/>
                <a:cs typeface="Roboto"/>
                <a:sym typeface="Bangers"/>
              </a:rPr>
              <a:t>sección para interacción en el grupo</a:t>
            </a:r>
            <a:endParaRPr lang="es-MX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Google Shape;129;p14">
            <a:extLst>
              <a:ext uri="{FF2B5EF4-FFF2-40B4-BE49-F238E27FC236}">
                <a16:creationId xmlns:a16="http://schemas.microsoft.com/office/drawing/2014/main" id="{A68B2BA5-B7A8-E17C-510A-6BAE978BBB20}"/>
              </a:ext>
            </a:extLst>
          </p:cNvPr>
          <p:cNvSpPr/>
          <p:nvPr/>
        </p:nvSpPr>
        <p:spPr>
          <a:xfrm>
            <a:off x="175317" y="4659968"/>
            <a:ext cx="7205865" cy="1242426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30;p14">
            <a:extLst>
              <a:ext uri="{FF2B5EF4-FFF2-40B4-BE49-F238E27FC236}">
                <a16:creationId xmlns:a16="http://schemas.microsoft.com/office/drawing/2014/main" id="{BC6BB682-7490-552B-371D-73F91CF77B0E}"/>
              </a:ext>
            </a:extLst>
          </p:cNvPr>
          <p:cNvSpPr txBox="1"/>
          <p:nvPr/>
        </p:nvSpPr>
        <p:spPr>
          <a:xfrm>
            <a:off x="255881" y="4716404"/>
            <a:ext cx="7031240" cy="104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Facilitador: Cuales cosas importantes hemos aprendido hoy en cuanto a la invitación de caminar en la gracia de Dios, la gracia como el amor perfecto de Dios, la gracia que nos busca, y la gracia que nos salva, Pongamos atención en los asuntos importantes que hemos aprendido: </a:t>
            </a: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grupo intercambia ideas </a:t>
            </a:r>
            <a:endParaRPr lang="es-MX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D583F-509A-6CD3-A183-E57DBA8317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6794" y="8560449"/>
            <a:ext cx="2468269" cy="1815765"/>
          </a:xfrm>
          <a:prstGeom prst="rect">
            <a:avLst/>
          </a:prstGeom>
        </p:spPr>
      </p:pic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AB264CC1-712B-C2B2-3BA8-FB1B210A6606}"/>
              </a:ext>
            </a:extLst>
          </p:cNvPr>
          <p:cNvSpPr txBox="1"/>
          <p:nvPr/>
        </p:nvSpPr>
        <p:spPr>
          <a:xfrm>
            <a:off x="279974" y="6150589"/>
            <a:ext cx="3508880" cy="149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1001"/>
              </a:lnSpc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le ha parecido atractivo acerca de la vida de Jesús? ¿En qué camino se encontraba o se encuentra usted cuando Jesús se atravesó en su camino? ¿Cómo lo encontró la gracia? </a:t>
            </a:r>
            <a:r>
              <a:rPr lang="es-ES" sz="1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Cuando Jesús lo llamó a seguirlo, ¿qué cargas tuvo que dejar? 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5"/>
    </mc:Choice>
    <mc:Fallback xmlns="">
      <p:transition spd="slow" advTm="283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8499" y="-108242"/>
            <a:ext cx="7560000" cy="10801642"/>
            <a:chOff x="0" y="-28575"/>
            <a:chExt cx="2709333" cy="38710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516239" y="416416"/>
            <a:ext cx="6864943" cy="4842905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0" name="Google Shape;90;p13"/>
          <p:cNvGrpSpPr/>
          <p:nvPr/>
        </p:nvGrpSpPr>
        <p:grpSpPr>
          <a:xfrm>
            <a:off x="451893" y="8487494"/>
            <a:ext cx="2482862" cy="1907121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145414" y="6482251"/>
            <a:ext cx="3571889" cy="1959318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8" name="Google Shape;98;p13"/>
          <p:cNvGrpSpPr/>
          <p:nvPr/>
        </p:nvGrpSpPr>
        <p:grpSpPr>
          <a:xfrm>
            <a:off x="4163962" y="8770202"/>
            <a:ext cx="2631732" cy="1606733"/>
            <a:chOff x="0" y="-38100"/>
            <a:chExt cx="1236797" cy="988711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3904077" y="6482251"/>
            <a:ext cx="3435138" cy="2147963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 sz="16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16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Por favor ayúdeme a orar por:</a:t>
            </a:r>
            <a:endParaRPr lang="es-MX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6BEB7-B20F-03DA-847E-44F8D56DD5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767" b="21767"/>
          <a:stretch/>
        </p:blipFill>
        <p:spPr>
          <a:xfrm>
            <a:off x="4202481" y="8852294"/>
            <a:ext cx="2554693" cy="1524641"/>
          </a:xfrm>
          <a:prstGeom prst="rect">
            <a:avLst/>
          </a:prstGeom>
        </p:spPr>
      </p:pic>
      <p:sp>
        <p:nvSpPr>
          <p:cNvPr id="4" name="Google Shape;95;p13">
            <a:extLst>
              <a:ext uri="{FF2B5EF4-FFF2-40B4-BE49-F238E27FC236}">
                <a16:creationId xmlns:a16="http://schemas.microsoft.com/office/drawing/2014/main" id="{0B7F5251-DA56-028D-EE88-745EBFDCF57F}"/>
              </a:ext>
            </a:extLst>
          </p:cNvPr>
          <p:cNvSpPr txBox="1"/>
          <p:nvPr/>
        </p:nvSpPr>
        <p:spPr>
          <a:xfrm>
            <a:off x="1693324" y="1829900"/>
            <a:ext cx="3895725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MX" sz="5400" kern="100" dirty="0">
                <a:effectLst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Tiempo de Oración</a:t>
            </a:r>
            <a:endParaRPr lang="es-MX" sz="5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" name="Google Shape;129;p14">
            <a:extLst>
              <a:ext uri="{FF2B5EF4-FFF2-40B4-BE49-F238E27FC236}">
                <a16:creationId xmlns:a16="http://schemas.microsoft.com/office/drawing/2014/main" id="{A68B2BA5-B7A8-E17C-510A-6BAE978BBB20}"/>
              </a:ext>
            </a:extLst>
          </p:cNvPr>
          <p:cNvSpPr/>
          <p:nvPr/>
        </p:nvSpPr>
        <p:spPr>
          <a:xfrm>
            <a:off x="175317" y="5160091"/>
            <a:ext cx="7205865" cy="1092523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30;p14">
            <a:extLst>
              <a:ext uri="{FF2B5EF4-FFF2-40B4-BE49-F238E27FC236}">
                <a16:creationId xmlns:a16="http://schemas.microsoft.com/office/drawing/2014/main" id="{BC6BB682-7490-552B-371D-73F91CF77B0E}"/>
              </a:ext>
            </a:extLst>
          </p:cNvPr>
          <p:cNvSpPr txBox="1"/>
          <p:nvPr/>
        </p:nvSpPr>
        <p:spPr>
          <a:xfrm>
            <a:off x="255881" y="5282284"/>
            <a:ext cx="7031240" cy="84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Facilitador invita a los miembros del grupo a orar e interceder el uno por el otro. 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D583F-509A-6CD3-A183-E57DBA8317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1893" y="8588694"/>
            <a:ext cx="2482862" cy="1788241"/>
          </a:xfrm>
          <a:prstGeom prst="rect">
            <a:avLst/>
          </a:prstGeom>
        </p:spPr>
      </p:pic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AB264CC1-712B-C2B2-3BA8-FB1B210A6606}"/>
              </a:ext>
            </a:extLst>
          </p:cNvPr>
          <p:cNvSpPr txBox="1"/>
          <p:nvPr/>
        </p:nvSpPr>
        <p:spPr>
          <a:xfrm>
            <a:off x="269370" y="6618422"/>
            <a:ext cx="3323979" cy="74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1001"/>
              </a:lnSpc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algunas necesidades espirituales que se pudieron observar en nuestra reunión de esta mañana?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95"/>
    </mc:Choice>
    <mc:Fallback xmlns="">
      <p:transition spd="slow" advTm="2839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761</Words>
  <Application>Microsoft Office PowerPoint</Application>
  <PresentationFormat>Custom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Roboto</vt:lpstr>
      <vt:lpstr>Calibri</vt:lpstr>
      <vt:lpstr>Arial</vt:lpstr>
      <vt:lpstr>Bangers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Deida</dc:creator>
  <cp:lastModifiedBy>Daniel Deida</cp:lastModifiedBy>
  <cp:revision>53</cp:revision>
  <dcterms:modified xsi:type="dcterms:W3CDTF">2024-08-04T00:17:09Z</dcterms:modified>
</cp:coreProperties>
</file>