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66" r:id="rId2"/>
    <p:sldId id="256" r:id="rId3"/>
    <p:sldId id="267" r:id="rId4"/>
    <p:sldId id="263" r:id="rId5"/>
  </p:sldIdLst>
  <p:sldSz cx="7556500" cy="10693400"/>
  <p:notesSz cx="7010400" cy="9296400"/>
  <p:embeddedFontLst>
    <p:embeddedFont>
      <p:font typeface="Baskerville Old Face" panose="02020602080505020303" pitchFamily="18" charset="0"/>
      <p:regular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4" autoAdjust="0"/>
    <p:restoredTop sz="94660"/>
  </p:normalViewPr>
  <p:slideViewPr>
    <p:cSldViewPr snapToGrid="0">
      <p:cViewPr>
        <p:scale>
          <a:sx n="80" d="100"/>
          <a:sy n="80" d="100"/>
        </p:scale>
        <p:origin x="1452" y="-24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696913"/>
            <a:ext cx="2463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696913"/>
            <a:ext cx="2463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1739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696913"/>
            <a:ext cx="2463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696913"/>
            <a:ext cx="2463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626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696913"/>
            <a:ext cx="24638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4386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hyperlink" Target="https://pixabay.com/fr/vectors/bulle-de-dialogue-ballon-de-discours-145971/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9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pixabay.com/fr/vectors/bulle-de-dialogue-ballon-de-discours-145971/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-5913623" y="-167533"/>
            <a:ext cx="19308325" cy="10860933"/>
          </a:xfrm>
          <a:custGeom>
            <a:avLst/>
            <a:gdLst/>
            <a:ahLst/>
            <a:cxnLst/>
            <a:rect l="l" t="t" r="r" b="b"/>
            <a:pathLst>
              <a:path w="19308325" h="10860933" extrusionOk="0">
                <a:moveTo>
                  <a:pt x="0" y="0"/>
                </a:moveTo>
                <a:lnTo>
                  <a:pt x="19308324" y="0"/>
                </a:lnTo>
                <a:lnTo>
                  <a:pt x="19308324" y="10860932"/>
                </a:lnTo>
                <a:lnTo>
                  <a:pt x="0" y="108609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0000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86" name="Google Shape;86;p13"/>
          <p:cNvGrpSpPr/>
          <p:nvPr/>
        </p:nvGrpSpPr>
        <p:grpSpPr>
          <a:xfrm>
            <a:off x="-3500" y="-108242"/>
            <a:ext cx="7560000" cy="10801642"/>
            <a:chOff x="0" y="-28575"/>
            <a:chExt cx="2709333" cy="3871065"/>
          </a:xfrm>
        </p:grpSpPr>
        <p:sp>
          <p:nvSpPr>
            <p:cNvPr id="87" name="Google Shape;87;p13"/>
            <p:cNvSpPr/>
            <p:nvPr/>
          </p:nvSpPr>
          <p:spPr>
            <a:xfrm>
              <a:off x="0" y="0"/>
              <a:ext cx="2709333" cy="3842490"/>
            </a:xfrm>
            <a:custGeom>
              <a:avLst/>
              <a:gdLst/>
              <a:ahLst/>
              <a:cxnLst/>
              <a:rect l="l" t="t" r="r" b="b"/>
              <a:pathLst>
                <a:path w="2709333" h="3842490" extrusionOk="0">
                  <a:moveTo>
                    <a:pt x="0" y="0"/>
                  </a:moveTo>
                  <a:lnTo>
                    <a:pt x="2709333" y="0"/>
                  </a:lnTo>
                  <a:lnTo>
                    <a:pt x="2709333" y="3842490"/>
                  </a:lnTo>
                  <a:lnTo>
                    <a:pt x="0" y="38424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428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0" y="-28575"/>
              <a:ext cx="2709333" cy="38710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325399" y="7732298"/>
            <a:ext cx="3451101" cy="2748325"/>
            <a:chOff x="0" y="-38100"/>
            <a:chExt cx="1236797" cy="988711"/>
          </a:xfrm>
        </p:grpSpPr>
        <p:sp>
          <p:nvSpPr>
            <p:cNvPr id="91" name="Google Shape;91;p13"/>
            <p:cNvSpPr/>
            <p:nvPr/>
          </p:nvSpPr>
          <p:spPr>
            <a:xfrm>
              <a:off x="0" y="0"/>
              <a:ext cx="1236797" cy="950611"/>
            </a:xfrm>
            <a:custGeom>
              <a:avLst/>
              <a:gdLst/>
              <a:ahLst/>
              <a:cxnLst/>
              <a:rect l="l" t="t" r="r" b="b"/>
              <a:pathLst>
                <a:path w="1236797" h="950611" extrusionOk="0">
                  <a:moveTo>
                    <a:pt x="0" y="0"/>
                  </a:moveTo>
                  <a:lnTo>
                    <a:pt x="1236797" y="0"/>
                  </a:lnTo>
                  <a:lnTo>
                    <a:pt x="1236797" y="950611"/>
                  </a:lnTo>
                  <a:lnTo>
                    <a:pt x="0" y="950611"/>
                  </a:lnTo>
                  <a:close/>
                </a:path>
              </a:pathLst>
            </a:custGeom>
            <a:solidFill>
              <a:srgbClr val="FFFFFF"/>
            </a:solidFill>
            <a:ln w="666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0" y="-38100"/>
              <a:ext cx="1236797" cy="988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3" name="Google Shape;93;p13"/>
          <p:cNvSpPr/>
          <p:nvPr/>
        </p:nvSpPr>
        <p:spPr>
          <a:xfrm>
            <a:off x="358957" y="5658373"/>
            <a:ext cx="3381582" cy="2016950"/>
          </a:xfrm>
          <a:custGeom>
            <a:avLst/>
            <a:gdLst/>
            <a:ahLst/>
            <a:cxnLst/>
            <a:rect l="l" t="t" r="r" b="b"/>
            <a:pathLst>
              <a:path w="3485399" h="2300363" extrusionOk="0">
                <a:moveTo>
                  <a:pt x="0" y="0"/>
                </a:moveTo>
                <a:lnTo>
                  <a:pt x="3485398" y="0"/>
                </a:lnTo>
                <a:lnTo>
                  <a:pt x="3485398" y="2300363"/>
                </a:lnTo>
                <a:lnTo>
                  <a:pt x="0" y="23003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98" name="Google Shape;98;p13"/>
          <p:cNvGrpSpPr/>
          <p:nvPr/>
        </p:nvGrpSpPr>
        <p:grpSpPr>
          <a:xfrm>
            <a:off x="3944944" y="7360848"/>
            <a:ext cx="3451101" cy="2397138"/>
            <a:chOff x="0" y="-38100"/>
            <a:chExt cx="1236797" cy="988711"/>
          </a:xfrm>
        </p:grpSpPr>
        <p:sp>
          <p:nvSpPr>
            <p:cNvPr id="99" name="Google Shape;99;p13"/>
            <p:cNvSpPr/>
            <p:nvPr/>
          </p:nvSpPr>
          <p:spPr>
            <a:xfrm>
              <a:off x="0" y="0"/>
              <a:ext cx="1236797" cy="950611"/>
            </a:xfrm>
            <a:custGeom>
              <a:avLst/>
              <a:gdLst/>
              <a:ahLst/>
              <a:cxnLst/>
              <a:rect l="l" t="t" r="r" b="b"/>
              <a:pathLst>
                <a:path w="1236797" h="950611" extrusionOk="0">
                  <a:moveTo>
                    <a:pt x="0" y="0"/>
                  </a:moveTo>
                  <a:lnTo>
                    <a:pt x="1236797" y="0"/>
                  </a:lnTo>
                  <a:lnTo>
                    <a:pt x="1236797" y="950611"/>
                  </a:lnTo>
                  <a:lnTo>
                    <a:pt x="0" y="950611"/>
                  </a:lnTo>
                  <a:close/>
                </a:path>
              </a:pathLst>
            </a:custGeom>
            <a:solidFill>
              <a:srgbClr val="FFFFFF"/>
            </a:solidFill>
            <a:ln w="666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Google Shape;100;p13"/>
            <p:cNvSpPr txBox="1"/>
            <p:nvPr/>
          </p:nvSpPr>
          <p:spPr>
            <a:xfrm>
              <a:off x="0" y="-38100"/>
              <a:ext cx="1236797" cy="988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01" name="Google Shape;101;p13"/>
          <p:cNvSpPr/>
          <p:nvPr/>
        </p:nvSpPr>
        <p:spPr>
          <a:xfrm>
            <a:off x="3801203" y="5597562"/>
            <a:ext cx="3594842" cy="1646227"/>
          </a:xfrm>
          <a:custGeom>
            <a:avLst/>
            <a:gdLst/>
            <a:ahLst/>
            <a:cxnLst/>
            <a:rect l="l" t="t" r="r" b="b"/>
            <a:pathLst>
              <a:path w="3485399" h="2300363" extrusionOk="0">
                <a:moveTo>
                  <a:pt x="0" y="0"/>
                </a:moveTo>
                <a:lnTo>
                  <a:pt x="3485398" y="0"/>
                </a:lnTo>
                <a:lnTo>
                  <a:pt x="3485398" y="2300363"/>
                </a:lnTo>
                <a:lnTo>
                  <a:pt x="0" y="23003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es-MX" sz="1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 creo también que el alma humana es más valiosa que cualquier otra especie creada, Podemos ver Mateo 10:29-31</a:t>
            </a: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 </a:t>
            </a:r>
            <a:r>
              <a:rPr lang="es-MX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s-MX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4" name="Google Shape;104;p13"/>
          <p:cNvSpPr txBox="1"/>
          <p:nvPr/>
        </p:nvSpPr>
        <p:spPr>
          <a:xfrm>
            <a:off x="455121" y="5854556"/>
            <a:ext cx="3204043" cy="1119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1001"/>
              </a:lnSpc>
            </a:pPr>
            <a:r>
              <a:rPr lang="es-MX" sz="1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Podemos decir que el alma es más valiosa que el alimento y el cuerpo. Para esto Podemos ver Mateo 6:25.</a:t>
            </a: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endParaRPr lang="es-MX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B6ECBF-2C09-B849-5035-D4010315616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25399" y="7819449"/>
            <a:ext cx="3381582" cy="26424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D6BEB7-B20F-03DA-847E-44F8D56DD58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979764" y="7448313"/>
            <a:ext cx="3324631" cy="2309673"/>
          </a:xfrm>
          <a:prstGeom prst="rect">
            <a:avLst/>
          </a:prstGeom>
        </p:spPr>
      </p:pic>
      <p:pic>
        <p:nvPicPr>
          <p:cNvPr id="5" name="Picture 4" descr="EL VALOR DE UN ALMA. Marcos 8:36,37 – IGLESIA DE CRISTO">
            <a:extLst>
              <a:ext uri="{FF2B5EF4-FFF2-40B4-BE49-F238E27FC236}">
                <a16:creationId xmlns:a16="http://schemas.microsoft.com/office/drawing/2014/main" id="{5BE18D93-F17F-6838-E036-0756A5A130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0" y="1676817"/>
            <a:ext cx="7346041" cy="22348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oogle Shape;128;p14">
            <a:extLst>
              <a:ext uri="{FF2B5EF4-FFF2-40B4-BE49-F238E27FC236}">
                <a16:creationId xmlns:a16="http://schemas.microsoft.com/office/drawing/2014/main" id="{3F82BA93-09C0-A784-F44C-2DEF43E22265}"/>
              </a:ext>
            </a:extLst>
          </p:cNvPr>
          <p:cNvGrpSpPr/>
          <p:nvPr/>
        </p:nvGrpSpPr>
        <p:grpSpPr>
          <a:xfrm>
            <a:off x="636258" y="212777"/>
            <a:ext cx="6280484" cy="1311431"/>
            <a:chOff x="0" y="166451"/>
            <a:chExt cx="1835250" cy="806842"/>
          </a:xfrm>
        </p:grpSpPr>
        <p:sp>
          <p:nvSpPr>
            <p:cNvPr id="7" name="Google Shape;129;p14">
              <a:extLst>
                <a:ext uri="{FF2B5EF4-FFF2-40B4-BE49-F238E27FC236}">
                  <a16:creationId xmlns:a16="http://schemas.microsoft.com/office/drawing/2014/main" id="{86D1DE29-F2DA-042F-BB94-289E7B543F5E}"/>
                </a:ext>
              </a:extLst>
            </p:cNvPr>
            <p:cNvSpPr/>
            <p:nvPr/>
          </p:nvSpPr>
          <p:spPr>
            <a:xfrm>
              <a:off x="0" y="166451"/>
              <a:ext cx="1835250" cy="806842"/>
            </a:xfrm>
            <a:custGeom>
              <a:avLst/>
              <a:gdLst/>
              <a:ahLst/>
              <a:cxnLst/>
              <a:rect l="l" t="t" r="r" b="b"/>
              <a:pathLst>
                <a:path w="1236797" h="950611" extrusionOk="0">
                  <a:moveTo>
                    <a:pt x="0" y="0"/>
                  </a:moveTo>
                  <a:lnTo>
                    <a:pt x="1236797" y="0"/>
                  </a:lnTo>
                  <a:lnTo>
                    <a:pt x="1236797" y="950611"/>
                  </a:lnTo>
                  <a:lnTo>
                    <a:pt x="0" y="950611"/>
                  </a:lnTo>
                  <a:close/>
                </a:path>
              </a:pathLst>
            </a:custGeom>
            <a:solidFill>
              <a:srgbClr val="FFFFFF"/>
            </a:solidFill>
            <a:ln w="666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Google Shape;130;p14">
              <a:extLst>
                <a:ext uri="{FF2B5EF4-FFF2-40B4-BE49-F238E27FC236}">
                  <a16:creationId xmlns:a16="http://schemas.microsoft.com/office/drawing/2014/main" id="{3000BFBB-6AB7-F645-5E03-D104FC2F07BE}"/>
                </a:ext>
              </a:extLst>
            </p:cNvPr>
            <p:cNvSpPr txBox="1"/>
            <p:nvPr/>
          </p:nvSpPr>
          <p:spPr>
            <a:xfrm>
              <a:off x="67396" y="217918"/>
              <a:ext cx="1735258" cy="621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0" i="0" u="none" strike="noStrike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lang="en-US" sz="3200" b="0" i="0" u="none" strike="noStrike" dirty="0">
                  <a:solidFill>
                    <a:srgbClr val="000000"/>
                  </a:solidFill>
                  <a:latin typeface="Baskerville Old Face" panose="02020602080505020303" pitchFamily="18" charset="0"/>
                  <a:ea typeface="STXingkai" panose="020B0503020204020204" pitchFamily="2" charset="-122"/>
                </a:rPr>
                <a:t>DIALOGOS BIBLICOS POR EL DR. DANIEL DEIDA</a:t>
              </a:r>
              <a:endParaRPr lang="en-US" sz="2400" b="0" i="0" u="none" strike="noStrike" dirty="0">
                <a:solidFill>
                  <a:srgbClr val="000000"/>
                </a:solidFill>
                <a:latin typeface="Baskerville Old Face" panose="02020602080505020303" pitchFamily="18" charset="0"/>
                <a:ea typeface="STXingkai" panose="020B0503020204020204" pitchFamily="2" charset="-122"/>
              </a:endParaRPr>
            </a:p>
          </p:txBody>
        </p:sp>
      </p:grpSp>
      <p:sp>
        <p:nvSpPr>
          <p:cNvPr id="9" name="Google Shape;129;p14">
            <a:extLst>
              <a:ext uri="{FF2B5EF4-FFF2-40B4-BE49-F238E27FC236}">
                <a16:creationId xmlns:a16="http://schemas.microsoft.com/office/drawing/2014/main" id="{4D181F2D-B992-57ED-2114-40DBC790E25D}"/>
              </a:ext>
            </a:extLst>
          </p:cNvPr>
          <p:cNvSpPr/>
          <p:nvPr/>
        </p:nvSpPr>
        <p:spPr>
          <a:xfrm>
            <a:off x="325399" y="4003316"/>
            <a:ext cx="7205865" cy="1384813"/>
          </a:xfrm>
          <a:custGeom>
            <a:avLst/>
            <a:gdLst/>
            <a:ahLst/>
            <a:cxnLst/>
            <a:rect l="l" t="t" r="r" b="b"/>
            <a:pathLst>
              <a:path w="1236797" h="950611" extrusionOk="0">
                <a:moveTo>
                  <a:pt x="0" y="0"/>
                </a:moveTo>
                <a:lnTo>
                  <a:pt x="1236797" y="0"/>
                </a:lnTo>
                <a:lnTo>
                  <a:pt x="1236797" y="950611"/>
                </a:lnTo>
                <a:lnTo>
                  <a:pt x="0" y="950611"/>
                </a:lnTo>
                <a:close/>
              </a:path>
            </a:pathLst>
          </a:custGeom>
          <a:solidFill>
            <a:srgbClr val="FFFFFF"/>
          </a:solidFill>
          <a:ln w="66675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/>
          <a:lstStyle/>
          <a:p>
            <a:r>
              <a:rPr lang="es-MX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Según la academia española define el valor de la siguiente manera: grado de utilidad  o aptitud de las cosas para satisfacer las necesidades o proporcionar bienestar o deleite. Es la cualidad de las cosas en virtud de la cual se da por poseerlas cierta suma de dinero o equivalente. </a:t>
            </a:r>
          </a:p>
        </p:txBody>
      </p:sp>
    </p:spTree>
    <p:extLst>
      <p:ext uri="{BB962C8B-B14F-4D97-AF65-F5344CB8AC3E}">
        <p14:creationId xmlns:p14="http://schemas.microsoft.com/office/powerpoint/2010/main" val="180305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951"/>
    </mc:Choice>
    <mc:Fallback xmlns="">
      <p:transition spd="slow" advTm="6095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C6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3"/>
          <p:cNvGrpSpPr/>
          <p:nvPr/>
        </p:nvGrpSpPr>
        <p:grpSpPr>
          <a:xfrm>
            <a:off x="-3500" y="-23484"/>
            <a:ext cx="7560000" cy="10675423"/>
            <a:chOff x="0" y="-28575"/>
            <a:chExt cx="2709333" cy="3871065"/>
          </a:xfrm>
          <a:noFill/>
        </p:grpSpPr>
        <p:sp>
          <p:nvSpPr>
            <p:cNvPr id="87" name="Google Shape;87;p13"/>
            <p:cNvSpPr/>
            <p:nvPr/>
          </p:nvSpPr>
          <p:spPr>
            <a:xfrm>
              <a:off x="0" y="0"/>
              <a:ext cx="2709333" cy="3842490"/>
            </a:xfrm>
            <a:custGeom>
              <a:avLst/>
              <a:gdLst/>
              <a:ahLst/>
              <a:cxnLst/>
              <a:rect l="l" t="t" r="r" b="b"/>
              <a:pathLst>
                <a:path w="2709333" h="3842490" extrusionOk="0">
                  <a:moveTo>
                    <a:pt x="0" y="0"/>
                  </a:moveTo>
                  <a:lnTo>
                    <a:pt x="2709333" y="0"/>
                  </a:lnTo>
                  <a:lnTo>
                    <a:pt x="2709333" y="3842490"/>
                  </a:lnTo>
                  <a:lnTo>
                    <a:pt x="0" y="3842490"/>
                  </a:lnTo>
                  <a:close/>
                </a:path>
              </a:pathLst>
            </a:custGeom>
            <a:grpFill/>
            <a:ln w="1428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0" y="-28575"/>
              <a:ext cx="2709333" cy="387106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DA311DD-43D0-D6F9-14B3-9EB88D6B6B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13409" y="2428090"/>
            <a:ext cx="2474947" cy="206986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B81E25C0-152F-8DF6-9842-984B0EBCF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6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77B0FE91-BEFB-94D3-7870-F98E16C5B2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 bwMode="auto">
          <a:xfrm>
            <a:off x="325400" y="252676"/>
            <a:ext cx="6400254" cy="21754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F74D2F-A362-6C35-8D26-FF5449B68CC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660016" y="7474098"/>
            <a:ext cx="3731021" cy="2556698"/>
          </a:xfrm>
          <a:prstGeom prst="rect">
            <a:avLst/>
          </a:prstGeom>
        </p:spPr>
      </p:pic>
      <p:sp>
        <p:nvSpPr>
          <p:cNvPr id="6" name="Google Shape;101;p13">
            <a:extLst>
              <a:ext uri="{FF2B5EF4-FFF2-40B4-BE49-F238E27FC236}">
                <a16:creationId xmlns:a16="http://schemas.microsoft.com/office/drawing/2014/main" id="{7D0300F4-D2B9-3EB7-5A58-14EF3362455A}"/>
              </a:ext>
            </a:extLst>
          </p:cNvPr>
          <p:cNvSpPr/>
          <p:nvPr/>
        </p:nvSpPr>
        <p:spPr>
          <a:xfrm>
            <a:off x="1040116" y="4964857"/>
            <a:ext cx="5878042" cy="2344340"/>
          </a:xfrm>
          <a:custGeom>
            <a:avLst/>
            <a:gdLst/>
            <a:ahLst/>
            <a:cxnLst/>
            <a:rect l="l" t="t" r="r" b="b"/>
            <a:pathLst>
              <a:path w="3485399" h="2300363" extrusionOk="0">
                <a:moveTo>
                  <a:pt x="0" y="0"/>
                </a:moveTo>
                <a:lnTo>
                  <a:pt x="3485398" y="0"/>
                </a:lnTo>
                <a:lnTo>
                  <a:pt x="3485398" y="2300363"/>
                </a:lnTo>
                <a:lnTo>
                  <a:pt x="0" y="23003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Google Shape;95;p13"/>
          <p:cNvSpPr txBox="1"/>
          <p:nvPr/>
        </p:nvSpPr>
        <p:spPr>
          <a:xfrm>
            <a:off x="1314421" y="5129758"/>
            <a:ext cx="5411233" cy="159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Hablando de precio, podemos incluir la redención que se refiere al rescate o el pago  para obtener la libertad de algún mal o sea el precio por la liberacion. Busque su Biblia y confirme lo que ella dice en Marcos 10:45 y Mateo 20:28</a:t>
            </a:r>
            <a:endParaRPr lang="es-MX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Google Shape;95;p13">
            <a:extLst>
              <a:ext uri="{FF2B5EF4-FFF2-40B4-BE49-F238E27FC236}">
                <a16:creationId xmlns:a16="http://schemas.microsoft.com/office/drawing/2014/main" id="{C401130D-AF25-5E8E-C6FC-8D33D3FCC6D6}"/>
              </a:ext>
            </a:extLst>
          </p:cNvPr>
          <p:cNvSpPr txBox="1"/>
          <p:nvPr/>
        </p:nvSpPr>
        <p:spPr>
          <a:xfrm>
            <a:off x="840650" y="771588"/>
            <a:ext cx="5105744" cy="637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ES" sz="1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Además, Lucas 9:25 dice, ¿Qué aprovechará al hombre o a la mujer, si gana todo el mundo y pierde su alma?</a:t>
            </a:r>
            <a:endParaRPr lang="es-MX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129;p14">
            <a:extLst>
              <a:ext uri="{FF2B5EF4-FFF2-40B4-BE49-F238E27FC236}">
                <a16:creationId xmlns:a16="http://schemas.microsoft.com/office/drawing/2014/main" id="{425D48D6-EBDC-5EDD-1EAD-0D5B9207342F}"/>
              </a:ext>
            </a:extLst>
          </p:cNvPr>
          <p:cNvSpPr/>
          <p:nvPr/>
        </p:nvSpPr>
        <p:spPr>
          <a:xfrm>
            <a:off x="178348" y="2473203"/>
            <a:ext cx="4366917" cy="2069860"/>
          </a:xfrm>
          <a:custGeom>
            <a:avLst/>
            <a:gdLst/>
            <a:ahLst/>
            <a:cxnLst/>
            <a:rect l="l" t="t" r="r" b="b"/>
            <a:pathLst>
              <a:path w="1236797" h="950611" extrusionOk="0">
                <a:moveTo>
                  <a:pt x="0" y="0"/>
                </a:moveTo>
                <a:lnTo>
                  <a:pt x="1236797" y="0"/>
                </a:lnTo>
                <a:lnTo>
                  <a:pt x="1236797" y="950611"/>
                </a:lnTo>
                <a:lnTo>
                  <a:pt x="0" y="950611"/>
                </a:lnTo>
                <a:close/>
              </a:path>
            </a:pathLst>
          </a:custGeom>
          <a:solidFill>
            <a:srgbClr val="FFFFFF"/>
          </a:solidFill>
          <a:ln w="66675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/>
          <a:lstStyle/>
          <a:p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¿Entonces, tiene precio un alma? Por precio podemos entender que es el esfuerzo , perdida o sufrimiento que sirve de medio para conseguir algo, o que se presta y padece con ocasión de ello. Es una estimación, o importancia de crédito. La Biblia nos clarifica del precio que tiene un alma</a:t>
            </a:r>
            <a:endParaRPr lang="es-MX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02"/>
    </mc:Choice>
    <mc:Fallback xmlns="">
      <p:transition spd="slow" advTm="5370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C6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3"/>
          <p:cNvGrpSpPr/>
          <p:nvPr/>
        </p:nvGrpSpPr>
        <p:grpSpPr>
          <a:xfrm>
            <a:off x="-3500" y="-23484"/>
            <a:ext cx="7560000" cy="10675423"/>
            <a:chOff x="0" y="-28575"/>
            <a:chExt cx="2709333" cy="3871065"/>
          </a:xfrm>
          <a:noFill/>
        </p:grpSpPr>
        <p:sp>
          <p:nvSpPr>
            <p:cNvPr id="87" name="Google Shape;87;p13"/>
            <p:cNvSpPr/>
            <p:nvPr/>
          </p:nvSpPr>
          <p:spPr>
            <a:xfrm>
              <a:off x="0" y="0"/>
              <a:ext cx="2709333" cy="3842490"/>
            </a:xfrm>
            <a:custGeom>
              <a:avLst/>
              <a:gdLst/>
              <a:ahLst/>
              <a:cxnLst/>
              <a:rect l="l" t="t" r="r" b="b"/>
              <a:pathLst>
                <a:path w="2709333" h="3842490" extrusionOk="0">
                  <a:moveTo>
                    <a:pt x="0" y="0"/>
                  </a:moveTo>
                  <a:lnTo>
                    <a:pt x="2709333" y="0"/>
                  </a:lnTo>
                  <a:lnTo>
                    <a:pt x="2709333" y="3842490"/>
                  </a:lnTo>
                  <a:lnTo>
                    <a:pt x="0" y="3842490"/>
                  </a:lnTo>
                  <a:close/>
                </a:path>
              </a:pathLst>
            </a:custGeom>
            <a:grpFill/>
            <a:ln w="1428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0" y="-28575"/>
              <a:ext cx="2709333" cy="387106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4435673" y="8076701"/>
            <a:ext cx="2834880" cy="2344340"/>
            <a:chOff x="0" y="-38100"/>
            <a:chExt cx="1236797" cy="988711"/>
          </a:xfrm>
        </p:grpSpPr>
        <p:sp>
          <p:nvSpPr>
            <p:cNvPr id="91" name="Google Shape;91;p13"/>
            <p:cNvSpPr/>
            <p:nvPr/>
          </p:nvSpPr>
          <p:spPr>
            <a:xfrm>
              <a:off x="0" y="0"/>
              <a:ext cx="1236797" cy="950611"/>
            </a:xfrm>
            <a:custGeom>
              <a:avLst/>
              <a:gdLst/>
              <a:ahLst/>
              <a:cxnLst/>
              <a:rect l="l" t="t" r="r" b="b"/>
              <a:pathLst>
                <a:path w="1236797" h="950611" extrusionOk="0">
                  <a:moveTo>
                    <a:pt x="0" y="0"/>
                  </a:moveTo>
                  <a:lnTo>
                    <a:pt x="1236797" y="0"/>
                  </a:lnTo>
                  <a:lnTo>
                    <a:pt x="1236797" y="950611"/>
                  </a:lnTo>
                  <a:lnTo>
                    <a:pt x="0" y="950611"/>
                  </a:lnTo>
                  <a:close/>
                </a:path>
              </a:pathLst>
            </a:custGeom>
            <a:solidFill>
              <a:srgbClr val="FFFFFF"/>
            </a:solidFill>
            <a:ln w="666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0" y="-38100"/>
              <a:ext cx="1236797" cy="9887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B81E25C0-152F-8DF6-9842-984B0EBCF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6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293297-1545-27F4-F018-1A68ED523D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500"/>
          <a:stretch/>
        </p:blipFill>
        <p:spPr>
          <a:xfrm>
            <a:off x="4475864" y="8230099"/>
            <a:ext cx="2705977" cy="2190942"/>
          </a:xfrm>
          <a:prstGeom prst="rect">
            <a:avLst/>
          </a:prstGeom>
        </p:spPr>
      </p:pic>
      <p:pic>
        <p:nvPicPr>
          <p:cNvPr id="14" name="Picture 13" descr="A white speech bubble with a black background&#10;&#10;Description automatically generated">
            <a:extLst>
              <a:ext uri="{FF2B5EF4-FFF2-40B4-BE49-F238E27FC236}">
                <a16:creationId xmlns:a16="http://schemas.microsoft.com/office/drawing/2014/main" id="{77B0FE91-BEFB-94D3-7870-F98E16C5B2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 bwMode="auto">
          <a:xfrm>
            <a:off x="966143" y="220264"/>
            <a:ext cx="5446689" cy="27528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Google Shape;130;p14">
            <a:extLst>
              <a:ext uri="{FF2B5EF4-FFF2-40B4-BE49-F238E27FC236}">
                <a16:creationId xmlns:a16="http://schemas.microsoft.com/office/drawing/2014/main" id="{14378560-A5B9-5BB4-7FD8-254C4FEDA9E6}"/>
              </a:ext>
            </a:extLst>
          </p:cNvPr>
          <p:cNvSpPr txBox="1"/>
          <p:nvPr/>
        </p:nvSpPr>
        <p:spPr>
          <a:xfrm>
            <a:off x="1311442" y="546163"/>
            <a:ext cx="4442185" cy="1326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/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El Apóstol Pedro declara que Jesus nos rescató de nuestra vana manera de vivir pagando el precio con su propia sangre. Vea lo que la Biblia dice en 1 Pedro 1:18-19</a:t>
            </a:r>
            <a:r>
              <a:rPr lang="es-MX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</a:t>
            </a:r>
            <a:endParaRPr lang="es-MX" sz="2000" dirty="0"/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2000" b="0" dirty="0">
              <a:effectLst/>
            </a:endParaRPr>
          </a:p>
        </p:txBody>
      </p:sp>
      <p:sp>
        <p:nvSpPr>
          <p:cNvPr id="6" name="Google Shape;101;p13">
            <a:extLst>
              <a:ext uri="{FF2B5EF4-FFF2-40B4-BE49-F238E27FC236}">
                <a16:creationId xmlns:a16="http://schemas.microsoft.com/office/drawing/2014/main" id="{7D0300F4-D2B9-3EB7-5A58-14EF3362455A}"/>
              </a:ext>
            </a:extLst>
          </p:cNvPr>
          <p:cNvSpPr/>
          <p:nvPr/>
        </p:nvSpPr>
        <p:spPr>
          <a:xfrm>
            <a:off x="206950" y="3446772"/>
            <a:ext cx="3092782" cy="2443674"/>
          </a:xfrm>
          <a:custGeom>
            <a:avLst/>
            <a:gdLst/>
            <a:ahLst/>
            <a:cxnLst/>
            <a:rect l="l" t="t" r="r" b="b"/>
            <a:pathLst>
              <a:path w="3485399" h="2300363" extrusionOk="0">
                <a:moveTo>
                  <a:pt x="0" y="0"/>
                </a:moveTo>
                <a:lnTo>
                  <a:pt x="3485398" y="0"/>
                </a:lnTo>
                <a:lnTo>
                  <a:pt x="3485398" y="2300363"/>
                </a:lnTo>
                <a:lnTo>
                  <a:pt x="0" y="23003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r>
              <a:rPr lang="es-MX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Apóstol Pablo escribiendo a Timoteo le deja saber de la importancia de saber que hay un solo Dios el que nos rescato</a:t>
            </a:r>
          </a:p>
          <a:p>
            <a:r>
              <a:rPr lang="es-MX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Timoteo 2:5-6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95;p13"/>
          <p:cNvSpPr txBox="1"/>
          <p:nvPr/>
        </p:nvSpPr>
        <p:spPr>
          <a:xfrm>
            <a:off x="209244" y="4939798"/>
            <a:ext cx="2706734" cy="31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9" name="Google Shape;101;p13">
            <a:extLst>
              <a:ext uri="{FF2B5EF4-FFF2-40B4-BE49-F238E27FC236}">
                <a16:creationId xmlns:a16="http://schemas.microsoft.com/office/drawing/2014/main" id="{6A87A0CC-68FA-E4D4-BB58-F9E990F641CF}"/>
              </a:ext>
            </a:extLst>
          </p:cNvPr>
          <p:cNvSpPr/>
          <p:nvPr/>
        </p:nvSpPr>
        <p:spPr>
          <a:xfrm>
            <a:off x="3483241" y="5158923"/>
            <a:ext cx="3958027" cy="2752833"/>
          </a:xfrm>
          <a:custGeom>
            <a:avLst/>
            <a:gdLst/>
            <a:ahLst/>
            <a:cxnLst/>
            <a:rect l="l" t="t" r="r" b="b"/>
            <a:pathLst>
              <a:path w="3485399" h="2300363" extrusionOk="0">
                <a:moveTo>
                  <a:pt x="0" y="0"/>
                </a:moveTo>
                <a:lnTo>
                  <a:pt x="3485398" y="0"/>
                </a:lnTo>
                <a:lnTo>
                  <a:pt x="3485398" y="2300363"/>
                </a:lnTo>
                <a:lnTo>
                  <a:pt x="0" y="23003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Google Shape;95;p13">
            <a:extLst>
              <a:ext uri="{FF2B5EF4-FFF2-40B4-BE49-F238E27FC236}">
                <a16:creationId xmlns:a16="http://schemas.microsoft.com/office/drawing/2014/main" id="{C401130D-AF25-5E8E-C6FC-8D33D3FCC6D6}"/>
              </a:ext>
            </a:extLst>
          </p:cNvPr>
          <p:cNvSpPr txBox="1"/>
          <p:nvPr/>
        </p:nvSpPr>
        <p:spPr>
          <a:xfrm>
            <a:off x="3637174" y="5305296"/>
            <a:ext cx="3720520" cy="159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Así es, además el Apóstol les recordó a los hermanos Colosenses y Efesios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que </a:t>
            </a: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tenemos el perdón de nuestros pecados por la redención </a:t>
            </a:r>
            <a:r>
              <a:rPr lang="es-MX" sz="1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de </a:t>
            </a: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la sangre de Cristo – Vea Efesios 1:7 y Colosenses 1:14. </a:t>
            </a:r>
            <a:endParaRPr lang="es-MX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079448-F66F-3B95-B170-5B73360FC45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256769" y="2940543"/>
            <a:ext cx="2018461" cy="17835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B970E8-936C-CDDC-8654-5D0FDF42B7D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85947" y="5969249"/>
            <a:ext cx="3013785" cy="2201994"/>
          </a:xfrm>
          <a:prstGeom prst="rect">
            <a:avLst/>
          </a:prstGeom>
        </p:spPr>
      </p:pic>
      <p:grpSp>
        <p:nvGrpSpPr>
          <p:cNvPr id="17" name="Google Shape;128;p14">
            <a:extLst>
              <a:ext uri="{FF2B5EF4-FFF2-40B4-BE49-F238E27FC236}">
                <a16:creationId xmlns:a16="http://schemas.microsoft.com/office/drawing/2014/main" id="{4D54E198-431C-D695-7076-3E5B815380E9}"/>
              </a:ext>
            </a:extLst>
          </p:cNvPr>
          <p:cNvGrpSpPr/>
          <p:nvPr/>
        </p:nvGrpSpPr>
        <p:grpSpPr>
          <a:xfrm>
            <a:off x="206950" y="9070306"/>
            <a:ext cx="4041174" cy="892435"/>
            <a:chOff x="0" y="143768"/>
            <a:chExt cx="1835250" cy="806842"/>
          </a:xfrm>
        </p:grpSpPr>
        <p:sp>
          <p:nvSpPr>
            <p:cNvPr id="18" name="Google Shape;129;p14">
              <a:extLst>
                <a:ext uri="{FF2B5EF4-FFF2-40B4-BE49-F238E27FC236}">
                  <a16:creationId xmlns:a16="http://schemas.microsoft.com/office/drawing/2014/main" id="{AE713C0D-8EE2-60C4-0942-174336536DB2}"/>
                </a:ext>
              </a:extLst>
            </p:cNvPr>
            <p:cNvSpPr/>
            <p:nvPr/>
          </p:nvSpPr>
          <p:spPr>
            <a:xfrm>
              <a:off x="0" y="143768"/>
              <a:ext cx="1835250" cy="806842"/>
            </a:xfrm>
            <a:custGeom>
              <a:avLst/>
              <a:gdLst/>
              <a:ahLst/>
              <a:cxnLst/>
              <a:rect l="l" t="t" r="r" b="b"/>
              <a:pathLst>
                <a:path w="1236797" h="950611" extrusionOk="0">
                  <a:moveTo>
                    <a:pt x="0" y="0"/>
                  </a:moveTo>
                  <a:lnTo>
                    <a:pt x="1236797" y="0"/>
                  </a:lnTo>
                  <a:lnTo>
                    <a:pt x="1236797" y="950611"/>
                  </a:lnTo>
                  <a:lnTo>
                    <a:pt x="0" y="950611"/>
                  </a:lnTo>
                  <a:close/>
                </a:path>
              </a:pathLst>
            </a:custGeom>
            <a:solidFill>
              <a:srgbClr val="FFFFFF"/>
            </a:solidFill>
            <a:ln w="666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Google Shape;130;p14">
              <a:extLst>
                <a:ext uri="{FF2B5EF4-FFF2-40B4-BE49-F238E27FC236}">
                  <a16:creationId xmlns:a16="http://schemas.microsoft.com/office/drawing/2014/main" id="{C07C7C67-A779-2A86-5636-F0D256F10D26}"/>
                </a:ext>
              </a:extLst>
            </p:cNvPr>
            <p:cNvSpPr txBox="1"/>
            <p:nvPr/>
          </p:nvSpPr>
          <p:spPr>
            <a:xfrm>
              <a:off x="5164" y="217918"/>
              <a:ext cx="1797490" cy="621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rtl="0">
                <a:spcBef>
                  <a:spcPts val="0"/>
                </a:spcBef>
                <a:spcAft>
                  <a:spcPts val="0"/>
                </a:spcAft>
              </a:pPr>
              <a:r>
                <a:rPr lang="es-MX" sz="1800" b="0" i="0" u="none" strike="noStrike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La próxima </a:t>
              </a:r>
              <a:r>
                <a:rPr lang="es-MX" sz="1800" dirty="0">
                  <a:latin typeface="Times New Roman" panose="02020603050405020304" pitchFamily="18" charset="0"/>
                </a:rPr>
                <a:t>semana estudiaremos sobre la condición futura para un alma </a:t>
              </a:r>
              <a:endParaRPr lang="es-MX" sz="2000" b="0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879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83"/>
    </mc:Choice>
    <mc:Fallback xmlns="">
      <p:transition spd="slow" advTm="3838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C6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89;p13">
            <a:extLst>
              <a:ext uri="{FF2B5EF4-FFF2-40B4-BE49-F238E27FC236}">
                <a16:creationId xmlns:a16="http://schemas.microsoft.com/office/drawing/2014/main" id="{D570E3B4-5FE9-D2AB-EE09-E947D6B925D3}"/>
              </a:ext>
            </a:extLst>
          </p:cNvPr>
          <p:cNvSpPr/>
          <p:nvPr/>
        </p:nvSpPr>
        <p:spPr>
          <a:xfrm>
            <a:off x="597051" y="6462043"/>
            <a:ext cx="6864943" cy="3947819"/>
          </a:xfrm>
          <a:custGeom>
            <a:avLst/>
            <a:gdLst/>
            <a:ahLst/>
            <a:cxnLst/>
            <a:rect l="l" t="t" r="r" b="b"/>
            <a:pathLst>
              <a:path w="6864943" h="4842905" extrusionOk="0">
                <a:moveTo>
                  <a:pt x="0" y="0"/>
                </a:moveTo>
                <a:lnTo>
                  <a:pt x="6864944" y="0"/>
                </a:lnTo>
                <a:lnTo>
                  <a:pt x="6864944" y="4842906"/>
                </a:lnTo>
                <a:lnTo>
                  <a:pt x="0" y="4842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01" name="Google Shape;101;p13"/>
          <p:cNvSpPr/>
          <p:nvPr/>
        </p:nvSpPr>
        <p:spPr>
          <a:xfrm>
            <a:off x="3686175" y="625810"/>
            <a:ext cx="3598482" cy="3145410"/>
          </a:xfrm>
          <a:custGeom>
            <a:avLst/>
            <a:gdLst/>
            <a:ahLst/>
            <a:cxnLst/>
            <a:rect l="l" t="t" r="r" b="b"/>
            <a:pathLst>
              <a:path w="3485399" h="2300363" extrusionOk="0">
                <a:moveTo>
                  <a:pt x="0" y="0"/>
                </a:moveTo>
                <a:lnTo>
                  <a:pt x="3485398" y="0"/>
                </a:lnTo>
                <a:lnTo>
                  <a:pt x="3485398" y="2300363"/>
                </a:lnTo>
                <a:lnTo>
                  <a:pt x="0" y="23003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s-MX" sz="1800" kern="1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MX" sz="1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En sus propias palabras díganos cuánto vale un alma.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¿Cuál es el precio más alto que se ha pagado por el precio de un alma?</a:t>
            </a: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 </a:t>
            </a:r>
            <a:endParaRPr lang="es-MX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6" name="Google Shape;86;p13"/>
          <p:cNvGrpSpPr/>
          <p:nvPr/>
        </p:nvGrpSpPr>
        <p:grpSpPr>
          <a:xfrm>
            <a:off x="-50729" y="-38757"/>
            <a:ext cx="7560000" cy="10675423"/>
            <a:chOff x="0" y="-28575"/>
            <a:chExt cx="2709333" cy="3871065"/>
          </a:xfrm>
          <a:noFill/>
        </p:grpSpPr>
        <p:sp>
          <p:nvSpPr>
            <p:cNvPr id="87" name="Google Shape;87;p13"/>
            <p:cNvSpPr/>
            <p:nvPr/>
          </p:nvSpPr>
          <p:spPr>
            <a:xfrm>
              <a:off x="0" y="0"/>
              <a:ext cx="2709333" cy="3842490"/>
            </a:xfrm>
            <a:custGeom>
              <a:avLst/>
              <a:gdLst/>
              <a:ahLst/>
              <a:cxnLst/>
              <a:rect l="l" t="t" r="r" b="b"/>
              <a:pathLst>
                <a:path w="2709333" h="3842490" extrusionOk="0">
                  <a:moveTo>
                    <a:pt x="0" y="0"/>
                  </a:moveTo>
                  <a:lnTo>
                    <a:pt x="2709333" y="0"/>
                  </a:lnTo>
                  <a:lnTo>
                    <a:pt x="2709333" y="3842490"/>
                  </a:lnTo>
                  <a:lnTo>
                    <a:pt x="0" y="3842490"/>
                  </a:lnTo>
                  <a:close/>
                </a:path>
              </a:pathLst>
            </a:custGeom>
            <a:grpFill/>
            <a:ln w="142875" cap="sq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0" y="-28575"/>
              <a:ext cx="2709333" cy="387106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Google Shape;101;p13">
            <a:extLst>
              <a:ext uri="{FF2B5EF4-FFF2-40B4-BE49-F238E27FC236}">
                <a16:creationId xmlns:a16="http://schemas.microsoft.com/office/drawing/2014/main" id="{7038A62F-942C-2813-352F-4C5795A398DF}"/>
              </a:ext>
            </a:extLst>
          </p:cNvPr>
          <p:cNvSpPr/>
          <p:nvPr/>
        </p:nvSpPr>
        <p:spPr>
          <a:xfrm>
            <a:off x="416527" y="1786310"/>
            <a:ext cx="3092782" cy="2084584"/>
          </a:xfrm>
          <a:custGeom>
            <a:avLst/>
            <a:gdLst/>
            <a:ahLst/>
            <a:cxnLst/>
            <a:rect l="l" t="t" r="r" b="b"/>
            <a:pathLst>
              <a:path w="3485399" h="2300363" extrusionOk="0">
                <a:moveTo>
                  <a:pt x="0" y="0"/>
                </a:moveTo>
                <a:lnTo>
                  <a:pt x="3485398" y="0"/>
                </a:lnTo>
                <a:lnTo>
                  <a:pt x="3485398" y="2300363"/>
                </a:lnTo>
                <a:lnTo>
                  <a:pt x="0" y="23003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Google Shape;95;p13">
            <a:extLst>
              <a:ext uri="{FF2B5EF4-FFF2-40B4-BE49-F238E27FC236}">
                <a16:creationId xmlns:a16="http://schemas.microsoft.com/office/drawing/2014/main" id="{83809940-66ED-286D-D2D0-8C1CF8C4CA64}"/>
              </a:ext>
            </a:extLst>
          </p:cNvPr>
          <p:cNvSpPr txBox="1"/>
          <p:nvPr/>
        </p:nvSpPr>
        <p:spPr>
          <a:xfrm>
            <a:off x="606261" y="1855830"/>
            <a:ext cx="2706734" cy="127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s-MX" sz="1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Después</a:t>
            </a: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de haber estudiado sobre el valor de un alma, vamos a tartar de articular lo que hemos aprendido</a:t>
            </a:r>
            <a:r>
              <a:rPr lang="es-MX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s-MX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   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9DC46E-C8BD-D45D-8B40-D5A4CBA8929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620" r="11620"/>
          <a:stretch/>
        </p:blipFill>
        <p:spPr>
          <a:xfrm>
            <a:off x="4029522" y="3850023"/>
            <a:ext cx="3092782" cy="26293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B76F81-20ED-E304-2378-2821B263CF1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41008" y="3970568"/>
            <a:ext cx="3637241" cy="2084584"/>
          </a:xfrm>
          <a:prstGeom prst="rect">
            <a:avLst/>
          </a:prstGeom>
        </p:spPr>
      </p:pic>
      <p:sp>
        <p:nvSpPr>
          <p:cNvPr id="14" name="Google Shape;130;p14">
            <a:extLst>
              <a:ext uri="{FF2B5EF4-FFF2-40B4-BE49-F238E27FC236}">
                <a16:creationId xmlns:a16="http://schemas.microsoft.com/office/drawing/2014/main" id="{51AC2825-A9BA-5A9A-5419-05852EE89F7C}"/>
              </a:ext>
            </a:extLst>
          </p:cNvPr>
          <p:cNvSpPr txBox="1"/>
          <p:nvPr/>
        </p:nvSpPr>
        <p:spPr>
          <a:xfrm>
            <a:off x="1667108" y="7177174"/>
            <a:ext cx="4124325" cy="2107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s-MX" sz="32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No se les olvide ver otros estudios en los Diálogos Bíblicos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MX" sz="3200" dirty="0">
                <a:latin typeface="Times New Roman" panose="02020603050405020304" pitchFamily="18" charset="0"/>
                <a:ea typeface="Aptos" panose="020B0004020202020204" pitchFamily="34" charset="0"/>
              </a:rPr>
              <a:t>www.SangreNaz.com</a:t>
            </a:r>
            <a:r>
              <a:rPr lang="en-US" sz="32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endParaRPr lang="en-US" sz="32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8758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34"/>
    </mc:Choice>
    <mc:Fallback xmlns="">
      <p:transition spd="slow" advTm="15234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405</Words>
  <Application>Microsoft Office PowerPoint</Application>
  <PresentationFormat>Custom</PresentationFormat>
  <Paragraphs>20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Times New Roman</vt:lpstr>
      <vt:lpstr>Baskerville Old Face</vt:lpstr>
      <vt:lpstr>Calibri</vt:lpstr>
      <vt:lpstr>Arial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Daniel Deida</dc:creator>
  <cp:lastModifiedBy>Daniel Deida</cp:lastModifiedBy>
  <cp:revision>49</cp:revision>
  <cp:lastPrinted>2024-08-04T00:29:31Z</cp:lastPrinted>
  <dcterms:modified xsi:type="dcterms:W3CDTF">2024-08-05T18:37:45Z</dcterms:modified>
</cp:coreProperties>
</file>