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74" r:id="rId2"/>
    <p:sldId id="269" r:id="rId3"/>
    <p:sldId id="256" r:id="rId4"/>
    <p:sldId id="272" r:id="rId5"/>
    <p:sldId id="275" r:id="rId6"/>
    <p:sldId id="266" r:id="rId7"/>
    <p:sldId id="267" r:id="rId8"/>
    <p:sldId id="268" r:id="rId9"/>
    <p:sldId id="270" r:id="rId10"/>
    <p:sldId id="271" r:id="rId11"/>
  </p:sldIdLst>
  <p:sldSz cx="7556500" cy="10693400"/>
  <p:notesSz cx="7010400" cy="9296400"/>
  <p:embeddedFontLst>
    <p:embeddedFont>
      <p:font typeface="Bangers" panose="020B0604020202020204" charset="0"/>
      <p:regular r:id="rId13"/>
    </p:embeddedFont>
    <p:embeddedFont>
      <p:font typeface="Baskerville Old Face" panose="02020602080505020303" pitchFamily="18" charset="0"/>
      <p:regular r:id="rId14"/>
    </p:embeddedFont>
    <p:embeddedFont>
      <p:font typeface="Roboto" panose="02000000000000000000" pitchFamily="2"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4" autoAdjust="0"/>
    <p:restoredTop sz="75292" autoAdjust="0"/>
  </p:normalViewPr>
  <p:slideViewPr>
    <p:cSldViewPr snapToGrid="0">
      <p:cViewPr>
        <p:scale>
          <a:sx n="80" d="100"/>
          <a:sy n="80" d="100"/>
        </p:scale>
        <p:origin x="1452" y="-24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30450" y="708025"/>
            <a:ext cx="2505075" cy="35448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541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252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460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254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556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1739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626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7398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3945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tallerdeoracionpersonal.blogspot.com/2012/05/oracion-dialogo-con-las-culturas.html"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pixabay.com/fr/vectors/bulle-de-dialogue-ballon-de-discours-145971/" TargetMode="External"/><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hyperlink" Target="https://openclipart.org/detail/38635/speech-bubble-by-pascallapalme-38635"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s://pixabay.com/fr/vectors/bulle-de-dialogue-ballon-de-discours-145971/"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pixabay.com/fr/vectors/bulle-de-dialogue-ballon-de-discours-145971/" TargetMode="External"/><Relationship Id="rId5" Type="http://schemas.openxmlformats.org/officeDocument/2006/relationships/image" Target="../media/image8.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3" name="Picture 2" descr="A desert landscape with a blue sky and clouds&#10;&#10;Description automatically generated">
            <a:extLst>
              <a:ext uri="{FF2B5EF4-FFF2-40B4-BE49-F238E27FC236}">
                <a16:creationId xmlns:a16="http://schemas.microsoft.com/office/drawing/2014/main" id="{77044F32-BC4C-E36F-F874-D6ABBD9CD462}"/>
              </a:ext>
            </a:extLst>
          </p:cNvPr>
          <p:cNvPicPr>
            <a:picLocks noChangeAspect="1"/>
          </p:cNvPicPr>
          <p:nvPr/>
        </p:nvPicPr>
        <p:blipFill rotWithShape="1">
          <a:blip r:embed="rId3"/>
          <a:srcRect b="43242"/>
          <a:stretch/>
        </p:blipFill>
        <p:spPr>
          <a:xfrm>
            <a:off x="84123" y="103657"/>
            <a:ext cx="7462211" cy="10443513"/>
          </a:xfrm>
          <a:prstGeom prst="rect">
            <a:avLst/>
          </a:prstGeom>
        </p:spPr>
      </p:pic>
      <p:sp>
        <p:nvSpPr>
          <p:cNvPr id="87" name="Google Shape;87;p13"/>
          <p:cNvSpPr/>
          <p:nvPr/>
        </p:nvSpPr>
        <p:spPr>
          <a:xfrm>
            <a:off x="76288" y="-242233"/>
            <a:ext cx="7462211" cy="10789403"/>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pic>
        <p:nvPicPr>
          <p:cNvPr id="5" name="Picture 4">
            <a:extLst>
              <a:ext uri="{FF2B5EF4-FFF2-40B4-BE49-F238E27FC236}">
                <a16:creationId xmlns:a16="http://schemas.microsoft.com/office/drawing/2014/main" id="{5BE18D93-F17F-6838-E036-0756A5A130ED}"/>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2101"/>
          <a:stretch/>
        </p:blipFill>
        <p:spPr bwMode="auto">
          <a:xfrm>
            <a:off x="144696" y="1207866"/>
            <a:ext cx="7335516" cy="4305300"/>
          </a:xfrm>
          <a:prstGeom prst="rect">
            <a:avLst/>
          </a:prstGeom>
          <a:noFill/>
          <a:ln>
            <a:noFill/>
          </a:ln>
        </p:spPr>
      </p:pic>
      <p:sp>
        <p:nvSpPr>
          <p:cNvPr id="8" name="Google Shape;130;p14">
            <a:extLst>
              <a:ext uri="{FF2B5EF4-FFF2-40B4-BE49-F238E27FC236}">
                <a16:creationId xmlns:a16="http://schemas.microsoft.com/office/drawing/2014/main" id="{3000BFBB-6AB7-F645-5E03-D104FC2F07BE}"/>
              </a:ext>
            </a:extLst>
          </p:cNvPr>
          <p:cNvSpPr txBox="1"/>
          <p:nvPr/>
        </p:nvSpPr>
        <p:spPr>
          <a:xfrm>
            <a:off x="973198" y="145217"/>
            <a:ext cx="5938297" cy="1010820"/>
          </a:xfrm>
          <a:prstGeom prst="rect">
            <a:avLst/>
          </a:prstGeom>
          <a:noFill/>
          <a:ln>
            <a:noFill/>
          </a:ln>
        </p:spPr>
        <p:txBody>
          <a:bodyPr spcFirstLastPara="1" wrap="square" lIns="50800" tIns="50800" rIns="50800" bIns="50800" anchor="ctr" anchorCtr="0">
            <a:noAutofit/>
          </a:bodyPr>
          <a:lstStyle/>
          <a:p>
            <a:pPr algn="ctr"/>
            <a:r>
              <a:rPr lang="en-US" sz="2400" b="0" i="0" u="none" strike="noStrike" dirty="0">
                <a:solidFill>
                  <a:srgbClr val="000000"/>
                </a:solidFill>
                <a:effectLst/>
                <a:latin typeface="Times New Roman" panose="02020603050405020304" pitchFamily="18" charset="0"/>
              </a:rPr>
              <a:t> </a:t>
            </a:r>
            <a:r>
              <a:rPr lang="en-US" sz="3200" dirty="0">
                <a:solidFill>
                  <a:schemeClr val="bg1"/>
                </a:solidFill>
                <a:latin typeface="Baskerville Old Face" panose="02020602080505020303" pitchFamily="18" charset="0"/>
                <a:ea typeface="STXingkai" panose="020B0503020204020204" pitchFamily="2" charset="-122"/>
              </a:rPr>
              <a:t>DIÁLOGO BÍBLICO POR</a:t>
            </a:r>
            <a:endParaRPr lang="en-US" sz="3200" b="0" i="0" u="none" strike="noStrike" dirty="0">
              <a:solidFill>
                <a:schemeClr val="bg1"/>
              </a:solidFill>
              <a:latin typeface="Baskerville Old Face" panose="02020602080505020303" pitchFamily="18" charset="0"/>
              <a:ea typeface="STXingkai" panose="020B0503020204020204" pitchFamily="2" charset="-122"/>
            </a:endParaRPr>
          </a:p>
          <a:p>
            <a:pPr algn="ctr" rtl="0">
              <a:spcBef>
                <a:spcPts val="0"/>
              </a:spcBef>
              <a:spcAft>
                <a:spcPts val="0"/>
              </a:spcAft>
            </a:pPr>
            <a:r>
              <a:rPr lang="en-US" sz="3200" b="0" i="0" u="none" strike="noStrike" dirty="0">
                <a:solidFill>
                  <a:schemeClr val="bg1"/>
                </a:solidFill>
                <a:latin typeface="Baskerville Old Face" panose="02020602080505020303" pitchFamily="18" charset="0"/>
                <a:ea typeface="STXingkai" panose="020B0503020204020204" pitchFamily="2" charset="-122"/>
              </a:rPr>
              <a:t>DR. DANIEL DEIDA</a:t>
            </a:r>
            <a:endParaRPr lang="en-US" sz="2400" b="0" i="0" u="none" strike="noStrike" dirty="0">
              <a:solidFill>
                <a:schemeClr val="bg1"/>
              </a:solidFill>
              <a:latin typeface="Baskerville Old Face" panose="02020602080505020303" pitchFamily="18" charset="0"/>
              <a:ea typeface="STXingkai" panose="020B0503020204020204" pitchFamily="2" charset="-122"/>
            </a:endParaRPr>
          </a:p>
        </p:txBody>
      </p:sp>
      <p:sp>
        <p:nvSpPr>
          <p:cNvPr id="9" name="Google Shape;129;p14">
            <a:extLst>
              <a:ext uri="{FF2B5EF4-FFF2-40B4-BE49-F238E27FC236}">
                <a16:creationId xmlns:a16="http://schemas.microsoft.com/office/drawing/2014/main" id="{4D181F2D-B992-57ED-2114-40DBC790E25D}"/>
              </a:ext>
            </a:extLst>
          </p:cNvPr>
          <p:cNvSpPr/>
          <p:nvPr/>
        </p:nvSpPr>
        <p:spPr>
          <a:xfrm>
            <a:off x="184936" y="4339733"/>
            <a:ext cx="7226867" cy="1798479"/>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ES" sz="1800" dirty="0">
                <a:latin typeface="Times New Roman" panose="02020603050405020304" pitchFamily="18" charset="0"/>
                <a:cs typeface="Times New Roman" panose="02020603050405020304" pitchFamily="18" charset="0"/>
              </a:rPr>
              <a:t>Bienvenidos a la serie de Diálogos Bíblicos por el Dr. Deida. Las historias y enseñanzas bíblicas se entienden y aprenden mejor cuando se presentan a través del diálogo. En estos diálogos, los personajes representan alguna característica distintiva de la gente común. Por lo tanto, nuestro objetivo es que los oyentes puedan aprender cómo se combina la Verdad Bíblica con la Vida práctica y ordinaria.</a:t>
            </a:r>
            <a:endParaRPr lang="es-MX" sz="1800" dirty="0">
              <a:latin typeface="Times New Roman" panose="02020603050405020304" pitchFamily="18" charset="0"/>
              <a:cs typeface="Times New Roman" panose="02020603050405020304" pitchFamily="18" charset="0"/>
            </a:endParaRPr>
          </a:p>
        </p:txBody>
      </p:sp>
      <p:sp>
        <p:nvSpPr>
          <p:cNvPr id="6" name="Google Shape;89;p13">
            <a:extLst>
              <a:ext uri="{FF2B5EF4-FFF2-40B4-BE49-F238E27FC236}">
                <a16:creationId xmlns:a16="http://schemas.microsoft.com/office/drawing/2014/main" id="{89FF94C4-36E1-D598-D7E6-CD66BC3D462A}"/>
              </a:ext>
            </a:extLst>
          </p:cNvPr>
          <p:cNvSpPr/>
          <p:nvPr/>
        </p:nvSpPr>
        <p:spPr>
          <a:xfrm>
            <a:off x="655031" y="6324406"/>
            <a:ext cx="6817345" cy="3947819"/>
          </a:xfrm>
          <a:custGeom>
            <a:avLst/>
            <a:gdLst/>
            <a:ahLst/>
            <a:cxnLst/>
            <a:rect l="l" t="t" r="r" b="b"/>
            <a:pathLst>
              <a:path w="6864943" h="4842905" extrusionOk="0">
                <a:moveTo>
                  <a:pt x="0" y="0"/>
                </a:moveTo>
                <a:lnTo>
                  <a:pt x="6864944" y="0"/>
                </a:lnTo>
                <a:lnTo>
                  <a:pt x="6864944" y="4842906"/>
                </a:lnTo>
                <a:lnTo>
                  <a:pt x="0" y="4842906"/>
                </a:lnTo>
                <a:lnTo>
                  <a:pt x="0" y="0"/>
                </a:lnTo>
                <a:close/>
              </a:path>
            </a:pathLst>
          </a:custGeom>
          <a:blipFill rotWithShape="1">
            <a:blip r:embed="rId6">
              <a:alphaModFix/>
            </a:blip>
            <a:stretch>
              <a:fillRect/>
            </a:stretch>
          </a:blipFill>
          <a:ln>
            <a:noFill/>
          </a:ln>
        </p:spPr>
        <p:txBody>
          <a:bodyPr/>
          <a:lstStyle/>
          <a:p>
            <a:endParaRPr lang="en-US" dirty="0"/>
          </a:p>
        </p:txBody>
      </p:sp>
      <p:sp>
        <p:nvSpPr>
          <p:cNvPr id="7" name="Google Shape;130;p14">
            <a:extLst>
              <a:ext uri="{FF2B5EF4-FFF2-40B4-BE49-F238E27FC236}">
                <a16:creationId xmlns:a16="http://schemas.microsoft.com/office/drawing/2014/main" id="{6F19369F-CADB-BAEF-30E5-59504B9E7274}"/>
              </a:ext>
            </a:extLst>
          </p:cNvPr>
          <p:cNvSpPr txBox="1"/>
          <p:nvPr/>
        </p:nvSpPr>
        <p:spPr>
          <a:xfrm>
            <a:off x="1560002" y="7110545"/>
            <a:ext cx="4124325" cy="2308360"/>
          </a:xfrm>
          <a:prstGeom prst="rect">
            <a:avLst/>
          </a:prstGeom>
          <a:noFill/>
          <a:ln>
            <a:noFill/>
          </a:ln>
        </p:spPr>
        <p:txBody>
          <a:bodyPr spcFirstLastPara="1" wrap="square" lIns="50800" tIns="50800" rIns="50800" bIns="50800" anchor="ctr" anchorCtr="0">
            <a:noAutofit/>
          </a:bodyPr>
          <a:lstStyle/>
          <a:p>
            <a:pPr algn="ctr"/>
            <a:r>
              <a:rPr lang="es-ES" sz="2800" dirty="0">
                <a:latin typeface="Times New Roman" panose="02020603050405020304" pitchFamily="18" charset="0"/>
              </a:rPr>
              <a:t>¿Estás listo para tu viaje de aprendizaje de la Biblia?
Hoy veremos: Una nueva forma de enseñar la verdad</a:t>
            </a:r>
            <a:endParaRPr lang="en-US" sz="2800" b="0" dirty="0">
              <a:effectLst/>
            </a:endParaRPr>
          </a:p>
        </p:txBody>
      </p:sp>
    </p:spTree>
    <p:extLst>
      <p:ext uri="{BB962C8B-B14F-4D97-AF65-F5344CB8AC3E}">
        <p14:creationId xmlns:p14="http://schemas.microsoft.com/office/powerpoint/2010/main" val="3668837696"/>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CD2FBB83-3DAF-0C32-652A-ED4C4EACE4B1}"/>
              </a:ext>
            </a:extLst>
          </p:cNvPr>
          <p:cNvPicPr>
            <a:picLocks noChangeAspect="1"/>
          </p:cNvPicPr>
          <p:nvPr/>
        </p:nvPicPr>
        <p:blipFill>
          <a:blip r:embed="rId3"/>
          <a:stretch>
            <a:fillRect/>
          </a:stretch>
        </p:blipFill>
        <p:spPr>
          <a:xfrm>
            <a:off x="-34925" y="5031488"/>
            <a:ext cx="7556500" cy="5981029"/>
          </a:xfrm>
          <a:prstGeom prst="rect">
            <a:avLst/>
          </a:prstGeom>
        </p:spPr>
      </p:pic>
      <p:pic>
        <p:nvPicPr>
          <p:cNvPr id="10" name="Picture 9" descr="A person sitting on a hill with a clock&#10;&#10;Description automatically generated">
            <a:extLst>
              <a:ext uri="{FF2B5EF4-FFF2-40B4-BE49-F238E27FC236}">
                <a16:creationId xmlns:a16="http://schemas.microsoft.com/office/drawing/2014/main" id="{6BC96106-8253-98E0-7FB3-1F0720BC5983}"/>
              </a:ext>
            </a:extLst>
          </p:cNvPr>
          <p:cNvPicPr>
            <a:picLocks noChangeAspect="1"/>
          </p:cNvPicPr>
          <p:nvPr/>
        </p:nvPicPr>
        <p:blipFill>
          <a:blip r:embed="rId4"/>
          <a:stretch>
            <a:fillRect/>
          </a:stretch>
        </p:blipFill>
        <p:spPr>
          <a:xfrm>
            <a:off x="0" y="0"/>
            <a:ext cx="7486650" cy="3928465"/>
          </a:xfrm>
          <a:prstGeom prst="rect">
            <a:avLst/>
          </a:prstGeom>
        </p:spPr>
      </p:pic>
      <p:sp>
        <p:nvSpPr>
          <p:cNvPr id="87" name="Google Shape;87;p13"/>
          <p:cNvSpPr/>
          <p:nvPr/>
        </p:nvSpPr>
        <p:spPr>
          <a:xfrm>
            <a:off x="-34925" y="232680"/>
            <a:ext cx="7560000" cy="10721908"/>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93" name="Google Shape;93;p13"/>
          <p:cNvSpPr/>
          <p:nvPr/>
        </p:nvSpPr>
        <p:spPr>
          <a:xfrm>
            <a:off x="50436" y="5202338"/>
            <a:ext cx="3571889" cy="782592"/>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dirty="0"/>
          </a:p>
        </p:txBody>
      </p:sp>
      <p:sp>
        <p:nvSpPr>
          <p:cNvPr id="101" name="Google Shape;101;p13"/>
          <p:cNvSpPr/>
          <p:nvPr/>
        </p:nvSpPr>
        <p:spPr>
          <a:xfrm>
            <a:off x="3891620" y="5136794"/>
            <a:ext cx="3435138" cy="136647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¿En qué área de tu vida necesitas la gracia de Dios para obrar más?</a:t>
            </a:r>
            <a:endParaRPr lang="es-MX"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3431033" y="719305"/>
            <a:ext cx="3895725" cy="1661993"/>
          </a:xfrm>
          <a:prstGeom prst="rect">
            <a:avLst/>
          </a:prstGeom>
          <a:noFill/>
          <a:ln>
            <a:noFill/>
          </a:ln>
        </p:spPr>
        <p:txBody>
          <a:bodyPr spcFirstLastPara="1" wrap="square" lIns="0" tIns="0" rIns="0" bIns="0" anchor="t" anchorCtr="0">
            <a:spAutoFit/>
          </a:bodyPr>
          <a:lstStyle/>
          <a:p>
            <a:pPr algn="ctr"/>
            <a:r>
              <a:rPr lang="es-MX" sz="5400" kern="100" dirty="0">
                <a:solidFill>
                  <a:schemeClr val="bg1"/>
                </a:solidFill>
                <a:latin typeface="Times New Roman" panose="02020603050405020304" pitchFamily="18" charset="0"/>
                <a:ea typeface="Roboto"/>
                <a:cs typeface="Times New Roman" panose="02020603050405020304" pitchFamily="18" charset="0"/>
                <a:sym typeface="Roboto"/>
              </a:rPr>
              <a:t>Tiempo de oración</a:t>
            </a:r>
            <a:endParaRPr sz="2000" dirty="0"/>
          </a:p>
        </p:txBody>
      </p:sp>
      <p:sp>
        <p:nvSpPr>
          <p:cNvPr id="5" name="Google Shape;129;p14">
            <a:extLst>
              <a:ext uri="{FF2B5EF4-FFF2-40B4-BE49-F238E27FC236}">
                <a16:creationId xmlns:a16="http://schemas.microsoft.com/office/drawing/2014/main" id="{A68B2BA5-B7A8-E17C-510A-6BAE978BBB20}"/>
              </a:ext>
            </a:extLst>
          </p:cNvPr>
          <p:cNvSpPr/>
          <p:nvPr/>
        </p:nvSpPr>
        <p:spPr>
          <a:xfrm>
            <a:off x="-8499" y="3924207"/>
            <a:ext cx="7469127" cy="1092523"/>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6" name="Google Shape;130;p14">
            <a:extLst>
              <a:ext uri="{FF2B5EF4-FFF2-40B4-BE49-F238E27FC236}">
                <a16:creationId xmlns:a16="http://schemas.microsoft.com/office/drawing/2014/main" id="{BC6BB682-7490-552B-371D-73F91CF77B0E}"/>
              </a:ext>
            </a:extLst>
          </p:cNvPr>
          <p:cNvSpPr txBox="1"/>
          <p:nvPr/>
        </p:nvSpPr>
        <p:spPr>
          <a:xfrm>
            <a:off x="201683" y="4048529"/>
            <a:ext cx="7031240" cy="848136"/>
          </a:xfrm>
          <a:prstGeom prst="rect">
            <a:avLst/>
          </a:prstGeom>
          <a:noFill/>
          <a:ln>
            <a:noFill/>
          </a:ln>
        </p:spPr>
        <p:txBody>
          <a:bodyPr spcFirstLastPara="1" wrap="square" lIns="50800" tIns="50800" rIns="50800" bIns="50800" anchor="ctr" anchorCtr="0">
            <a:noAutofit/>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El facilitador invita a los miembros del grupo a orar unos por otros. Cada persona escogerá a una persona del grupo para orar.</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Google Shape;104;p13">
            <a:extLst>
              <a:ext uri="{FF2B5EF4-FFF2-40B4-BE49-F238E27FC236}">
                <a16:creationId xmlns:a16="http://schemas.microsoft.com/office/drawing/2014/main" id="{AB264CC1-712B-C2B2-3BA8-FB1B210A6606}"/>
              </a:ext>
            </a:extLst>
          </p:cNvPr>
          <p:cNvSpPr txBox="1"/>
          <p:nvPr/>
        </p:nvSpPr>
        <p:spPr>
          <a:xfrm>
            <a:off x="298346" y="5346700"/>
            <a:ext cx="3323979" cy="279757"/>
          </a:xfrm>
          <a:prstGeom prst="rect">
            <a:avLst/>
          </a:prstGeom>
          <a:noFill/>
          <a:ln>
            <a:noFill/>
          </a:ln>
        </p:spPr>
        <p:txBody>
          <a:bodyPr spcFirstLastPara="1" wrap="square" lIns="0" tIns="0" rIns="0" bIns="0" anchor="t" anchorCtr="0">
            <a:spAutoFit/>
          </a:bodyPr>
          <a:lstStyle/>
          <a:p>
            <a:pPr>
              <a:lnSpc>
                <a:spcPct val="101001"/>
              </a:lnSpc>
            </a:pPr>
            <a:r>
              <a:rPr lang="es-ES" sz="1800" dirty="0">
                <a:latin typeface="Times New Roman" panose="02020603050405020304" pitchFamily="18" charset="0"/>
                <a:cs typeface="Times New Roman" panose="02020603050405020304" pitchFamily="18" charset="0"/>
              </a:rPr>
              <a:t>¿Qué cosas puedo orar por ti?</a:t>
            </a:r>
            <a:endParaRPr lang="es-MX"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5997657"/>
      </p:ext>
    </p:extLst>
  </p:cSld>
  <p:clrMapOvr>
    <a:masterClrMapping/>
  </p:clrMapOvr>
  <mc:AlternateContent xmlns:mc="http://schemas.openxmlformats.org/markup-compatibility/2006" xmlns:p14="http://schemas.microsoft.com/office/powerpoint/2010/main">
    <mc:Choice Requires="p14">
      <p:transition spd="slow" p14:dur="2000" advTm="28395"/>
    </mc:Choice>
    <mc:Fallback xmlns="">
      <p:transition spd="slow" advTm="2839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7" name="Picture 6">
            <a:extLst>
              <a:ext uri="{FF2B5EF4-FFF2-40B4-BE49-F238E27FC236}">
                <a16:creationId xmlns:a16="http://schemas.microsoft.com/office/drawing/2014/main" id="{455B5E62-607B-824A-338B-EC75647422E4}"/>
              </a:ext>
            </a:extLst>
          </p:cNvPr>
          <p:cNvPicPr>
            <a:picLocks noChangeAspect="1"/>
          </p:cNvPicPr>
          <p:nvPr/>
        </p:nvPicPr>
        <p:blipFill>
          <a:blip r:embed="rId3"/>
          <a:srcRect/>
          <a:stretch/>
        </p:blipFill>
        <p:spPr>
          <a:xfrm>
            <a:off x="-28917" y="5174002"/>
            <a:ext cx="7511420" cy="5388464"/>
          </a:xfrm>
          <a:prstGeom prst="rect">
            <a:avLst/>
          </a:prstGeom>
        </p:spPr>
      </p:pic>
      <p:pic>
        <p:nvPicPr>
          <p:cNvPr id="14" name="Picture 13">
            <a:extLst>
              <a:ext uri="{FF2B5EF4-FFF2-40B4-BE49-F238E27FC236}">
                <a16:creationId xmlns:a16="http://schemas.microsoft.com/office/drawing/2014/main" id="{62FFE70F-B4B8-F809-4694-C72C90D988C6}"/>
              </a:ext>
            </a:extLst>
          </p:cNvPr>
          <p:cNvPicPr>
            <a:picLocks noChangeAspect="1"/>
          </p:cNvPicPr>
          <p:nvPr/>
        </p:nvPicPr>
        <p:blipFill rotWithShape="1">
          <a:blip r:embed="rId4"/>
          <a:srcRect l="28567" t="11325" b="11325"/>
          <a:stretch/>
        </p:blipFill>
        <p:spPr>
          <a:xfrm>
            <a:off x="-28916" y="0"/>
            <a:ext cx="7556308" cy="6310142"/>
          </a:xfrm>
          <a:prstGeom prst="rect">
            <a:avLst/>
          </a:prstGeom>
        </p:spPr>
      </p:pic>
      <p:sp>
        <p:nvSpPr>
          <p:cNvPr id="2" name="Google Shape;93;p13">
            <a:extLst>
              <a:ext uri="{FF2B5EF4-FFF2-40B4-BE49-F238E27FC236}">
                <a16:creationId xmlns:a16="http://schemas.microsoft.com/office/drawing/2014/main" id="{602FA6E5-341A-7849-A5C1-06DBF26F64F5}"/>
              </a:ext>
            </a:extLst>
          </p:cNvPr>
          <p:cNvSpPr/>
          <p:nvPr/>
        </p:nvSpPr>
        <p:spPr>
          <a:xfrm>
            <a:off x="3821468" y="4623533"/>
            <a:ext cx="3705924" cy="224764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s-MX" sz="1800" kern="100" dirty="0">
              <a:latin typeface="Times New Roman" panose="02020603050405020304" pitchFamily="18" charset="0"/>
              <a:ea typeface="Calibri" panose="020F0502020204030204" pitchFamily="34" charset="0"/>
              <a:cs typeface="Times New Roman" panose="02020603050405020304" pitchFamily="18" charset="0"/>
            </a:endParaRPr>
          </a:p>
          <a:p>
            <a:r>
              <a:rPr lang="es-ES" sz="1800" kern="100" dirty="0">
                <a:latin typeface="Times New Roman" panose="02020603050405020304" pitchFamily="18" charset="0"/>
                <a:ea typeface="Aptos" panose="020B0004020202020204" pitchFamily="34" charset="0"/>
                <a:cs typeface="Times New Roman" panose="02020603050405020304" pitchFamily="18" charset="0"/>
              </a:rPr>
              <a:t>Cuando finalmente lo encontró, estaba tan feliz que lo llevó a casa sobre sus hombros y organizó una gran fiesta para celebrarlo.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3" name="Google Shape;93;p13"/>
          <p:cNvSpPr/>
          <p:nvPr/>
        </p:nvSpPr>
        <p:spPr>
          <a:xfrm>
            <a:off x="148298" y="4563861"/>
            <a:ext cx="3476142" cy="300350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408893" y="358614"/>
            <a:ext cx="6680880" cy="2685222"/>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s-ES" sz="4400" dirty="0">
                <a:solidFill>
                  <a:schemeClr val="tx1"/>
                </a:solidFill>
                <a:latin typeface="Times New Roman" panose="02020603050405020304" pitchFamily="18" charset="0"/>
                <a:ea typeface="Roboto"/>
                <a:cs typeface="Times New Roman" panose="02020603050405020304" pitchFamily="18" charset="0"/>
                <a:sym typeface="Bangers"/>
              </a:rPr>
              <a:t>Escena 1
Parábolas de Jesús: 
Historias sobre la gracia de Dios</a:t>
            </a:r>
            <a:endParaRPr sz="2000" dirty="0"/>
          </a:p>
        </p:txBody>
      </p:sp>
      <p:sp>
        <p:nvSpPr>
          <p:cNvPr id="5" name="Google Shape;129;p14">
            <a:extLst>
              <a:ext uri="{FF2B5EF4-FFF2-40B4-BE49-F238E27FC236}">
                <a16:creationId xmlns:a16="http://schemas.microsoft.com/office/drawing/2014/main" id="{A68B2BA5-B7A8-E17C-510A-6BAE978BBB20}"/>
              </a:ext>
            </a:extLst>
          </p:cNvPr>
          <p:cNvSpPr/>
          <p:nvPr/>
        </p:nvSpPr>
        <p:spPr>
          <a:xfrm>
            <a:off x="103104" y="3075490"/>
            <a:ext cx="7379399" cy="1410791"/>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6" name="Google Shape;130;p14">
            <a:extLst>
              <a:ext uri="{FF2B5EF4-FFF2-40B4-BE49-F238E27FC236}">
                <a16:creationId xmlns:a16="http://schemas.microsoft.com/office/drawing/2014/main" id="{BC6BB682-7490-552B-371D-73F91CF77B0E}"/>
              </a:ext>
            </a:extLst>
          </p:cNvPr>
          <p:cNvSpPr txBox="1"/>
          <p:nvPr/>
        </p:nvSpPr>
        <p:spPr>
          <a:xfrm>
            <a:off x="233713" y="3133964"/>
            <a:ext cx="7031240" cy="1121370"/>
          </a:xfrm>
          <a:prstGeom prst="rect">
            <a:avLst/>
          </a:prstGeom>
          <a:noFill/>
          <a:ln>
            <a:noFill/>
          </a:ln>
        </p:spPr>
        <p:txBody>
          <a:bodyPr spcFirstLastPara="1" wrap="square" lIns="50800" tIns="50800" rIns="50800" bIns="50800" anchor="ctr" anchorCtr="0">
            <a:noAutofit/>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Hace mucho tiempo, Jesús contó historias especiales llamadas parábolas para ayudar a las personas a entender lecciones importantes sobre la vida y Dios. Estas historias nos mostraron cómo ver las cosas desde el punto de vista de Dios. Veamos algunas de estas maravillosas parábolas.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Google Shape;104;p13">
            <a:extLst>
              <a:ext uri="{FF2B5EF4-FFF2-40B4-BE49-F238E27FC236}">
                <a16:creationId xmlns:a16="http://schemas.microsoft.com/office/drawing/2014/main" id="{AB264CC1-712B-C2B2-3BA8-FB1B210A6606}"/>
              </a:ext>
            </a:extLst>
          </p:cNvPr>
          <p:cNvSpPr txBox="1"/>
          <p:nvPr/>
        </p:nvSpPr>
        <p:spPr>
          <a:xfrm>
            <a:off x="377110" y="4768209"/>
            <a:ext cx="3018518" cy="1958293"/>
          </a:xfrm>
          <a:prstGeom prst="rect">
            <a:avLst/>
          </a:prstGeom>
          <a:noFill/>
          <a:ln>
            <a:noFill/>
          </a:ln>
        </p:spPr>
        <p:txBody>
          <a:bodyPr spcFirstLastPara="1" wrap="square" lIns="0" tIns="0" rIns="0" bIns="0" anchor="t" anchorCtr="0">
            <a:spAutoFit/>
          </a:bodyPr>
          <a:lstStyle/>
          <a:p>
            <a:pPr>
              <a:lnSpc>
                <a:spcPct val="101001"/>
              </a:lnSpc>
            </a:pPr>
            <a:r>
              <a:rPr lang="es-ES" sz="1800" dirty="0">
                <a:latin typeface="Times New Roman" panose="02020603050405020304" pitchFamily="18" charset="0"/>
                <a:ea typeface="Aptos" panose="020B0004020202020204" pitchFamily="34" charset="0"/>
              </a:rPr>
              <a:t>Jesús contó una historia acerca de un pastor que tenía 100 ovejas. Un día, una de las ovejas se extravió y se perdió. En lugar de quedarse con las 99 ovejas que estaban a salvo, el pastor salió a buscar a la oveja perdida.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59280711"/>
      </p:ext>
    </p:extLst>
  </p:cSld>
  <p:clrMapOvr>
    <a:masterClrMapping/>
  </p:clrMapOvr>
  <mc:AlternateContent xmlns:mc="http://schemas.openxmlformats.org/markup-compatibility/2006" xmlns:p14="http://schemas.microsoft.com/office/powerpoint/2010/main">
    <mc:Choice Requires="p14">
      <p:transition spd="slow" p14:dur="2000" advTm="34507"/>
    </mc:Choice>
    <mc:Fallback xmlns="">
      <p:transition spd="slow" advTm="3450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3" name="Picture 2">
            <a:extLst>
              <a:ext uri="{FF2B5EF4-FFF2-40B4-BE49-F238E27FC236}">
                <a16:creationId xmlns:a16="http://schemas.microsoft.com/office/drawing/2014/main" id="{F58F27ED-D0D6-897A-B583-2906459CBC5C}"/>
              </a:ext>
            </a:extLst>
          </p:cNvPr>
          <p:cNvPicPr>
            <a:picLocks noChangeAspect="1"/>
          </p:cNvPicPr>
          <p:nvPr/>
        </p:nvPicPr>
        <p:blipFill rotWithShape="1">
          <a:blip r:embed="rId3"/>
          <a:srcRect l="26703" t="11325" b="63013"/>
          <a:stretch/>
        </p:blipFill>
        <p:spPr>
          <a:xfrm>
            <a:off x="69511" y="122348"/>
            <a:ext cx="7560000" cy="2093495"/>
          </a:xfrm>
          <a:prstGeom prst="rect">
            <a:avLst/>
          </a:prstGeom>
        </p:spPr>
      </p:pic>
      <p:pic>
        <p:nvPicPr>
          <p:cNvPr id="8" name="Picture 7">
            <a:extLst>
              <a:ext uri="{FF2B5EF4-FFF2-40B4-BE49-F238E27FC236}">
                <a16:creationId xmlns:a16="http://schemas.microsoft.com/office/drawing/2014/main" id="{1EAD0454-217B-817A-EA3E-DDEC500184EE}"/>
              </a:ext>
            </a:extLst>
          </p:cNvPr>
          <p:cNvPicPr>
            <a:picLocks noChangeAspect="1"/>
          </p:cNvPicPr>
          <p:nvPr/>
        </p:nvPicPr>
        <p:blipFill>
          <a:blip r:embed="rId4"/>
          <a:srcRect l="14514" r="14514"/>
          <a:stretch/>
        </p:blipFill>
        <p:spPr bwMode="auto">
          <a:xfrm>
            <a:off x="62389" y="1788791"/>
            <a:ext cx="7494111" cy="8829600"/>
          </a:xfrm>
          <a:prstGeom prst="rect">
            <a:avLst/>
          </a:prstGeom>
          <a:ln>
            <a:noFill/>
          </a:ln>
          <a:extLst>
            <a:ext uri="{53640926-AAD7-44D8-BBD7-CCE9431645EC}">
              <a14:shadowObscured xmlns:a14="http://schemas.microsoft.com/office/drawing/2010/main"/>
            </a:ext>
          </a:extLst>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white speech bubble with a black background&#10;&#10;Description automatically generated">
            <a:extLst>
              <a:ext uri="{FF2B5EF4-FFF2-40B4-BE49-F238E27FC236}">
                <a16:creationId xmlns:a16="http://schemas.microsoft.com/office/drawing/2014/main" id="{77B0FE91-BEFB-94D3-7870-F98E16C5B212}"/>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 b="-1760"/>
          <a:stretch/>
        </p:blipFill>
        <p:spPr bwMode="auto">
          <a:xfrm>
            <a:off x="107590" y="1131761"/>
            <a:ext cx="7008669" cy="3188496"/>
          </a:xfrm>
          <a:prstGeom prst="rect">
            <a:avLst/>
          </a:prstGeom>
          <a:ln>
            <a:noFill/>
          </a:ln>
          <a:extLst>
            <a:ext uri="{53640926-AAD7-44D8-BBD7-CCE9431645EC}">
              <a14:shadowObscured xmlns:a14="http://schemas.microsoft.com/office/drawing/2010/main"/>
            </a:ext>
          </a:extLst>
        </p:spPr>
      </p:pic>
      <p:sp>
        <p:nvSpPr>
          <p:cNvPr id="11" name="Google Shape;95;p13">
            <a:extLst>
              <a:ext uri="{FF2B5EF4-FFF2-40B4-BE49-F238E27FC236}">
                <a16:creationId xmlns:a16="http://schemas.microsoft.com/office/drawing/2014/main" id="{C401130D-AF25-5E8E-C6FC-8D33D3FCC6D6}"/>
              </a:ext>
            </a:extLst>
          </p:cNvPr>
          <p:cNvSpPr txBox="1"/>
          <p:nvPr/>
        </p:nvSpPr>
        <p:spPr>
          <a:xfrm>
            <a:off x="785926" y="1480588"/>
            <a:ext cx="5538674" cy="1592744"/>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s-ES" sz="1800" dirty="0">
                <a:latin typeface="Times New Roman" panose="02020603050405020304" pitchFamily="18" charset="0"/>
                <a:ea typeface="Aptos" panose="020B0004020202020204" pitchFamily="34" charset="0"/>
              </a:rPr>
              <a:t>Jesús también contó una historia sobre una mujer que tenía diez monedas, pero perdió una. Encendió una lámpara y barrió toda la casa, buscando cuidadosamente su moneda perdida. Cuando lo encontró, estaba tan emocionada que llamó a sus amigos y vecinos para celebrar con ella.</a:t>
            </a:r>
            <a:endParaRPr lang="es-MX"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5" name="Google Shape;104;p13">
            <a:extLst>
              <a:ext uri="{FF2B5EF4-FFF2-40B4-BE49-F238E27FC236}">
                <a16:creationId xmlns:a16="http://schemas.microsoft.com/office/drawing/2014/main" id="{F0CA7D4B-9831-3D5E-9B99-50874A22DEAF}"/>
              </a:ext>
            </a:extLst>
          </p:cNvPr>
          <p:cNvSpPr txBox="1"/>
          <p:nvPr/>
        </p:nvSpPr>
        <p:spPr>
          <a:xfrm>
            <a:off x="3800913" y="7511220"/>
            <a:ext cx="3018518" cy="279757"/>
          </a:xfrm>
          <a:prstGeom prst="rect">
            <a:avLst/>
          </a:prstGeom>
          <a:noFill/>
          <a:ln>
            <a:noFill/>
          </a:ln>
        </p:spPr>
        <p:txBody>
          <a:bodyPr spcFirstLastPara="1" wrap="square" lIns="0" tIns="0" rIns="0" bIns="0" anchor="t" anchorCtr="0">
            <a:spAutoFit/>
          </a:bodyPr>
          <a:lstStyle/>
          <a:p>
            <a:pPr>
              <a:lnSpc>
                <a:spcPct val="101001"/>
              </a:lnSpc>
            </a:pPr>
            <a:r>
              <a:rPr lang="es-MX" sz="1800" kern="100" dirty="0">
                <a:latin typeface="Times New Roman" panose="02020603050405020304" pitchFamily="18" charset="0"/>
                <a:ea typeface="Aptos" panose="020B0004020202020204" pitchFamily="34" charset="0"/>
                <a:cs typeface="Times New Roman" panose="02020603050405020304" pitchFamily="18" charset="0"/>
              </a:rPr>
              <a:t> </a:t>
            </a:r>
            <a:endParaRPr lang="es-MX"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17" name="Google Shape;95;p13">
            <a:extLst>
              <a:ext uri="{FF2B5EF4-FFF2-40B4-BE49-F238E27FC236}">
                <a16:creationId xmlns:a16="http://schemas.microsoft.com/office/drawing/2014/main" id="{50C4B0D3-447A-0588-0BC4-95127F55555E}"/>
              </a:ext>
            </a:extLst>
          </p:cNvPr>
          <p:cNvSpPr txBox="1"/>
          <p:nvPr/>
        </p:nvSpPr>
        <p:spPr>
          <a:xfrm>
            <a:off x="3359132" y="7871910"/>
            <a:ext cx="3359267" cy="318549"/>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129;p14">
            <a:extLst>
              <a:ext uri="{FF2B5EF4-FFF2-40B4-BE49-F238E27FC236}">
                <a16:creationId xmlns:a16="http://schemas.microsoft.com/office/drawing/2014/main" id="{6BA4FBD9-72E7-B1A7-172D-B3B59CCB0174}"/>
              </a:ext>
            </a:extLst>
          </p:cNvPr>
          <p:cNvSpPr/>
          <p:nvPr/>
        </p:nvSpPr>
        <p:spPr>
          <a:xfrm>
            <a:off x="62388" y="8873960"/>
            <a:ext cx="7379399" cy="1060929"/>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Esta historia nos muestra que Dios es como la mujer, que se regocija cuando se encuentra algo precioso. Otra historia que Jesús contó </a:t>
            </a:r>
          </a:p>
          <a:p>
            <a:r>
              <a:rPr lang="es-ES" sz="1800" kern="100" dirty="0">
                <a:latin typeface="Times New Roman" panose="02020603050405020304" pitchFamily="18" charset="0"/>
                <a:ea typeface="Aptos" panose="020B0004020202020204" pitchFamily="34" charset="0"/>
                <a:cs typeface="Times New Roman" panose="02020603050405020304" pitchFamily="18" charset="0"/>
              </a:rPr>
              <a:t>fue la de un padre con dos hijos.</a:t>
            </a:r>
            <a:endParaRPr lang="en-US" dirty="0"/>
          </a:p>
        </p:txBody>
      </p:sp>
      <p:sp>
        <p:nvSpPr>
          <p:cNvPr id="4" name="Google Shape;129;p14">
            <a:extLst>
              <a:ext uri="{FF2B5EF4-FFF2-40B4-BE49-F238E27FC236}">
                <a16:creationId xmlns:a16="http://schemas.microsoft.com/office/drawing/2014/main" id="{0ACBDF73-CFB0-DC5D-B0BA-E890D6AC12BE}"/>
              </a:ext>
            </a:extLst>
          </p:cNvPr>
          <p:cNvSpPr/>
          <p:nvPr/>
        </p:nvSpPr>
        <p:spPr>
          <a:xfrm>
            <a:off x="69511" y="394334"/>
            <a:ext cx="7379399" cy="774762"/>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Esta historia nos muestra que Dios es como el pastor, siempre feliz cuando alguien que está perdido encuentra el camino de regreso a Él.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3" name="Picture 2">
            <a:extLst>
              <a:ext uri="{FF2B5EF4-FFF2-40B4-BE49-F238E27FC236}">
                <a16:creationId xmlns:a16="http://schemas.microsoft.com/office/drawing/2014/main" id="{DE7C22BD-908F-B0CA-C846-FBDC2B89D6B3}"/>
              </a:ext>
            </a:extLst>
          </p:cNvPr>
          <p:cNvPicPr>
            <a:picLocks noChangeAspect="1"/>
          </p:cNvPicPr>
          <p:nvPr/>
        </p:nvPicPr>
        <p:blipFill>
          <a:blip r:embed="rId3"/>
          <a:srcRect/>
          <a:stretch/>
        </p:blipFill>
        <p:spPr>
          <a:xfrm>
            <a:off x="-60364" y="117183"/>
            <a:ext cx="7556500" cy="10472891"/>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white speech bubble with a black background&#10;&#10;Description automatically generated">
            <a:extLst>
              <a:ext uri="{FF2B5EF4-FFF2-40B4-BE49-F238E27FC236}">
                <a16:creationId xmlns:a16="http://schemas.microsoft.com/office/drawing/2014/main" id="{77B0FE91-BEFB-94D3-7870-F98E16C5B21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bwMode="auto">
          <a:xfrm>
            <a:off x="60364" y="329887"/>
            <a:ext cx="6114087" cy="1981013"/>
          </a:xfrm>
          <a:prstGeom prst="rect">
            <a:avLst/>
          </a:prstGeom>
          <a:ln>
            <a:noFill/>
          </a:ln>
          <a:extLst>
            <a:ext uri="{53640926-AAD7-44D8-BBD7-CCE9431645EC}">
              <a14:shadowObscured xmlns:a14="http://schemas.microsoft.com/office/drawing/2010/main"/>
            </a:ext>
          </a:extLst>
        </p:spPr>
      </p:pic>
      <p:sp>
        <p:nvSpPr>
          <p:cNvPr id="8" name="Google Shape;95;p13"/>
          <p:cNvSpPr txBox="1"/>
          <p:nvPr/>
        </p:nvSpPr>
        <p:spPr>
          <a:xfrm>
            <a:off x="1132141" y="7482715"/>
            <a:ext cx="3103310" cy="566309"/>
          </a:xfrm>
          <a:prstGeom prst="rect">
            <a:avLst/>
          </a:prstGeom>
          <a:noFill/>
          <a:ln>
            <a:noFill/>
          </a:ln>
        </p:spPr>
        <p:txBody>
          <a:bodyPr spcFirstLastPara="1" wrap="square" lIns="0" tIns="0" rIns="0" bIns="0" anchor="t" anchorCtr="0">
            <a:spAutoFit/>
          </a:bodyPr>
          <a:lstStyle/>
          <a:p>
            <a:pPr>
              <a:lnSpc>
                <a:spcPct val="115000"/>
              </a:lnSpc>
            </a:pP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11" name="Google Shape;95;p13">
            <a:extLst>
              <a:ext uri="{FF2B5EF4-FFF2-40B4-BE49-F238E27FC236}">
                <a16:creationId xmlns:a16="http://schemas.microsoft.com/office/drawing/2014/main" id="{C401130D-AF25-5E8E-C6FC-8D33D3FCC6D6}"/>
              </a:ext>
            </a:extLst>
          </p:cNvPr>
          <p:cNvSpPr txBox="1"/>
          <p:nvPr/>
        </p:nvSpPr>
        <p:spPr>
          <a:xfrm>
            <a:off x="499964" y="555706"/>
            <a:ext cx="5674487" cy="955646"/>
          </a:xfrm>
          <a:prstGeom prst="rect">
            <a:avLst/>
          </a:prstGeom>
          <a:noFill/>
          <a:ln>
            <a:noFill/>
          </a:ln>
        </p:spPr>
        <p:txBody>
          <a:bodyPr spcFirstLastPara="1" wrap="square" lIns="0" tIns="0" rIns="0" bIns="0" anchor="t" anchorCtr="0">
            <a:spAutoFit/>
          </a:bodyPr>
          <a:lstStyle/>
          <a:p>
            <a:pPr>
              <a:lnSpc>
                <a:spcPct val="115000"/>
              </a:lnSpc>
            </a:pPr>
            <a:r>
              <a:rPr lang="es-ES" sz="1800" dirty="0">
                <a:latin typeface="Times New Roman" panose="02020603050405020304" pitchFamily="18" charset="0"/>
                <a:ea typeface="Aptos" panose="020B0004020202020204" pitchFamily="34" charset="0"/>
              </a:rPr>
              <a:t>Un día, el hijo menor decidió irse de casa y gastó todo su dinero en cosas que no importaban. Después de perderlo todo, decidió volver a casa y pedirle perdón a su padre.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Google Shape;95;p13">
            <a:extLst>
              <a:ext uri="{FF2B5EF4-FFF2-40B4-BE49-F238E27FC236}">
                <a16:creationId xmlns:a16="http://schemas.microsoft.com/office/drawing/2014/main" id="{61483765-3ACA-3AC9-4887-3F59DB7367BF}"/>
              </a:ext>
            </a:extLst>
          </p:cNvPr>
          <p:cNvSpPr txBox="1"/>
          <p:nvPr/>
        </p:nvSpPr>
        <p:spPr>
          <a:xfrm>
            <a:off x="499964" y="5130770"/>
            <a:ext cx="3472839" cy="318549"/>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s-MX" sz="1800" kern="100" dirty="0">
                <a:effectLst/>
                <a:latin typeface="Times New Roman" panose="02020603050405020304" pitchFamily="18" charset="0"/>
                <a:ea typeface="Calibri" panose="020F0502020204030204" pitchFamily="34" charset="0"/>
                <a:cs typeface="Times New Roman" panose="02020603050405020304" pitchFamily="18" charset="0"/>
              </a:rPr>
              <a:t> 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128;p14">
            <a:extLst>
              <a:ext uri="{FF2B5EF4-FFF2-40B4-BE49-F238E27FC236}">
                <a16:creationId xmlns:a16="http://schemas.microsoft.com/office/drawing/2014/main" id="{D94D5AEC-78E1-C388-C3B4-C343BF5142D8}"/>
              </a:ext>
            </a:extLst>
          </p:cNvPr>
          <p:cNvGrpSpPr/>
          <p:nvPr/>
        </p:nvGrpSpPr>
        <p:grpSpPr>
          <a:xfrm>
            <a:off x="252199" y="5497005"/>
            <a:ext cx="3207398" cy="2430379"/>
            <a:chOff x="-336337" y="316921"/>
            <a:chExt cx="2378696" cy="633175"/>
          </a:xfrm>
        </p:grpSpPr>
        <p:sp>
          <p:nvSpPr>
            <p:cNvPr id="12" name="Google Shape;129;p14">
              <a:extLst>
                <a:ext uri="{FF2B5EF4-FFF2-40B4-BE49-F238E27FC236}">
                  <a16:creationId xmlns:a16="http://schemas.microsoft.com/office/drawing/2014/main" id="{8881E8E6-F8CB-4BA1-0A11-6F2919D743BA}"/>
                </a:ext>
              </a:extLst>
            </p:cNvPr>
            <p:cNvSpPr/>
            <p:nvPr/>
          </p:nvSpPr>
          <p:spPr>
            <a:xfrm>
              <a:off x="-336337" y="316921"/>
              <a:ext cx="2378696" cy="633175"/>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13" name="Google Shape;130;p14">
              <a:extLst>
                <a:ext uri="{FF2B5EF4-FFF2-40B4-BE49-F238E27FC236}">
                  <a16:creationId xmlns:a16="http://schemas.microsoft.com/office/drawing/2014/main" id="{D37ABD66-A632-A668-40A7-4E45E7BEB3CF}"/>
                </a:ext>
              </a:extLst>
            </p:cNvPr>
            <p:cNvSpPr txBox="1"/>
            <p:nvPr/>
          </p:nvSpPr>
          <p:spPr>
            <a:xfrm>
              <a:off x="-261963" y="346823"/>
              <a:ext cx="2229947" cy="566014"/>
            </a:xfrm>
            <a:prstGeom prst="rect">
              <a:avLst/>
            </a:prstGeom>
            <a:noFill/>
            <a:ln>
              <a:noFill/>
            </a:ln>
          </p:spPr>
          <p:txBody>
            <a:bodyPr spcFirstLastPara="1" wrap="square" lIns="50800" tIns="50800" rIns="50800" bIns="50800" anchor="ctr" anchorCtr="0">
              <a:noAutofit/>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Cuando todavía estaba lejos, su padre lo vio, corrió hacia él, lo abrazó e hizo una gran fiesta para celebrar su regreso. Esta historia nos muestra que Dios es como el padre, siempre dispuesto a recibirnos con los brazos abiertos.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9D83D4EB-5653-FB7D-2319-DD32FCBBF8FC}"/>
              </a:ext>
            </a:extLst>
          </p:cNvPr>
          <p:cNvPicPr>
            <a:picLocks noChangeAspect="1"/>
          </p:cNvPicPr>
          <p:nvPr/>
        </p:nvPicPr>
        <p:blipFill>
          <a:blip r:embed="rId6">
            <a:extLst>
              <a:ext uri="{837473B0-CC2E-450A-ABE3-18F120FF3D39}">
                <a1611:picAttrSrcUrl xmlns:a1611="http://schemas.microsoft.com/office/drawing/2016/11/main" r:id="rId7"/>
              </a:ext>
            </a:extLst>
          </a:blip>
          <a:srcRect/>
          <a:stretch/>
        </p:blipFill>
        <p:spPr>
          <a:xfrm>
            <a:off x="3258873" y="5845395"/>
            <a:ext cx="4257706" cy="2081989"/>
          </a:xfrm>
          <a:prstGeom prst="rect">
            <a:avLst/>
          </a:prstGeom>
        </p:spPr>
      </p:pic>
      <p:sp>
        <p:nvSpPr>
          <p:cNvPr id="21" name="TextBox 20">
            <a:extLst>
              <a:ext uri="{FF2B5EF4-FFF2-40B4-BE49-F238E27FC236}">
                <a16:creationId xmlns:a16="http://schemas.microsoft.com/office/drawing/2014/main" id="{0D71AD39-E388-621C-E6BA-234FDD613A9A}"/>
              </a:ext>
            </a:extLst>
          </p:cNvPr>
          <p:cNvSpPr txBox="1"/>
          <p:nvPr/>
        </p:nvSpPr>
        <p:spPr>
          <a:xfrm>
            <a:off x="3874168" y="6111730"/>
            <a:ext cx="3207397" cy="923330"/>
          </a:xfrm>
          <a:prstGeom prst="rect">
            <a:avLst/>
          </a:prstGeom>
          <a:noFill/>
        </p:spPr>
        <p:txBody>
          <a:bodyPr wrap="square">
            <a:spAutoFit/>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Estas parábolas nos ayudan a entender cuánto nos ama Dios y celebra cuando regresamos a Él.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40884702"/>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2" name="Picture 1">
            <a:extLst>
              <a:ext uri="{FF2B5EF4-FFF2-40B4-BE49-F238E27FC236}">
                <a16:creationId xmlns:a16="http://schemas.microsoft.com/office/drawing/2014/main" id="{502F3252-62C9-032E-1A7D-827A4B56F09E}"/>
              </a:ext>
            </a:extLst>
          </p:cNvPr>
          <p:cNvPicPr>
            <a:picLocks noChangeAspect="1"/>
          </p:cNvPicPr>
          <p:nvPr/>
        </p:nvPicPr>
        <p:blipFill rotWithShape="1">
          <a:blip r:embed="rId3"/>
          <a:srcRect l="26703" t="11325" b="63013"/>
          <a:stretch/>
        </p:blipFill>
        <p:spPr>
          <a:xfrm>
            <a:off x="-11631" y="122348"/>
            <a:ext cx="7641142" cy="3015168"/>
          </a:xfrm>
          <a:prstGeom prst="rect">
            <a:avLst/>
          </a:prstGeom>
        </p:spPr>
      </p:pic>
      <p:pic>
        <p:nvPicPr>
          <p:cNvPr id="6" name="Picture 5" descr="A group of people walking in a market&#10;&#10;Description automatically generated">
            <a:extLst>
              <a:ext uri="{FF2B5EF4-FFF2-40B4-BE49-F238E27FC236}">
                <a16:creationId xmlns:a16="http://schemas.microsoft.com/office/drawing/2014/main" id="{A1C97A05-A589-7D5D-A0EB-2409D62014E8}"/>
              </a:ext>
            </a:extLst>
          </p:cNvPr>
          <p:cNvPicPr>
            <a:picLocks noChangeAspect="1"/>
          </p:cNvPicPr>
          <p:nvPr/>
        </p:nvPicPr>
        <p:blipFill rotWithShape="1">
          <a:blip r:embed="rId4"/>
          <a:srcRect l="28234" t="37082" r="16461"/>
          <a:stretch/>
        </p:blipFill>
        <p:spPr>
          <a:xfrm>
            <a:off x="16264" y="3137516"/>
            <a:ext cx="7540236" cy="7433536"/>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white speech bubble with a black background&#10;&#10;Description automatically generated">
            <a:extLst>
              <a:ext uri="{FF2B5EF4-FFF2-40B4-BE49-F238E27FC236}">
                <a16:creationId xmlns:a16="http://schemas.microsoft.com/office/drawing/2014/main" id="{77B0FE91-BEFB-94D3-7870-F98E16C5B21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bwMode="auto">
          <a:xfrm>
            <a:off x="3240634" y="661454"/>
            <a:ext cx="3857505" cy="2598409"/>
          </a:xfrm>
          <a:prstGeom prst="rect">
            <a:avLst/>
          </a:prstGeom>
          <a:ln>
            <a:noFill/>
          </a:ln>
          <a:extLst>
            <a:ext uri="{53640926-AAD7-44D8-BBD7-CCE9431645EC}">
              <a14:shadowObscured xmlns:a14="http://schemas.microsoft.com/office/drawing/2010/main"/>
            </a:ext>
          </a:extLst>
        </p:spPr>
      </p:pic>
      <p:sp>
        <p:nvSpPr>
          <p:cNvPr id="11" name="Google Shape;95;p13">
            <a:extLst>
              <a:ext uri="{FF2B5EF4-FFF2-40B4-BE49-F238E27FC236}">
                <a16:creationId xmlns:a16="http://schemas.microsoft.com/office/drawing/2014/main" id="{C401130D-AF25-5E8E-C6FC-8D33D3FCC6D6}"/>
              </a:ext>
            </a:extLst>
          </p:cNvPr>
          <p:cNvSpPr txBox="1"/>
          <p:nvPr/>
        </p:nvSpPr>
        <p:spPr>
          <a:xfrm>
            <a:off x="3525466" y="868014"/>
            <a:ext cx="3043778" cy="1274195"/>
          </a:xfrm>
          <a:prstGeom prst="rect">
            <a:avLst/>
          </a:prstGeom>
          <a:noFill/>
          <a:ln>
            <a:noFill/>
          </a:ln>
        </p:spPr>
        <p:txBody>
          <a:bodyPr spcFirstLastPara="1" wrap="square" lIns="0" tIns="0" rIns="0" bIns="0" anchor="t" anchorCtr="0">
            <a:spAutoFit/>
          </a:bodyPr>
          <a:lstStyle/>
          <a:p>
            <a:pPr>
              <a:lnSpc>
                <a:spcPct val="115000"/>
              </a:lnSpc>
            </a:pPr>
            <a:r>
              <a:rPr lang="es-ES" sz="1800" dirty="0">
                <a:latin typeface="Times New Roman" panose="02020603050405020304" pitchFamily="18" charset="0"/>
                <a:ea typeface="Aptos" panose="020B0004020202020204" pitchFamily="34" charset="0"/>
              </a:rPr>
              <a:t>Jesús contó otra historia acerca de un hombre que era dueño de una viña, un lugar donde crecen las uvas.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2" name="Google Shape;129;p14">
            <a:extLst>
              <a:ext uri="{FF2B5EF4-FFF2-40B4-BE49-F238E27FC236}">
                <a16:creationId xmlns:a16="http://schemas.microsoft.com/office/drawing/2014/main" id="{BE0FE334-EDFA-5478-85F8-B2668651CE30}"/>
              </a:ext>
            </a:extLst>
          </p:cNvPr>
          <p:cNvSpPr/>
          <p:nvPr/>
        </p:nvSpPr>
        <p:spPr>
          <a:xfrm>
            <a:off x="190500" y="8782050"/>
            <a:ext cx="7191764" cy="1555791"/>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Pero al final del día, pagaba a todos los trabajadores la misma cantidad, a pesar de que algunos trabajaban más que otros. Esto puede parecer injusto, pero Jesús nos estaba mostrando que la gracia y la bondad de Dios se dan a todos, no en función de lo que hacemos, sino porque nos ama a todos por igual.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dirty="0"/>
          </a:p>
        </p:txBody>
      </p:sp>
      <p:sp>
        <p:nvSpPr>
          <p:cNvPr id="9" name="Google Shape;101;p13">
            <a:extLst>
              <a:ext uri="{FF2B5EF4-FFF2-40B4-BE49-F238E27FC236}">
                <a16:creationId xmlns:a16="http://schemas.microsoft.com/office/drawing/2014/main" id="{A31337E7-6C8F-DF0F-5F97-AC186386E8E2}"/>
              </a:ext>
            </a:extLst>
          </p:cNvPr>
          <p:cNvSpPr/>
          <p:nvPr/>
        </p:nvSpPr>
        <p:spPr>
          <a:xfrm>
            <a:off x="350354" y="210079"/>
            <a:ext cx="2431919" cy="3370119"/>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pPr>
              <a:lnSpc>
                <a:spcPct val="115000"/>
              </a:lnSpc>
            </a:pPr>
            <a:r>
              <a:rPr lang="es-ES" sz="1800" dirty="0">
                <a:latin typeface="Times New Roman" panose="02020603050405020304" pitchFamily="18" charset="0"/>
                <a:ea typeface="Aptos" panose="020B0004020202020204" pitchFamily="34" charset="0"/>
              </a:rPr>
              <a:t>Contrató trabajadores para ayudar a recoger las uvas. Algunos trabajadores comenzaron temprano en la mañana y otros comenzaron </a:t>
            </a:r>
          </a:p>
          <a:p>
            <a:pPr>
              <a:lnSpc>
                <a:spcPct val="115000"/>
              </a:lnSpc>
            </a:pPr>
            <a:r>
              <a:rPr lang="es-ES" sz="1800" dirty="0">
                <a:latin typeface="Times New Roman" panose="02020603050405020304" pitchFamily="18" charset="0"/>
                <a:ea typeface="Aptos" panose="020B0004020202020204" pitchFamily="34" charset="0"/>
              </a:rPr>
              <a:t>más tarde en el día.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s-ES" sz="1800" kern="100" dirty="0">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39310263"/>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sp>
        <p:nvSpPr>
          <p:cNvPr id="87" name="Google Shape;87;p13"/>
          <p:cNvSpPr/>
          <p:nvPr/>
        </p:nvSpPr>
        <p:spPr>
          <a:xfrm>
            <a:off x="-3500" y="-28508"/>
            <a:ext cx="7560000" cy="10721908"/>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pic>
        <p:nvPicPr>
          <p:cNvPr id="9" name="Picture 8" descr="A person and person sitting on chairs&#10;&#10;Description automatically generated">
            <a:extLst>
              <a:ext uri="{FF2B5EF4-FFF2-40B4-BE49-F238E27FC236}">
                <a16:creationId xmlns:a16="http://schemas.microsoft.com/office/drawing/2014/main" id="{D2E36F69-7014-9C3B-1FE8-1D9005AD784F}"/>
              </a:ext>
            </a:extLst>
          </p:cNvPr>
          <p:cNvPicPr>
            <a:picLocks noChangeAspect="1"/>
          </p:cNvPicPr>
          <p:nvPr/>
        </p:nvPicPr>
        <p:blipFill rotWithShape="1">
          <a:blip r:embed="rId3"/>
          <a:srcRect t="11131" b="8527"/>
          <a:stretch/>
        </p:blipFill>
        <p:spPr>
          <a:xfrm>
            <a:off x="0" y="6069506"/>
            <a:ext cx="7556500" cy="6071006"/>
          </a:xfrm>
          <a:prstGeom prst="rect">
            <a:avLst/>
          </a:prstGeom>
        </p:spPr>
      </p:pic>
      <p:pic>
        <p:nvPicPr>
          <p:cNvPr id="13" name="Picture 12" descr="A group of tents with fruit and vegetables&#10;&#10;Description automatically generated">
            <a:extLst>
              <a:ext uri="{FF2B5EF4-FFF2-40B4-BE49-F238E27FC236}">
                <a16:creationId xmlns:a16="http://schemas.microsoft.com/office/drawing/2014/main" id="{FB1BF4D1-95A4-43BA-D632-A1EE04B3AB13}"/>
              </a:ext>
            </a:extLst>
          </p:cNvPr>
          <p:cNvPicPr>
            <a:picLocks noChangeAspect="1"/>
          </p:cNvPicPr>
          <p:nvPr/>
        </p:nvPicPr>
        <p:blipFill>
          <a:blip r:embed="rId4"/>
          <a:stretch>
            <a:fillRect/>
          </a:stretch>
        </p:blipFill>
        <p:spPr>
          <a:xfrm>
            <a:off x="0" y="0"/>
            <a:ext cx="7556500" cy="6177055"/>
          </a:xfrm>
          <a:prstGeom prst="rect">
            <a:avLst/>
          </a:prstGeom>
        </p:spPr>
      </p:pic>
      <p:sp>
        <p:nvSpPr>
          <p:cNvPr id="4" name="Google Shape;95;p13">
            <a:extLst>
              <a:ext uri="{FF2B5EF4-FFF2-40B4-BE49-F238E27FC236}">
                <a16:creationId xmlns:a16="http://schemas.microsoft.com/office/drawing/2014/main" id="{0B7F5251-DA56-028D-EE88-745EBFDCF57F}"/>
              </a:ext>
            </a:extLst>
          </p:cNvPr>
          <p:cNvSpPr txBox="1"/>
          <p:nvPr/>
        </p:nvSpPr>
        <p:spPr>
          <a:xfrm>
            <a:off x="253376" y="244871"/>
            <a:ext cx="7148571" cy="1354217"/>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dirty="0">
                <a:solidFill>
                  <a:schemeClr val="bg1"/>
                </a:solidFill>
                <a:latin typeface="Bangers"/>
                <a:ea typeface="Roboto"/>
                <a:cs typeface="Roboto"/>
                <a:sym typeface="Bangers"/>
              </a:rPr>
              <a:t>ESCENA 2</a:t>
            </a:r>
          </a:p>
          <a:p>
            <a:pPr algn="ctr"/>
            <a:r>
              <a:rPr lang="es-ES" sz="4400" dirty="0">
                <a:solidFill>
                  <a:schemeClr val="bg1"/>
                </a:solidFill>
                <a:latin typeface="Bangers"/>
                <a:ea typeface="Roboto"/>
                <a:cs typeface="Roboto"/>
                <a:sym typeface="Bangers"/>
              </a:rPr>
              <a:t>La gracia es un regalo</a:t>
            </a:r>
            <a:endParaRPr lang="es-MX" sz="4400" dirty="0">
              <a:solidFill>
                <a:schemeClr val="bg1"/>
              </a:solidFill>
              <a:latin typeface="Bangers"/>
              <a:ea typeface="Roboto"/>
              <a:cs typeface="Roboto"/>
              <a:sym typeface="Bangers"/>
            </a:endParaRPr>
          </a:p>
        </p:txBody>
      </p:sp>
      <p:sp>
        <p:nvSpPr>
          <p:cNvPr id="5" name="Google Shape;129;p14">
            <a:extLst>
              <a:ext uri="{FF2B5EF4-FFF2-40B4-BE49-F238E27FC236}">
                <a16:creationId xmlns:a16="http://schemas.microsoft.com/office/drawing/2014/main" id="{2597EA86-9A78-6A20-607E-419EFF641860}"/>
              </a:ext>
            </a:extLst>
          </p:cNvPr>
          <p:cNvSpPr/>
          <p:nvPr/>
        </p:nvSpPr>
        <p:spPr>
          <a:xfrm>
            <a:off x="152343" y="2212742"/>
            <a:ext cx="7484740" cy="962430"/>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6" name="Google Shape;130;p14">
            <a:extLst>
              <a:ext uri="{FF2B5EF4-FFF2-40B4-BE49-F238E27FC236}">
                <a16:creationId xmlns:a16="http://schemas.microsoft.com/office/drawing/2014/main" id="{4DA85363-3E56-ABB6-454E-F06C6646FC19}"/>
              </a:ext>
            </a:extLst>
          </p:cNvPr>
          <p:cNvSpPr txBox="1"/>
          <p:nvPr/>
        </p:nvSpPr>
        <p:spPr>
          <a:xfrm>
            <a:off x="216803" y="2119974"/>
            <a:ext cx="7291624" cy="1162857"/>
          </a:xfrm>
          <a:prstGeom prst="rect">
            <a:avLst/>
          </a:prstGeom>
          <a:noFill/>
          <a:ln>
            <a:noFill/>
          </a:ln>
        </p:spPr>
        <p:txBody>
          <a:bodyPr spcFirstLastPara="1" wrap="square" lIns="50800" tIns="50800" rIns="50800" bIns="50800" anchor="ctr" anchorCtr="0">
            <a:noAutofit/>
          </a:bodyPr>
          <a:lstStyle/>
          <a:p>
            <a:r>
              <a:rPr lang="es-ES" sz="1800" dirty="0">
                <a:latin typeface="Times New Roman" panose="02020603050405020304" pitchFamily="18" charset="0"/>
                <a:ea typeface="Aptos" panose="020B0004020202020204" pitchFamily="34" charset="0"/>
              </a:rPr>
              <a:t>La gracia es un tipo especial de amor que Dios nos da, no es algo que podamos ganar o comprar; Es un regalo.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Google Shape;101;p13">
            <a:extLst>
              <a:ext uri="{FF2B5EF4-FFF2-40B4-BE49-F238E27FC236}">
                <a16:creationId xmlns:a16="http://schemas.microsoft.com/office/drawing/2014/main" id="{7D0300F4-D2B9-3EB7-5A58-14EF3362455A}"/>
              </a:ext>
            </a:extLst>
          </p:cNvPr>
          <p:cNvSpPr/>
          <p:nvPr/>
        </p:nvSpPr>
        <p:spPr>
          <a:xfrm>
            <a:off x="0" y="3840338"/>
            <a:ext cx="3970421" cy="222916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s-MX"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r>
              <a:rPr lang="en-US" sz="1800" kern="100" dirty="0">
                <a:latin typeface="Times New Roman" panose="02020603050405020304" pitchFamily="18" charset="0"/>
                <a:ea typeface="Aptos" panose="020B0004020202020204" pitchFamily="34" charset="0"/>
                <a:cs typeface="Times New Roman" panose="02020603050405020304" pitchFamily="18" charset="0"/>
              </a:rPr>
              <a:t> </a:t>
            </a:r>
            <a:r>
              <a:rPr lang="es-ES" sz="1800" kern="100" dirty="0">
                <a:latin typeface="Times New Roman" panose="02020603050405020304" pitchFamily="18" charset="0"/>
                <a:ea typeface="Aptos" panose="020B0004020202020204" pitchFamily="34" charset="0"/>
                <a:cs typeface="Times New Roman" panose="02020603050405020304" pitchFamily="18" charset="0"/>
              </a:rPr>
              <a:t>Jesús dijo: "Yo soy el camino, la verdad y el vida". La gracia significa que Dios siempre está con nosotros, ayudándonos y amándonos, pase lo que pase.</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Google Shape;101;p13">
            <a:extLst>
              <a:ext uri="{FF2B5EF4-FFF2-40B4-BE49-F238E27FC236}">
                <a16:creationId xmlns:a16="http://schemas.microsoft.com/office/drawing/2014/main" id="{B1F9BA7A-A0B1-6EC9-BBAF-599F3A851F38}"/>
              </a:ext>
            </a:extLst>
          </p:cNvPr>
          <p:cNvSpPr/>
          <p:nvPr/>
        </p:nvSpPr>
        <p:spPr>
          <a:xfrm>
            <a:off x="4060711" y="4886811"/>
            <a:ext cx="3207084" cy="121752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s-ES" sz="1800" dirty="0">
                <a:latin typeface="Times New Roman" panose="02020603050405020304" pitchFamily="18" charset="0"/>
                <a:ea typeface="Aptos" panose="020B0004020202020204" pitchFamily="34" charset="0"/>
              </a:rPr>
              <a:t>La gracia es personal porque nos llega a través de Jesús, que nos ama y quiere ser nuestro amigo.</a:t>
            </a:r>
            <a:r>
              <a:rPr lang="es-ES" sz="1800" kern="100" dirty="0">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03054007"/>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6" name="Picture 5" descr="A group of tents with fruit and vegetables&#10;&#10;Description automatically generated">
            <a:extLst>
              <a:ext uri="{FF2B5EF4-FFF2-40B4-BE49-F238E27FC236}">
                <a16:creationId xmlns:a16="http://schemas.microsoft.com/office/drawing/2014/main" id="{14BFAF7A-0F8A-A5B1-27EE-9653E46ECFF0}"/>
              </a:ext>
            </a:extLst>
          </p:cNvPr>
          <p:cNvPicPr>
            <a:picLocks noChangeAspect="1"/>
          </p:cNvPicPr>
          <p:nvPr/>
        </p:nvPicPr>
        <p:blipFill rotWithShape="1">
          <a:blip r:embed="rId3"/>
          <a:srcRect t="1" b="85557"/>
          <a:stretch/>
        </p:blipFill>
        <p:spPr>
          <a:xfrm>
            <a:off x="-3500" y="136735"/>
            <a:ext cx="7556500" cy="2309805"/>
          </a:xfrm>
          <a:prstGeom prst="rect">
            <a:avLst/>
          </a:prstGeom>
        </p:spPr>
      </p:pic>
      <p:pic>
        <p:nvPicPr>
          <p:cNvPr id="9" name="Picture 8">
            <a:extLst>
              <a:ext uri="{FF2B5EF4-FFF2-40B4-BE49-F238E27FC236}">
                <a16:creationId xmlns:a16="http://schemas.microsoft.com/office/drawing/2014/main" id="{36822122-C8B4-0F9D-9E9E-B76EB334E603}"/>
              </a:ext>
            </a:extLst>
          </p:cNvPr>
          <p:cNvPicPr>
            <a:picLocks noChangeAspect="1"/>
          </p:cNvPicPr>
          <p:nvPr/>
        </p:nvPicPr>
        <p:blipFill>
          <a:blip r:embed="rId4"/>
          <a:srcRect/>
          <a:stretch/>
        </p:blipFill>
        <p:spPr>
          <a:xfrm>
            <a:off x="0" y="1799318"/>
            <a:ext cx="7556500" cy="8757347"/>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Google Shape;93;p13">
            <a:extLst>
              <a:ext uri="{FF2B5EF4-FFF2-40B4-BE49-F238E27FC236}">
                <a16:creationId xmlns:a16="http://schemas.microsoft.com/office/drawing/2014/main" id="{8EDA96CD-D2C7-1E9A-8150-BBF9EA10BA43}"/>
              </a:ext>
            </a:extLst>
          </p:cNvPr>
          <p:cNvSpPr/>
          <p:nvPr/>
        </p:nvSpPr>
        <p:spPr>
          <a:xfrm>
            <a:off x="180473" y="1558509"/>
            <a:ext cx="4006516" cy="1671902"/>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s-ES" sz="1800" dirty="0">
                <a:latin typeface="Times New Roman" panose="02020603050405020304" pitchFamily="18" charset="0"/>
                <a:ea typeface="Aptos" panose="020B0004020202020204" pitchFamily="34" charset="0"/>
              </a:rPr>
              <a:t>Así que, recuerda, cada vez que escuches estas parábolas, piensa en cuánto Dios te ama y quiere estar cerca de ti.</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Google Shape;101;p13">
            <a:extLst>
              <a:ext uri="{FF2B5EF4-FFF2-40B4-BE49-F238E27FC236}">
                <a16:creationId xmlns:a16="http://schemas.microsoft.com/office/drawing/2014/main" id="{68552D63-C165-CFB6-1F68-252E3972C3C8}"/>
              </a:ext>
            </a:extLst>
          </p:cNvPr>
          <p:cNvSpPr/>
          <p:nvPr/>
        </p:nvSpPr>
        <p:spPr>
          <a:xfrm>
            <a:off x="4186989" y="1286978"/>
            <a:ext cx="3207084" cy="192607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Al igual que el pastor con su oveja perdida, la mujer con su moneda perdida y el padre con su hijo perdido, Dios siempre está feliz cuando vuelves a Él.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38796634"/>
      </p:ext>
    </p:extLst>
  </p:cSld>
  <p:clrMapOvr>
    <a:masterClrMapping/>
  </p:clrMapOvr>
  <mc:AlternateContent xmlns:mc="http://schemas.openxmlformats.org/markup-compatibility/2006" xmlns:p14="http://schemas.microsoft.com/office/powerpoint/2010/main">
    <mc:Choice Requires="p14">
      <p:transition spd="slow" p14:dur="2000" advTm="38383"/>
    </mc:Choice>
    <mc:Fallback xmlns="">
      <p:transition spd="slow" advTm="3838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11" name="Picture 10" descr="A group of baskets of fruits in a market&#10;&#10;Description automatically generated">
            <a:extLst>
              <a:ext uri="{FF2B5EF4-FFF2-40B4-BE49-F238E27FC236}">
                <a16:creationId xmlns:a16="http://schemas.microsoft.com/office/drawing/2014/main" id="{026BD334-5FD4-0AA5-E9F2-B72C4A7A9D1D}"/>
              </a:ext>
            </a:extLst>
          </p:cNvPr>
          <p:cNvPicPr>
            <a:picLocks noChangeAspect="1"/>
          </p:cNvPicPr>
          <p:nvPr/>
        </p:nvPicPr>
        <p:blipFill>
          <a:blip r:embed="rId3"/>
          <a:stretch>
            <a:fillRect/>
          </a:stretch>
        </p:blipFill>
        <p:spPr>
          <a:xfrm>
            <a:off x="39910" y="0"/>
            <a:ext cx="7476680" cy="10693400"/>
          </a:xfrm>
          <a:prstGeom prst="rect">
            <a:avLst/>
          </a:prstGeom>
        </p:spPr>
      </p:pic>
      <p:grpSp>
        <p:nvGrpSpPr>
          <p:cNvPr id="86" name="Google Shape;86;p13"/>
          <p:cNvGrpSpPr/>
          <p:nvPr/>
        </p:nvGrpSpPr>
        <p:grpSpPr>
          <a:xfrm>
            <a:off x="-43410" y="0"/>
            <a:ext cx="7560000" cy="10873239"/>
            <a:chOff x="0" y="0"/>
            <a:chExt cx="2709333" cy="3889142"/>
          </a:xfrm>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88" name="Google Shape;88;p13"/>
            <p:cNvSpPr txBox="1"/>
            <p:nvPr/>
          </p:nvSpPr>
          <p:spPr>
            <a:xfrm>
              <a:off x="0" y="0"/>
              <a:ext cx="2709333" cy="3889142"/>
            </a:xfrm>
            <a:prstGeom prst="rect">
              <a:avLst/>
            </a:prstGeom>
            <a:no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93" name="Google Shape;93;p13"/>
          <p:cNvSpPr/>
          <p:nvPr/>
        </p:nvSpPr>
        <p:spPr>
          <a:xfrm>
            <a:off x="530420" y="5344582"/>
            <a:ext cx="3571889" cy="239686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endParaRPr lang="en-US"/>
          </a:p>
        </p:txBody>
      </p:sp>
      <p:sp>
        <p:nvSpPr>
          <p:cNvPr id="101" name="Google Shape;101;p13"/>
          <p:cNvSpPr/>
          <p:nvPr/>
        </p:nvSpPr>
        <p:spPr>
          <a:xfrm>
            <a:off x="4051544" y="4646250"/>
            <a:ext cx="3242325" cy="2264912"/>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El amor de Dios es más grande de lo que podemos imaginar, y es algo con lo que siempre podemos contar, al igual que podemos contar con que el sol salga cada mañana.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s-MX"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411047" y="598733"/>
            <a:ext cx="6961244" cy="1354217"/>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s-ES" sz="4400" dirty="0">
                <a:solidFill>
                  <a:schemeClr val="bg1"/>
                </a:solidFill>
                <a:latin typeface="Bangers"/>
                <a:ea typeface="Roboto"/>
                <a:cs typeface="Roboto"/>
                <a:sym typeface="Bangers"/>
              </a:rPr>
              <a:t>Escena 3
La gracia es personal</a:t>
            </a:r>
            <a:endParaRPr lang="es-MX" sz="4400" kern="100" dirty="0">
              <a:solidFill>
                <a:schemeClr val="bg1"/>
              </a:solidFill>
              <a:effectLst/>
              <a:latin typeface="Bangers" panose="020B0604020202020204" charset="0"/>
              <a:ea typeface="Aptos" panose="020B0004020202020204" pitchFamily="34" charset="0"/>
              <a:cs typeface="Times New Roman" panose="02020603050405020304" pitchFamily="18" charset="0"/>
            </a:endParaRPr>
          </a:p>
        </p:txBody>
      </p:sp>
      <p:sp>
        <p:nvSpPr>
          <p:cNvPr id="5" name="Google Shape;129;p14">
            <a:extLst>
              <a:ext uri="{FF2B5EF4-FFF2-40B4-BE49-F238E27FC236}">
                <a16:creationId xmlns:a16="http://schemas.microsoft.com/office/drawing/2014/main" id="{A68B2BA5-B7A8-E17C-510A-6BAE978BBB20}"/>
              </a:ext>
            </a:extLst>
          </p:cNvPr>
          <p:cNvSpPr/>
          <p:nvPr/>
        </p:nvSpPr>
        <p:spPr>
          <a:xfrm>
            <a:off x="120314" y="2303104"/>
            <a:ext cx="7475299" cy="1964095"/>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6" name="Google Shape;130;p14">
            <a:extLst>
              <a:ext uri="{FF2B5EF4-FFF2-40B4-BE49-F238E27FC236}">
                <a16:creationId xmlns:a16="http://schemas.microsoft.com/office/drawing/2014/main" id="{BC6BB682-7490-552B-371D-73F91CF77B0E}"/>
              </a:ext>
            </a:extLst>
          </p:cNvPr>
          <p:cNvSpPr txBox="1"/>
          <p:nvPr/>
        </p:nvSpPr>
        <p:spPr>
          <a:xfrm>
            <a:off x="302540" y="2412575"/>
            <a:ext cx="7031240" cy="1607505"/>
          </a:xfrm>
          <a:prstGeom prst="rect">
            <a:avLst/>
          </a:prstGeom>
          <a:noFill/>
          <a:ln>
            <a:noFill/>
          </a:ln>
        </p:spPr>
        <p:txBody>
          <a:bodyPr spcFirstLastPara="1" wrap="square" lIns="50800" tIns="50800" rIns="50800" bIns="50800" anchor="ctr" anchorCtr="0">
            <a:noAutofit/>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Finalmente, Jesús enseñó que la gracia no es solo una cosa o una recompensa por ser bueno. La gracia es personal porque nos llega a través de Jesús mismo. Jesús es como un amigo que siempre está ahí para nosotros, mostrándonos el camino para vivir y ayudándonos cuando lo necesitamos. La gracia es como la presencia de Dios con nosotros, guiándonos y amándonos sin importar lo que pase.</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Google Shape;104;p13">
            <a:extLst>
              <a:ext uri="{FF2B5EF4-FFF2-40B4-BE49-F238E27FC236}">
                <a16:creationId xmlns:a16="http://schemas.microsoft.com/office/drawing/2014/main" id="{AB264CC1-712B-C2B2-3BA8-FB1B210A6606}"/>
              </a:ext>
            </a:extLst>
          </p:cNvPr>
          <p:cNvSpPr txBox="1"/>
          <p:nvPr/>
        </p:nvSpPr>
        <p:spPr>
          <a:xfrm>
            <a:off x="654374" y="5458798"/>
            <a:ext cx="3323979" cy="1678536"/>
          </a:xfrm>
          <a:prstGeom prst="rect">
            <a:avLst/>
          </a:prstGeom>
          <a:noFill/>
          <a:ln>
            <a:noFill/>
          </a:ln>
        </p:spPr>
        <p:txBody>
          <a:bodyPr spcFirstLastPara="1" wrap="square" lIns="0" tIns="0" rIns="0" bIns="0" anchor="t" anchorCtr="0">
            <a:spAutoFit/>
          </a:bodyPr>
          <a:lstStyle/>
          <a:p>
            <a:pPr>
              <a:lnSpc>
                <a:spcPct val="101001"/>
              </a:lnSpc>
            </a:pPr>
            <a:r>
              <a:rPr lang="es-ES" sz="1800" dirty="0">
                <a:latin typeface="Times New Roman" panose="02020603050405020304" pitchFamily="18" charset="0"/>
                <a:ea typeface="Aptos" panose="020B0004020202020204" pitchFamily="34" charset="0"/>
              </a:rPr>
              <a:t>Entonces, cada vez que escuchamos estas historias, podemos recordar que el corazón de Dios está lleno de alegría cuando nos encuentra, y Su gracia es un regalo especial que siempre está ahí para nosotros.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42DCF2AA-432D-1EC1-D87D-BEBD4A8D6B27}"/>
              </a:ext>
            </a:extLst>
          </p:cNvPr>
          <p:cNvPicPr>
            <a:picLocks noChangeAspect="1"/>
          </p:cNvPicPr>
          <p:nvPr/>
        </p:nvPicPr>
        <p:blipFill>
          <a:blip r:embed="rId5"/>
          <a:srcRect/>
          <a:stretch/>
        </p:blipFill>
        <p:spPr>
          <a:xfrm>
            <a:off x="915400" y="7741449"/>
            <a:ext cx="2492846" cy="2492846"/>
          </a:xfrm>
          <a:prstGeom prst="rect">
            <a:avLst/>
          </a:prstGeom>
        </p:spPr>
      </p:pic>
      <p:pic>
        <p:nvPicPr>
          <p:cNvPr id="7" name="Picture 6">
            <a:extLst>
              <a:ext uri="{FF2B5EF4-FFF2-40B4-BE49-F238E27FC236}">
                <a16:creationId xmlns:a16="http://schemas.microsoft.com/office/drawing/2014/main" id="{10D79236-4CAB-E795-AFB8-5752CB9C3C6E}"/>
              </a:ext>
            </a:extLst>
          </p:cNvPr>
          <p:cNvPicPr>
            <a:picLocks noChangeAspect="1"/>
          </p:cNvPicPr>
          <p:nvPr/>
        </p:nvPicPr>
        <p:blipFill>
          <a:blip r:embed="rId6"/>
          <a:srcRect t="3842" b="3842"/>
          <a:stretch/>
        </p:blipFill>
        <p:spPr>
          <a:xfrm>
            <a:off x="4116358" y="7175186"/>
            <a:ext cx="2970005" cy="2741810"/>
          </a:xfrm>
          <a:prstGeom prst="rect">
            <a:avLst/>
          </a:prstGeom>
        </p:spPr>
      </p:pic>
    </p:spTree>
    <p:extLst>
      <p:ext uri="{BB962C8B-B14F-4D97-AF65-F5344CB8AC3E}">
        <p14:creationId xmlns:p14="http://schemas.microsoft.com/office/powerpoint/2010/main" val="2506547635"/>
      </p:ext>
    </p:extLst>
  </p:cSld>
  <p:clrMapOvr>
    <a:masterClrMapping/>
  </p:clrMapOvr>
  <mc:AlternateContent xmlns:mc="http://schemas.openxmlformats.org/markup-compatibility/2006" xmlns:p14="http://schemas.microsoft.com/office/powerpoint/2010/main">
    <mc:Choice Requires="p14">
      <p:transition spd="slow" p14:dur="2000" advTm="28395"/>
    </mc:Choice>
    <mc:Fallback xmlns="">
      <p:transition spd="slow" advTm="2839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7" name="Picture 6" descr="A group of people sitting at a table&#10;&#10;Description automatically generated">
            <a:extLst>
              <a:ext uri="{FF2B5EF4-FFF2-40B4-BE49-F238E27FC236}">
                <a16:creationId xmlns:a16="http://schemas.microsoft.com/office/drawing/2014/main" id="{63B86191-8FDF-8FC7-97FE-2B9BAAD7C301}"/>
              </a:ext>
            </a:extLst>
          </p:cNvPr>
          <p:cNvPicPr>
            <a:picLocks noChangeAspect="1"/>
          </p:cNvPicPr>
          <p:nvPr/>
        </p:nvPicPr>
        <p:blipFill>
          <a:blip r:embed="rId3"/>
          <a:stretch>
            <a:fillRect/>
          </a:stretch>
        </p:blipFill>
        <p:spPr>
          <a:xfrm>
            <a:off x="36805" y="109788"/>
            <a:ext cx="7556500" cy="10693400"/>
          </a:xfrm>
          <a:prstGeom prst="rect">
            <a:avLst/>
          </a:prstGeom>
        </p:spPr>
      </p:pic>
      <p:sp>
        <p:nvSpPr>
          <p:cNvPr id="87" name="Google Shape;87;p13"/>
          <p:cNvSpPr/>
          <p:nvPr/>
        </p:nvSpPr>
        <p:spPr>
          <a:xfrm>
            <a:off x="500160" y="683743"/>
            <a:ext cx="7560000" cy="10721908"/>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1362464" y="835025"/>
            <a:ext cx="4983141" cy="1354217"/>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s-ES" sz="4400" dirty="0">
                <a:solidFill>
                  <a:schemeClr val="bg1"/>
                </a:solidFill>
                <a:latin typeface="Bangers"/>
                <a:ea typeface="Roboto"/>
                <a:cs typeface="Roboto"/>
                <a:sym typeface="Bangers"/>
              </a:rPr>
              <a:t>sección para la interacción en el grupo</a:t>
            </a:r>
            <a:endParaRPr lang="es-MX" sz="36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5" name="Google Shape;129;p14">
            <a:extLst>
              <a:ext uri="{FF2B5EF4-FFF2-40B4-BE49-F238E27FC236}">
                <a16:creationId xmlns:a16="http://schemas.microsoft.com/office/drawing/2014/main" id="{A68B2BA5-B7A8-E17C-510A-6BAE978BBB20}"/>
              </a:ext>
            </a:extLst>
          </p:cNvPr>
          <p:cNvSpPr/>
          <p:nvPr/>
        </p:nvSpPr>
        <p:spPr>
          <a:xfrm>
            <a:off x="1" y="4659967"/>
            <a:ext cx="7381182" cy="2379008"/>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6" name="Google Shape;130;p14">
            <a:extLst>
              <a:ext uri="{FF2B5EF4-FFF2-40B4-BE49-F238E27FC236}">
                <a16:creationId xmlns:a16="http://schemas.microsoft.com/office/drawing/2014/main" id="{BC6BB682-7490-552B-371D-73F91CF77B0E}"/>
              </a:ext>
            </a:extLst>
          </p:cNvPr>
          <p:cNvSpPr txBox="1"/>
          <p:nvPr/>
        </p:nvSpPr>
        <p:spPr>
          <a:xfrm>
            <a:off x="183092" y="4827366"/>
            <a:ext cx="7031240" cy="2091763"/>
          </a:xfrm>
          <a:prstGeom prst="rect">
            <a:avLst/>
          </a:prstGeom>
          <a:noFill/>
          <a:ln>
            <a:noFill/>
          </a:ln>
        </p:spPr>
        <p:txBody>
          <a:bodyPr spcFirstLastPara="1" wrap="square" lIns="50800" tIns="50800" rIns="50800" bIns="50800" anchor="ctr" anchorCtr="0">
            <a:noAutofit/>
          </a:bodyPr>
          <a:lstStyle/>
          <a:p>
            <a:r>
              <a:rPr lang="es-ES" sz="1600" kern="100" dirty="0">
                <a:latin typeface="Times New Roman" panose="02020603050405020304" pitchFamily="18" charset="0"/>
                <a:ea typeface="Aptos" panose="020B0004020202020204" pitchFamily="34" charset="0"/>
                <a:cs typeface="Times New Roman" panose="02020603050405020304" pitchFamily="18" charset="0"/>
              </a:rPr>
              <a:t>Recuerden, queremos que este día podamos articular o hablar con confianza sobre lo que hemos aprendido. ¿Estás listo para compartir lo que aprendiste? </a:t>
            </a:r>
            <a:r>
              <a:rPr lang="en-US" sz="1600" kern="100" dirty="0">
                <a:latin typeface="Times New Roman" panose="02020603050405020304" pitchFamily="18" charset="0"/>
                <a:ea typeface="Aptos" panose="020B0004020202020204" pitchFamily="34" charset="0"/>
                <a:cs typeface="Times New Roman" panose="02020603050405020304" pitchFamily="18" charset="0"/>
              </a:rPr>
              <a:t>Remember, we want this day to be able to confidently articulate or talk about what we have learned. Are you ready to share what you learned? </a:t>
            </a: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Jesus told many parables to help us reimagine life under God’s grace. Parables were not only moral stories that were told to show us a better way to live, but they help us to better understand and correct our concept of nature in the parables of the lost sheep, the lost coin, and the lost sons (Luke 15). </a:t>
            </a:r>
            <a:endParaRPr lang="es-MX" sz="16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8" name="Google Shape;129;p14">
            <a:extLst>
              <a:ext uri="{FF2B5EF4-FFF2-40B4-BE49-F238E27FC236}">
                <a16:creationId xmlns:a16="http://schemas.microsoft.com/office/drawing/2014/main" id="{4DFC78F4-3969-52EE-FC76-A63446620335}"/>
              </a:ext>
            </a:extLst>
          </p:cNvPr>
          <p:cNvSpPr/>
          <p:nvPr/>
        </p:nvSpPr>
        <p:spPr>
          <a:xfrm>
            <a:off x="48513" y="7550196"/>
            <a:ext cx="7381182" cy="2379008"/>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11" name="Google Shape;130;p14">
            <a:extLst>
              <a:ext uri="{FF2B5EF4-FFF2-40B4-BE49-F238E27FC236}">
                <a16:creationId xmlns:a16="http://schemas.microsoft.com/office/drawing/2014/main" id="{A2CAD9DA-CDAF-67B9-A8E5-C747D9AC8EBD}"/>
              </a:ext>
            </a:extLst>
          </p:cNvPr>
          <p:cNvSpPr txBox="1"/>
          <p:nvPr/>
        </p:nvSpPr>
        <p:spPr>
          <a:xfrm>
            <a:off x="143459" y="7664961"/>
            <a:ext cx="7031240" cy="2091763"/>
          </a:xfrm>
          <a:prstGeom prst="rect">
            <a:avLst/>
          </a:prstGeom>
          <a:noFill/>
          <a:ln>
            <a:noFill/>
          </a:ln>
        </p:spPr>
        <p:txBody>
          <a:bodyPr spcFirstLastPara="1" wrap="square" lIns="50800" tIns="50800" rIns="50800" bIns="50800" anchor="ctr" anchorCtr="0">
            <a:noAutofit/>
          </a:bodyPr>
          <a:lstStyle/>
          <a:p>
            <a:r>
              <a:rPr lang="es-ES" sz="1600" kern="100" dirty="0">
                <a:latin typeface="Times New Roman" panose="02020603050405020304" pitchFamily="18" charset="0"/>
                <a:ea typeface="Aptos" panose="020B0004020202020204" pitchFamily="34" charset="0"/>
                <a:cs typeface="Times New Roman" panose="02020603050405020304" pitchFamily="18" charset="0"/>
              </a:rPr>
              <a:t>La gracia es personal - Podemos hablar de la experiencia de la gracia porque es profundamente personal y relacional. La gracia es personal por dos razones importantes. Primero, la gracia no es una cosa. No es un bien ni una mercancía. No es una sustancia sagrada vertida en nosotros como una especie de "aceite de motor cristiano" para ayudar a que el "motor" de nuestro discipulado funcione de manera más eficiente. La gracia es personal porque viene a nosotros en la persona de Jesucristo, quien dijo: "Yo soy el camino, la verdad y la vida".</a:t>
            </a:r>
            <a:endParaRPr lang="es-MX" sz="16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7411647"/>
      </p:ext>
    </p:extLst>
  </p:cSld>
  <p:clrMapOvr>
    <a:masterClrMapping/>
  </p:clrMapOvr>
  <mc:AlternateContent xmlns:mc="http://schemas.openxmlformats.org/markup-compatibility/2006" xmlns:p14="http://schemas.microsoft.com/office/powerpoint/2010/main">
    <mc:Choice Requires="p14">
      <p:transition spd="slow" p14:dur="2000" advTm="28395"/>
    </mc:Choice>
    <mc:Fallback xmlns="">
      <p:transition spd="slow" advTm="28395"/>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2283</TotalTime>
  <Words>1166</Words>
  <Application>Microsoft Office PowerPoint</Application>
  <PresentationFormat>Custom</PresentationFormat>
  <Paragraphs>47</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Times New Roman</vt:lpstr>
      <vt:lpstr>Bangers</vt:lpstr>
      <vt:lpstr>Baskerville Old Face</vt:lpstr>
      <vt:lpstr>Roboto</vt:lpstr>
      <vt:lpstr>Arial</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 Deida</dc:creator>
  <cp:lastModifiedBy>Daniel Deida</cp:lastModifiedBy>
  <cp:revision>132</cp:revision>
  <cp:lastPrinted>2024-08-15T23:13:54Z</cp:lastPrinted>
  <dcterms:modified xsi:type="dcterms:W3CDTF">2024-08-21T17:12:36Z</dcterms:modified>
</cp:coreProperties>
</file>