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74" r:id="rId2"/>
    <p:sldId id="269" r:id="rId3"/>
    <p:sldId id="256" r:id="rId4"/>
    <p:sldId id="272" r:id="rId5"/>
    <p:sldId id="275" r:id="rId6"/>
    <p:sldId id="266" r:id="rId7"/>
    <p:sldId id="267" r:id="rId8"/>
    <p:sldId id="268" r:id="rId9"/>
    <p:sldId id="270" r:id="rId10"/>
    <p:sldId id="271" r:id="rId11"/>
  </p:sldIdLst>
  <p:sldSz cx="7556500" cy="10693400"/>
  <p:notesSz cx="7010400" cy="9296400"/>
  <p:embeddedFontLst>
    <p:embeddedFont>
      <p:font typeface="Bangers" panose="020B0604020202020204" charset="0"/>
      <p:regular r:id="rId13"/>
    </p:embeddedFont>
    <p:embeddedFont>
      <p:font typeface="Baskerville Old Face" panose="02020602080505020303" pitchFamily="18" charset="0"/>
      <p:regular r:id="rId14"/>
    </p:embeddedFont>
    <p:embeddedFont>
      <p:font typeface="Roboto" panose="02000000000000000000" pitchFamily="2"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4" autoAdjust="0"/>
    <p:restoredTop sz="75292" autoAdjust="0"/>
  </p:normalViewPr>
  <p:slideViewPr>
    <p:cSldViewPr snapToGrid="0">
      <p:cViewPr>
        <p:scale>
          <a:sx n="80" d="100"/>
          <a:sy n="80" d="100"/>
        </p:scale>
        <p:origin x="1452" y="-14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330450" y="708025"/>
            <a:ext cx="2505075" cy="35448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9541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2527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4601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2546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5556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1739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3626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7398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3945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tallerdeoracionpersonal.blogspot.com/2012/05/oracion-dialogo-con-las-culturas.html" TargetMode="Externa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g"/><Relationship Id="rId7"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hyperlink" Target="https://openclipart.org/detail/38635/speech-bubble-by-pascallapalme-38635" TargetMode="External"/><Relationship Id="rId4" Type="http://schemas.openxmlformats.org/officeDocument/2006/relationships/image" Target="../media/image10.png"/><Relationship Id="rId9" Type="http://schemas.openxmlformats.org/officeDocument/2006/relationships/hyperlink" Target="https://pixabay.com/fr/vectors/bulle-de-dialogue-ballon-de-discours-145971/"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4.jpg"/><Relationship Id="rId7" Type="http://schemas.openxmlformats.org/officeDocument/2006/relationships/hyperlink" Target="https://openclipart.org/detail/38635/speech-bubble-by-pascallapalme-38635"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hyperlink" Target="https://pixabay.com/fr/vectors/bulle-de-dialogue-ballon-de-discours-145971/" TargetMode="External"/><Relationship Id="rId4" Type="http://schemas.openxmlformats.org/officeDocument/2006/relationships/image" Target="../media/image13.png"/><Relationship Id="rId9" Type="http://schemas.openxmlformats.org/officeDocument/2006/relationships/image" Target="../media/image12.jp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jpg"/><Relationship Id="rId7"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hyperlink" Target="https://pixabay.com/fr/vectors/bulle-de-dialogue-ballon-de-discours-145971/" TargetMode="Externa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17.jpg"/><Relationship Id="rId7"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pixabay.com/fr/vectors/bulle-de-dialogue-ballon-de-discours-145971/" TargetMode="Externa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hyperlink" Target="https://pixabay.com/fr/vectors/bulle-de-dialogue-ballon-de-discours-145971/" TargetMode="External"/><Relationship Id="rId3" Type="http://schemas.openxmlformats.org/officeDocument/2006/relationships/image" Target="../media/image19.jp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8.jp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8.jp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3" name="Picture 2" descr="A desert landscape with a blue sky and clouds&#10;&#10;Description automatically generated">
            <a:extLst>
              <a:ext uri="{FF2B5EF4-FFF2-40B4-BE49-F238E27FC236}">
                <a16:creationId xmlns:a16="http://schemas.microsoft.com/office/drawing/2014/main" id="{77044F32-BC4C-E36F-F874-D6ABBD9CD462}"/>
              </a:ext>
            </a:extLst>
          </p:cNvPr>
          <p:cNvPicPr>
            <a:picLocks noChangeAspect="1"/>
          </p:cNvPicPr>
          <p:nvPr/>
        </p:nvPicPr>
        <p:blipFill rotWithShape="1">
          <a:blip r:embed="rId3"/>
          <a:srcRect b="43242"/>
          <a:stretch/>
        </p:blipFill>
        <p:spPr>
          <a:xfrm>
            <a:off x="84123" y="103657"/>
            <a:ext cx="7462211" cy="10443513"/>
          </a:xfrm>
          <a:prstGeom prst="rect">
            <a:avLst/>
          </a:prstGeom>
        </p:spPr>
      </p:pic>
      <p:sp>
        <p:nvSpPr>
          <p:cNvPr id="87" name="Google Shape;87;p13"/>
          <p:cNvSpPr/>
          <p:nvPr/>
        </p:nvSpPr>
        <p:spPr>
          <a:xfrm>
            <a:off x="76288" y="-242233"/>
            <a:ext cx="7462211" cy="10789403"/>
          </a:xfrm>
          <a:custGeom>
            <a:avLst/>
            <a:gdLst/>
            <a:ahLst/>
            <a:cxnLst/>
            <a:rect l="l" t="t" r="r" b="b"/>
            <a:pathLst>
              <a:path w="2709333" h="3842490" extrusionOk="0">
                <a:moveTo>
                  <a:pt x="0" y="0"/>
                </a:moveTo>
                <a:lnTo>
                  <a:pt x="2709333" y="0"/>
                </a:lnTo>
                <a:lnTo>
                  <a:pt x="2709333" y="3842490"/>
                </a:lnTo>
                <a:lnTo>
                  <a:pt x="0" y="3842490"/>
                </a:lnTo>
                <a:close/>
              </a:path>
            </a:pathLst>
          </a:custGeom>
          <a:solidFill>
            <a:srgbClr val="000000">
              <a:alpha val="0"/>
            </a:srgbClr>
          </a:solidFill>
          <a:ln w="142875" cap="sq" cmpd="sng">
            <a:solidFill>
              <a:srgbClr val="000000"/>
            </a:solidFill>
            <a:prstDash val="solid"/>
            <a:miter lim="8000"/>
            <a:headEnd type="none" w="sm" len="sm"/>
            <a:tailEnd type="none" w="sm" len="sm"/>
          </a:ln>
        </p:spPr>
        <p:txBody>
          <a:bodyPr/>
          <a:lstStyle/>
          <a:p>
            <a:endParaRPr lang="en-US" dirty="0"/>
          </a:p>
        </p:txBody>
      </p:sp>
      <p:pic>
        <p:nvPicPr>
          <p:cNvPr id="5" name="Picture 4">
            <a:extLst>
              <a:ext uri="{FF2B5EF4-FFF2-40B4-BE49-F238E27FC236}">
                <a16:creationId xmlns:a16="http://schemas.microsoft.com/office/drawing/2014/main" id="{5BE18D93-F17F-6838-E036-0756A5A130ED}"/>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r="2101"/>
          <a:stretch/>
        </p:blipFill>
        <p:spPr bwMode="auto">
          <a:xfrm>
            <a:off x="144696" y="1207866"/>
            <a:ext cx="7335516" cy="4305300"/>
          </a:xfrm>
          <a:prstGeom prst="rect">
            <a:avLst/>
          </a:prstGeom>
          <a:noFill/>
          <a:ln>
            <a:noFill/>
          </a:ln>
        </p:spPr>
      </p:pic>
      <p:sp>
        <p:nvSpPr>
          <p:cNvPr id="8" name="Google Shape;130;p14">
            <a:extLst>
              <a:ext uri="{FF2B5EF4-FFF2-40B4-BE49-F238E27FC236}">
                <a16:creationId xmlns:a16="http://schemas.microsoft.com/office/drawing/2014/main" id="{3000BFBB-6AB7-F645-5E03-D104FC2F07BE}"/>
              </a:ext>
            </a:extLst>
          </p:cNvPr>
          <p:cNvSpPr txBox="1"/>
          <p:nvPr/>
        </p:nvSpPr>
        <p:spPr>
          <a:xfrm>
            <a:off x="973198" y="145217"/>
            <a:ext cx="5938297" cy="1010820"/>
          </a:xfrm>
          <a:prstGeom prst="rect">
            <a:avLst/>
          </a:prstGeom>
          <a:noFill/>
          <a:ln>
            <a:noFill/>
          </a:ln>
        </p:spPr>
        <p:txBody>
          <a:bodyPr spcFirstLastPara="1" wrap="square" lIns="50800" tIns="50800" rIns="50800" bIns="50800" anchor="ctr" anchorCtr="0">
            <a:noAutofit/>
          </a:bodyPr>
          <a:lstStyle/>
          <a:p>
            <a:pPr algn="ctr" rtl="0">
              <a:spcBef>
                <a:spcPts val="0"/>
              </a:spcBef>
              <a:spcAft>
                <a:spcPts val="0"/>
              </a:spcAft>
            </a:pPr>
            <a:r>
              <a:rPr lang="en-US" sz="2400" b="0" i="0" u="none" strike="noStrike" dirty="0">
                <a:solidFill>
                  <a:srgbClr val="000000"/>
                </a:solidFill>
                <a:effectLst/>
                <a:latin typeface="Times New Roman" panose="02020603050405020304" pitchFamily="18" charset="0"/>
              </a:rPr>
              <a:t> </a:t>
            </a:r>
            <a:r>
              <a:rPr lang="en-US" sz="3200" dirty="0">
                <a:solidFill>
                  <a:schemeClr val="bg1"/>
                </a:solidFill>
                <a:effectLst/>
                <a:latin typeface="Baskerville Old Face" panose="02020602080505020303" pitchFamily="18" charset="0"/>
                <a:ea typeface="STXingkai" panose="020B0503020204020204" pitchFamily="2" charset="-122"/>
              </a:rPr>
              <a:t>BIBLICAL DIALOGUE BY</a:t>
            </a:r>
            <a:r>
              <a:rPr lang="en-US" sz="3200" b="0" i="0" u="none" strike="noStrike" dirty="0">
                <a:solidFill>
                  <a:schemeClr val="bg1"/>
                </a:solidFill>
                <a:latin typeface="Baskerville Old Face" panose="02020602080505020303" pitchFamily="18" charset="0"/>
                <a:ea typeface="STXingkai" panose="020B0503020204020204" pitchFamily="2" charset="-122"/>
              </a:rPr>
              <a:t> </a:t>
            </a:r>
          </a:p>
          <a:p>
            <a:pPr algn="ctr" rtl="0">
              <a:spcBef>
                <a:spcPts val="0"/>
              </a:spcBef>
              <a:spcAft>
                <a:spcPts val="0"/>
              </a:spcAft>
            </a:pPr>
            <a:r>
              <a:rPr lang="en-US" sz="3200" b="0" i="0" u="none" strike="noStrike" dirty="0">
                <a:solidFill>
                  <a:schemeClr val="bg1"/>
                </a:solidFill>
                <a:latin typeface="Baskerville Old Face" panose="02020602080505020303" pitchFamily="18" charset="0"/>
                <a:ea typeface="STXingkai" panose="020B0503020204020204" pitchFamily="2" charset="-122"/>
              </a:rPr>
              <a:t>DR. DANIEL DEIDA</a:t>
            </a:r>
            <a:endParaRPr lang="en-US" sz="2400" b="0" i="0" u="none" strike="noStrike" dirty="0">
              <a:solidFill>
                <a:schemeClr val="bg1"/>
              </a:solidFill>
              <a:latin typeface="Baskerville Old Face" panose="02020602080505020303" pitchFamily="18" charset="0"/>
              <a:ea typeface="STXingkai" panose="020B0503020204020204" pitchFamily="2" charset="-122"/>
            </a:endParaRPr>
          </a:p>
        </p:txBody>
      </p:sp>
      <p:sp>
        <p:nvSpPr>
          <p:cNvPr id="9" name="Google Shape;129;p14">
            <a:extLst>
              <a:ext uri="{FF2B5EF4-FFF2-40B4-BE49-F238E27FC236}">
                <a16:creationId xmlns:a16="http://schemas.microsoft.com/office/drawing/2014/main" id="{4D181F2D-B992-57ED-2114-40DBC790E25D}"/>
              </a:ext>
            </a:extLst>
          </p:cNvPr>
          <p:cNvSpPr/>
          <p:nvPr/>
        </p:nvSpPr>
        <p:spPr>
          <a:xfrm>
            <a:off x="184936" y="4339733"/>
            <a:ext cx="7226867" cy="1798479"/>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n-US" sz="1800" dirty="0">
                <a:latin typeface="Times New Roman" panose="02020603050405020304" pitchFamily="18" charset="0"/>
                <a:cs typeface="Times New Roman" panose="02020603050405020304" pitchFamily="18" charset="0"/>
              </a:rPr>
              <a:t>Welcome to the Bible Dialogues series by Dr. Deida. Bible stories and teachings are best understood and learned when they are presented through dialogue. In these dialogues, the characters represent some distinctive characteristic of ordinary people. So, our goal is that listeners can learn how Biblical Truth is combined with practical, ordinary Life.</a:t>
            </a:r>
            <a:endParaRPr lang="es-MX" sz="1800" dirty="0">
              <a:latin typeface="Times New Roman" panose="02020603050405020304" pitchFamily="18" charset="0"/>
              <a:cs typeface="Times New Roman" panose="02020603050405020304" pitchFamily="18" charset="0"/>
            </a:endParaRPr>
          </a:p>
          <a:p>
            <a:endParaRPr lang="es-MX" sz="1800" dirty="0">
              <a:latin typeface="Times New Roman" panose="02020603050405020304" pitchFamily="18" charset="0"/>
              <a:cs typeface="Times New Roman" panose="02020603050405020304" pitchFamily="18" charset="0"/>
            </a:endParaRPr>
          </a:p>
        </p:txBody>
      </p:sp>
      <p:sp>
        <p:nvSpPr>
          <p:cNvPr id="6" name="Google Shape;89;p13">
            <a:extLst>
              <a:ext uri="{FF2B5EF4-FFF2-40B4-BE49-F238E27FC236}">
                <a16:creationId xmlns:a16="http://schemas.microsoft.com/office/drawing/2014/main" id="{89FF94C4-36E1-D598-D7E6-CD66BC3D462A}"/>
              </a:ext>
            </a:extLst>
          </p:cNvPr>
          <p:cNvSpPr/>
          <p:nvPr/>
        </p:nvSpPr>
        <p:spPr>
          <a:xfrm>
            <a:off x="655032" y="6324406"/>
            <a:ext cx="6483156" cy="3947819"/>
          </a:xfrm>
          <a:custGeom>
            <a:avLst/>
            <a:gdLst/>
            <a:ahLst/>
            <a:cxnLst/>
            <a:rect l="l" t="t" r="r" b="b"/>
            <a:pathLst>
              <a:path w="6864943" h="4842905" extrusionOk="0">
                <a:moveTo>
                  <a:pt x="0" y="0"/>
                </a:moveTo>
                <a:lnTo>
                  <a:pt x="6864944" y="0"/>
                </a:lnTo>
                <a:lnTo>
                  <a:pt x="6864944" y="4842906"/>
                </a:lnTo>
                <a:lnTo>
                  <a:pt x="0" y="4842906"/>
                </a:lnTo>
                <a:lnTo>
                  <a:pt x="0" y="0"/>
                </a:lnTo>
                <a:close/>
              </a:path>
            </a:pathLst>
          </a:custGeom>
          <a:blipFill rotWithShape="1">
            <a:blip r:embed="rId6">
              <a:alphaModFix/>
            </a:blip>
            <a:stretch>
              <a:fillRect/>
            </a:stretch>
          </a:blipFill>
          <a:ln>
            <a:noFill/>
          </a:ln>
        </p:spPr>
        <p:txBody>
          <a:bodyPr/>
          <a:lstStyle/>
          <a:p>
            <a:endParaRPr lang="en-US" dirty="0"/>
          </a:p>
        </p:txBody>
      </p:sp>
      <p:sp>
        <p:nvSpPr>
          <p:cNvPr id="7" name="Google Shape;130;p14">
            <a:extLst>
              <a:ext uri="{FF2B5EF4-FFF2-40B4-BE49-F238E27FC236}">
                <a16:creationId xmlns:a16="http://schemas.microsoft.com/office/drawing/2014/main" id="{6F19369F-CADB-BAEF-30E5-59504B9E7274}"/>
              </a:ext>
            </a:extLst>
          </p:cNvPr>
          <p:cNvSpPr txBox="1"/>
          <p:nvPr/>
        </p:nvSpPr>
        <p:spPr>
          <a:xfrm>
            <a:off x="1560002" y="7110545"/>
            <a:ext cx="4124325" cy="2308360"/>
          </a:xfrm>
          <a:prstGeom prst="rect">
            <a:avLst/>
          </a:prstGeom>
          <a:noFill/>
          <a:ln>
            <a:noFill/>
          </a:ln>
        </p:spPr>
        <p:txBody>
          <a:bodyPr spcFirstLastPara="1" wrap="square" lIns="50800" tIns="50800" rIns="50800" bIns="50800" anchor="ctr" anchorCtr="0">
            <a:noAutofit/>
          </a:bodyPr>
          <a:lstStyle/>
          <a:p>
            <a:pPr algn="ctr"/>
            <a:r>
              <a:rPr lang="es-MX" sz="3200" dirty="0">
                <a:latin typeface="Times New Roman" panose="02020603050405020304" pitchFamily="18" charset="0"/>
              </a:rPr>
              <a:t>¿</a:t>
            </a:r>
            <a:r>
              <a:rPr lang="en-US" sz="3200" dirty="0">
                <a:latin typeface="Times New Roman" panose="02020603050405020304" pitchFamily="18" charset="0"/>
              </a:rPr>
              <a:t>Are you ready for your Bible learning journey?</a:t>
            </a:r>
            <a:endParaRPr lang="es-MX" sz="3200" b="0" dirty="0">
              <a:effectLst/>
            </a:endParaRPr>
          </a:p>
          <a:p>
            <a:pPr algn="ctr" rtl="0">
              <a:spcBef>
                <a:spcPts val="0"/>
              </a:spcBef>
              <a:spcAft>
                <a:spcPts val="0"/>
              </a:spcAft>
            </a:pPr>
            <a:r>
              <a:rPr lang="en-US" sz="3200" dirty="0">
                <a:latin typeface="Times New Roman" panose="02020603050405020304" pitchFamily="18" charset="0"/>
              </a:rPr>
              <a:t>Today we will see: A new way of teaching</a:t>
            </a:r>
            <a:endParaRPr lang="en-US" sz="3200" b="0" dirty="0">
              <a:effectLst/>
            </a:endParaRPr>
          </a:p>
        </p:txBody>
      </p:sp>
    </p:spTree>
    <p:extLst>
      <p:ext uri="{BB962C8B-B14F-4D97-AF65-F5344CB8AC3E}">
        <p14:creationId xmlns:p14="http://schemas.microsoft.com/office/powerpoint/2010/main" val="3668837696"/>
      </p:ext>
    </p:extLst>
  </p:cSld>
  <p:clrMapOvr>
    <a:masterClrMapping/>
  </p:clrMapOvr>
  <mc:AlternateContent xmlns:mc="http://schemas.openxmlformats.org/markup-compatibility/2006" xmlns:p14="http://schemas.microsoft.com/office/powerpoint/2010/main">
    <mc:Choice Requires="p14">
      <p:transition spd="slow" p14:dur="2000" advTm="60951"/>
    </mc:Choice>
    <mc:Fallback xmlns="">
      <p:transition spd="slow" advTm="6095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7" name="Picture 6" descr="A group of people sitting at a table&#10;&#10;Description automatically generated">
            <a:extLst>
              <a:ext uri="{FF2B5EF4-FFF2-40B4-BE49-F238E27FC236}">
                <a16:creationId xmlns:a16="http://schemas.microsoft.com/office/drawing/2014/main" id="{8CA55FC5-073F-58AB-9554-99854EC3609B}"/>
              </a:ext>
            </a:extLst>
          </p:cNvPr>
          <p:cNvPicPr>
            <a:picLocks noChangeAspect="1"/>
          </p:cNvPicPr>
          <p:nvPr/>
        </p:nvPicPr>
        <p:blipFill>
          <a:blip r:embed="rId3"/>
          <a:stretch>
            <a:fillRect/>
          </a:stretch>
        </p:blipFill>
        <p:spPr>
          <a:xfrm>
            <a:off x="-95872" y="5016729"/>
            <a:ext cx="7556500" cy="5651058"/>
          </a:xfrm>
          <a:prstGeom prst="rect">
            <a:avLst/>
          </a:prstGeom>
        </p:spPr>
      </p:pic>
      <p:pic>
        <p:nvPicPr>
          <p:cNvPr id="10" name="Picture 9" descr="A person sitting on a hill with a clock&#10;&#10;Description automatically generated">
            <a:extLst>
              <a:ext uri="{FF2B5EF4-FFF2-40B4-BE49-F238E27FC236}">
                <a16:creationId xmlns:a16="http://schemas.microsoft.com/office/drawing/2014/main" id="{6BC96106-8253-98E0-7FB3-1F0720BC5983}"/>
              </a:ext>
            </a:extLst>
          </p:cNvPr>
          <p:cNvPicPr>
            <a:picLocks noChangeAspect="1"/>
          </p:cNvPicPr>
          <p:nvPr/>
        </p:nvPicPr>
        <p:blipFill>
          <a:blip r:embed="rId4"/>
          <a:stretch>
            <a:fillRect/>
          </a:stretch>
        </p:blipFill>
        <p:spPr>
          <a:xfrm>
            <a:off x="0" y="0"/>
            <a:ext cx="7486650" cy="3928465"/>
          </a:xfrm>
          <a:prstGeom prst="rect">
            <a:avLst/>
          </a:prstGeom>
        </p:spPr>
      </p:pic>
      <p:sp>
        <p:nvSpPr>
          <p:cNvPr id="87" name="Google Shape;87;p13"/>
          <p:cNvSpPr/>
          <p:nvPr/>
        </p:nvSpPr>
        <p:spPr>
          <a:xfrm>
            <a:off x="-53936" y="-54121"/>
            <a:ext cx="7560000" cy="10721908"/>
          </a:xfrm>
          <a:custGeom>
            <a:avLst/>
            <a:gdLst/>
            <a:ahLst/>
            <a:cxnLst/>
            <a:rect l="l" t="t" r="r" b="b"/>
            <a:pathLst>
              <a:path w="2709333" h="3842490" extrusionOk="0">
                <a:moveTo>
                  <a:pt x="0" y="0"/>
                </a:moveTo>
                <a:lnTo>
                  <a:pt x="2709333" y="0"/>
                </a:lnTo>
                <a:lnTo>
                  <a:pt x="2709333" y="3842490"/>
                </a:lnTo>
                <a:lnTo>
                  <a:pt x="0" y="3842490"/>
                </a:lnTo>
                <a:close/>
              </a:path>
            </a:pathLst>
          </a:custGeom>
          <a:solidFill>
            <a:srgbClr val="000000">
              <a:alpha val="0"/>
            </a:srgbClr>
          </a:solidFill>
          <a:ln w="142875" cap="sq" cmpd="sng">
            <a:solidFill>
              <a:srgbClr val="000000"/>
            </a:solidFill>
            <a:prstDash val="solid"/>
            <a:miter lim="8000"/>
            <a:headEnd type="none" w="sm" len="sm"/>
            <a:tailEnd type="none" w="sm" len="sm"/>
          </a:ln>
        </p:spPr>
        <p:txBody>
          <a:bodyPr/>
          <a:lstStyle/>
          <a:p>
            <a:endParaRPr lang="en-US" dirty="0"/>
          </a:p>
        </p:txBody>
      </p:sp>
      <p:sp>
        <p:nvSpPr>
          <p:cNvPr id="93" name="Google Shape;93;p13"/>
          <p:cNvSpPr/>
          <p:nvPr/>
        </p:nvSpPr>
        <p:spPr>
          <a:xfrm>
            <a:off x="50436" y="5202338"/>
            <a:ext cx="3571889" cy="782592"/>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endParaRPr lang="en-US" dirty="0"/>
          </a:p>
        </p:txBody>
      </p:sp>
      <p:sp>
        <p:nvSpPr>
          <p:cNvPr id="101" name="Google Shape;101;p13"/>
          <p:cNvSpPr/>
          <p:nvPr/>
        </p:nvSpPr>
        <p:spPr>
          <a:xfrm>
            <a:off x="4121362" y="5045518"/>
            <a:ext cx="3435138" cy="1366471"/>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In which area of your life, you need God's grace to work the most</a:t>
            </a:r>
            <a:r>
              <a:rPr lang="es-ES" sz="1800" kern="100" dirty="0">
                <a:latin typeface="Times New Roman" panose="02020603050405020304" pitchFamily="18" charset="0"/>
                <a:ea typeface="Aptos" panose="020B0004020202020204" pitchFamily="34" charset="0"/>
                <a:cs typeface="Times New Roman" panose="02020603050405020304" pitchFamily="18" charset="0"/>
              </a:rPr>
              <a:t>?</a:t>
            </a:r>
            <a:r>
              <a:rPr lang="es-MX" sz="1800" kern="100" dirty="0">
                <a:latin typeface="Times New Roman" panose="02020603050405020304" pitchFamily="18" charset="0"/>
                <a:ea typeface="Aptos" panose="020B0004020202020204" pitchFamily="34" charset="0"/>
                <a:cs typeface="Times New Roman" panose="02020603050405020304" pitchFamily="18" charset="0"/>
              </a:rPr>
              <a:t> </a:t>
            </a:r>
            <a:endParaRPr lang="es-MX"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Google Shape;95;p13">
            <a:extLst>
              <a:ext uri="{FF2B5EF4-FFF2-40B4-BE49-F238E27FC236}">
                <a16:creationId xmlns:a16="http://schemas.microsoft.com/office/drawing/2014/main" id="{0B7F5251-DA56-028D-EE88-745EBFDCF57F}"/>
              </a:ext>
            </a:extLst>
          </p:cNvPr>
          <p:cNvSpPr txBox="1"/>
          <p:nvPr/>
        </p:nvSpPr>
        <p:spPr>
          <a:xfrm>
            <a:off x="3431033" y="719305"/>
            <a:ext cx="3895725" cy="830997"/>
          </a:xfrm>
          <a:prstGeom prst="rect">
            <a:avLst/>
          </a:prstGeom>
          <a:noFill/>
          <a:ln>
            <a:noFill/>
          </a:ln>
        </p:spPr>
        <p:txBody>
          <a:bodyPr spcFirstLastPara="1" wrap="square" lIns="0" tIns="0" rIns="0" bIns="0" anchor="t" anchorCtr="0">
            <a:spAutoFit/>
          </a:bodyPr>
          <a:lstStyle/>
          <a:p>
            <a:pPr algn="ctr"/>
            <a:r>
              <a:rPr lang="es-MX" sz="5400" kern="100" dirty="0" err="1">
                <a:solidFill>
                  <a:schemeClr val="bg1"/>
                </a:solidFill>
                <a:latin typeface="Times New Roman" panose="02020603050405020304" pitchFamily="18" charset="0"/>
                <a:ea typeface="Roboto"/>
                <a:cs typeface="Times New Roman" panose="02020603050405020304" pitchFamily="18" charset="0"/>
                <a:sym typeface="Roboto"/>
              </a:rPr>
              <a:t>Prayer</a:t>
            </a:r>
            <a:r>
              <a:rPr lang="es-MX" sz="5400" kern="100" dirty="0">
                <a:solidFill>
                  <a:schemeClr val="bg1"/>
                </a:solidFill>
                <a:latin typeface="Times New Roman" panose="02020603050405020304" pitchFamily="18" charset="0"/>
                <a:ea typeface="Roboto"/>
                <a:cs typeface="Times New Roman" panose="02020603050405020304" pitchFamily="18" charset="0"/>
                <a:sym typeface="Roboto"/>
              </a:rPr>
              <a:t> Time</a:t>
            </a:r>
            <a:endParaRPr sz="2000" dirty="0"/>
          </a:p>
        </p:txBody>
      </p:sp>
      <p:sp>
        <p:nvSpPr>
          <p:cNvPr id="5" name="Google Shape;129;p14">
            <a:extLst>
              <a:ext uri="{FF2B5EF4-FFF2-40B4-BE49-F238E27FC236}">
                <a16:creationId xmlns:a16="http://schemas.microsoft.com/office/drawing/2014/main" id="{A68B2BA5-B7A8-E17C-510A-6BAE978BBB20}"/>
              </a:ext>
            </a:extLst>
          </p:cNvPr>
          <p:cNvSpPr/>
          <p:nvPr/>
        </p:nvSpPr>
        <p:spPr>
          <a:xfrm>
            <a:off x="-8499" y="3924207"/>
            <a:ext cx="7469127" cy="1092523"/>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endParaRPr lang="en-US"/>
          </a:p>
        </p:txBody>
      </p:sp>
      <p:sp>
        <p:nvSpPr>
          <p:cNvPr id="6" name="Google Shape;130;p14">
            <a:extLst>
              <a:ext uri="{FF2B5EF4-FFF2-40B4-BE49-F238E27FC236}">
                <a16:creationId xmlns:a16="http://schemas.microsoft.com/office/drawing/2014/main" id="{BC6BB682-7490-552B-371D-73F91CF77B0E}"/>
              </a:ext>
            </a:extLst>
          </p:cNvPr>
          <p:cNvSpPr txBox="1"/>
          <p:nvPr/>
        </p:nvSpPr>
        <p:spPr>
          <a:xfrm>
            <a:off x="201683" y="4048529"/>
            <a:ext cx="7031240" cy="848136"/>
          </a:xfrm>
          <a:prstGeom prst="rect">
            <a:avLst/>
          </a:prstGeom>
          <a:noFill/>
          <a:ln>
            <a:noFill/>
          </a:ln>
        </p:spPr>
        <p:txBody>
          <a:bodyPr spcFirstLastPara="1" wrap="square" lIns="50800" tIns="50800" rIns="50800" bIns="50800" anchor="ctr" anchorCtr="0">
            <a:noAutofit/>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Facilitator invites group members to pray for each other. Each person will choose one person from the group to pray for.</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Google Shape;104;p13">
            <a:extLst>
              <a:ext uri="{FF2B5EF4-FFF2-40B4-BE49-F238E27FC236}">
                <a16:creationId xmlns:a16="http://schemas.microsoft.com/office/drawing/2014/main" id="{AB264CC1-712B-C2B2-3BA8-FB1B210A6606}"/>
              </a:ext>
            </a:extLst>
          </p:cNvPr>
          <p:cNvSpPr txBox="1"/>
          <p:nvPr/>
        </p:nvSpPr>
        <p:spPr>
          <a:xfrm>
            <a:off x="298346" y="5346700"/>
            <a:ext cx="3323979" cy="279757"/>
          </a:xfrm>
          <a:prstGeom prst="rect">
            <a:avLst/>
          </a:prstGeom>
          <a:noFill/>
          <a:ln>
            <a:noFill/>
          </a:ln>
        </p:spPr>
        <p:txBody>
          <a:bodyPr spcFirstLastPara="1" wrap="square" lIns="0" tIns="0" rIns="0" bIns="0" anchor="t" anchorCtr="0">
            <a:spAutoFit/>
          </a:bodyPr>
          <a:lstStyle/>
          <a:p>
            <a:pPr>
              <a:lnSpc>
                <a:spcPct val="101001"/>
              </a:lnSpc>
            </a:pPr>
            <a:r>
              <a:rPr lang="en-US" sz="1800" dirty="0">
                <a:latin typeface="Times New Roman" panose="02020603050405020304" pitchFamily="18" charset="0"/>
                <a:cs typeface="Times New Roman" panose="02020603050405020304" pitchFamily="18" charset="0"/>
              </a:rPr>
              <a:t>What things can I pray for you</a:t>
            </a:r>
            <a:r>
              <a:rPr lang="es-ES" sz="1800" dirty="0">
                <a:latin typeface="Times New Roman" panose="02020603050405020304" pitchFamily="18" charset="0"/>
                <a:cs typeface="Times New Roman" panose="02020603050405020304" pitchFamily="18" charset="0"/>
              </a:rPr>
              <a:t>?  </a:t>
            </a:r>
            <a:endParaRPr lang="es-MX"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5997657"/>
      </p:ext>
    </p:extLst>
  </p:cSld>
  <p:clrMapOvr>
    <a:masterClrMapping/>
  </p:clrMapOvr>
  <mc:AlternateContent xmlns:mc="http://schemas.openxmlformats.org/markup-compatibility/2006" xmlns:p14="http://schemas.microsoft.com/office/powerpoint/2010/main">
    <mc:Choice Requires="p14">
      <p:transition spd="slow" p14:dur="2000" advTm="28395"/>
    </mc:Choice>
    <mc:Fallback xmlns="">
      <p:transition spd="slow" advTm="2839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8" name="Picture 7" descr="A market with many baskets of fruits and vegetables&#10;&#10;Description automatically generated">
            <a:extLst>
              <a:ext uri="{FF2B5EF4-FFF2-40B4-BE49-F238E27FC236}">
                <a16:creationId xmlns:a16="http://schemas.microsoft.com/office/drawing/2014/main" id="{2717D51C-C3A7-7306-2762-F9A70C2287B5}"/>
              </a:ext>
            </a:extLst>
          </p:cNvPr>
          <p:cNvPicPr>
            <a:picLocks noChangeAspect="1"/>
          </p:cNvPicPr>
          <p:nvPr/>
        </p:nvPicPr>
        <p:blipFill>
          <a:blip r:embed="rId3"/>
          <a:stretch>
            <a:fillRect/>
          </a:stretch>
        </p:blipFill>
        <p:spPr>
          <a:xfrm>
            <a:off x="0" y="2819399"/>
            <a:ext cx="7556500" cy="7874001"/>
          </a:xfrm>
          <a:prstGeom prst="rect">
            <a:avLst/>
          </a:prstGeom>
        </p:spPr>
      </p:pic>
      <p:pic>
        <p:nvPicPr>
          <p:cNvPr id="14" name="Picture 13">
            <a:extLst>
              <a:ext uri="{FF2B5EF4-FFF2-40B4-BE49-F238E27FC236}">
                <a16:creationId xmlns:a16="http://schemas.microsoft.com/office/drawing/2014/main" id="{62FFE70F-B4B8-F809-4694-C72C90D988C6}"/>
              </a:ext>
            </a:extLst>
          </p:cNvPr>
          <p:cNvPicPr>
            <a:picLocks noChangeAspect="1"/>
          </p:cNvPicPr>
          <p:nvPr/>
        </p:nvPicPr>
        <p:blipFill>
          <a:blip r:embed="rId4"/>
          <a:srcRect t="11325" b="11325"/>
          <a:stretch/>
        </p:blipFill>
        <p:spPr>
          <a:xfrm>
            <a:off x="0" y="-5594"/>
            <a:ext cx="7556500" cy="3339942"/>
          </a:xfrm>
          <a:prstGeom prst="rect">
            <a:avLst/>
          </a:prstGeom>
        </p:spPr>
      </p:pic>
      <p:sp>
        <p:nvSpPr>
          <p:cNvPr id="93" name="Google Shape;93;p13"/>
          <p:cNvSpPr/>
          <p:nvPr/>
        </p:nvSpPr>
        <p:spPr>
          <a:xfrm>
            <a:off x="180080" y="4664390"/>
            <a:ext cx="3476142" cy="3299266"/>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endParaRPr lang="en-US"/>
          </a:p>
        </p:txBody>
      </p:sp>
      <p:sp>
        <p:nvSpPr>
          <p:cNvPr id="4" name="Google Shape;95;p13">
            <a:extLst>
              <a:ext uri="{FF2B5EF4-FFF2-40B4-BE49-F238E27FC236}">
                <a16:creationId xmlns:a16="http://schemas.microsoft.com/office/drawing/2014/main" id="{0B7F5251-DA56-028D-EE88-745EBFDCF57F}"/>
              </a:ext>
            </a:extLst>
          </p:cNvPr>
          <p:cNvSpPr txBox="1"/>
          <p:nvPr/>
        </p:nvSpPr>
        <p:spPr>
          <a:xfrm>
            <a:off x="408893" y="358614"/>
            <a:ext cx="6680880" cy="2685222"/>
          </a:xfrm>
          <a:prstGeom prst="rect">
            <a:avLst/>
          </a:prstGeom>
          <a:noFill/>
          <a:ln>
            <a:noFill/>
          </a:ln>
        </p:spPr>
        <p:txBody>
          <a:bodyPr spcFirstLastPara="1" wrap="square" lIns="0" tIns="0" rIns="0" bIns="0" anchor="t" anchorCtr="0">
            <a:spAutoFit/>
          </a:bodyPr>
          <a:lstStyle/>
          <a:p>
            <a:pPr algn="ctr"/>
            <a:r>
              <a:rPr lang="en-US" sz="1400" b="0" i="0" u="none" strike="noStrike" cap="none" dirty="0">
                <a:solidFill>
                  <a:srgbClr val="000000"/>
                </a:solidFill>
                <a:latin typeface="Roboto"/>
                <a:ea typeface="Roboto"/>
                <a:cs typeface="Roboto"/>
                <a:sym typeface="Roboto"/>
              </a:rPr>
              <a:t> </a:t>
            </a:r>
            <a:r>
              <a:rPr lang="en-US" sz="4400" dirty="0">
                <a:solidFill>
                  <a:schemeClr val="tx1"/>
                </a:solidFill>
                <a:latin typeface="Times New Roman" panose="02020603050405020304" pitchFamily="18" charset="0"/>
                <a:ea typeface="Roboto"/>
                <a:cs typeface="Times New Roman" panose="02020603050405020304" pitchFamily="18" charset="0"/>
                <a:sym typeface="Bangers"/>
              </a:rPr>
              <a:t>Scene</a:t>
            </a:r>
            <a:r>
              <a:rPr lang="en-US" sz="4400" dirty="0">
                <a:solidFill>
                  <a:schemeClr val="tx1"/>
                </a:solidFill>
                <a:latin typeface="Bangers"/>
                <a:ea typeface="Roboto"/>
                <a:cs typeface="Roboto"/>
                <a:sym typeface="Bangers"/>
              </a:rPr>
              <a:t> 1</a:t>
            </a:r>
            <a:endParaRPr lang="en-US" sz="4400" b="0" i="0" u="none" strike="noStrike" cap="none" dirty="0">
              <a:solidFill>
                <a:schemeClr val="tx1"/>
              </a:solidFill>
              <a:latin typeface="Bangers"/>
              <a:ea typeface="Roboto"/>
              <a:cs typeface="Roboto"/>
              <a:sym typeface="Bangers"/>
            </a:endParaRPr>
          </a:p>
          <a:p>
            <a:pPr algn="ctr">
              <a:lnSpc>
                <a:spcPct val="107000"/>
              </a:lnSpc>
              <a:spcAft>
                <a:spcPts val="800"/>
              </a:spcAft>
            </a:pPr>
            <a:r>
              <a:rPr lang="en-US" sz="4400" kern="100" dirty="0">
                <a:effectLst/>
                <a:latin typeface="Times New Roman" panose="02020603050405020304" pitchFamily="18" charset="0"/>
                <a:ea typeface="Aptos" panose="020B0004020202020204" pitchFamily="34" charset="0"/>
                <a:cs typeface="Times New Roman" panose="02020603050405020304" pitchFamily="18" charset="0"/>
              </a:rPr>
              <a:t>Jesus' Parables: </a:t>
            </a:r>
          </a:p>
          <a:p>
            <a:pPr algn="ctr">
              <a:lnSpc>
                <a:spcPct val="107000"/>
              </a:lnSpc>
              <a:spcAft>
                <a:spcPts val="800"/>
              </a:spcAft>
            </a:pPr>
            <a:r>
              <a:rPr lang="en-US" sz="4400" kern="100" dirty="0">
                <a:effectLst/>
                <a:latin typeface="Times New Roman" panose="02020603050405020304" pitchFamily="18" charset="0"/>
                <a:ea typeface="Aptos" panose="020B0004020202020204" pitchFamily="34" charset="0"/>
                <a:cs typeface="Times New Roman" panose="02020603050405020304" pitchFamily="18" charset="0"/>
              </a:rPr>
              <a:t>Stories About God’s Grace</a:t>
            </a:r>
            <a:r>
              <a:rPr lang="en-US" sz="4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lvl="0" indent="0" algn="ctr" rtl="0">
              <a:lnSpc>
                <a:spcPct val="115000"/>
              </a:lnSpc>
              <a:spcBef>
                <a:spcPts val="0"/>
              </a:spcBef>
              <a:spcAft>
                <a:spcPts val="0"/>
              </a:spcAft>
              <a:buNone/>
            </a:pPr>
            <a:endParaRPr sz="2000" dirty="0"/>
          </a:p>
        </p:txBody>
      </p:sp>
      <p:sp>
        <p:nvSpPr>
          <p:cNvPr id="5" name="Google Shape;129;p14">
            <a:extLst>
              <a:ext uri="{FF2B5EF4-FFF2-40B4-BE49-F238E27FC236}">
                <a16:creationId xmlns:a16="http://schemas.microsoft.com/office/drawing/2014/main" id="{A68B2BA5-B7A8-E17C-510A-6BAE978BBB20}"/>
              </a:ext>
            </a:extLst>
          </p:cNvPr>
          <p:cNvSpPr/>
          <p:nvPr/>
        </p:nvSpPr>
        <p:spPr>
          <a:xfrm>
            <a:off x="88549" y="2895440"/>
            <a:ext cx="7379399" cy="1410791"/>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endParaRPr lang="en-US"/>
          </a:p>
        </p:txBody>
      </p:sp>
      <p:sp>
        <p:nvSpPr>
          <p:cNvPr id="6" name="Google Shape;130;p14">
            <a:extLst>
              <a:ext uri="{FF2B5EF4-FFF2-40B4-BE49-F238E27FC236}">
                <a16:creationId xmlns:a16="http://schemas.microsoft.com/office/drawing/2014/main" id="{BC6BB682-7490-552B-371D-73F91CF77B0E}"/>
              </a:ext>
            </a:extLst>
          </p:cNvPr>
          <p:cNvSpPr txBox="1"/>
          <p:nvPr/>
        </p:nvSpPr>
        <p:spPr>
          <a:xfrm>
            <a:off x="180080" y="3036276"/>
            <a:ext cx="7031240" cy="1121370"/>
          </a:xfrm>
          <a:prstGeom prst="rect">
            <a:avLst/>
          </a:prstGeom>
          <a:noFill/>
          <a:ln>
            <a:noFill/>
          </a:ln>
        </p:spPr>
        <p:txBody>
          <a:bodyPr spcFirstLastPara="1" wrap="square" lIns="50800" tIns="50800" rIns="50800" bIns="50800" anchor="ctr" anchorCtr="0">
            <a:no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 long time ago, Jesus told special stories called parables to help people understand important lessons about life and God. These stories showed us how to see things from God’s point of view. Let’s look at a few of these wonderful parables.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Google Shape;104;p13">
            <a:extLst>
              <a:ext uri="{FF2B5EF4-FFF2-40B4-BE49-F238E27FC236}">
                <a16:creationId xmlns:a16="http://schemas.microsoft.com/office/drawing/2014/main" id="{AB264CC1-712B-C2B2-3BA8-FB1B210A6606}"/>
              </a:ext>
            </a:extLst>
          </p:cNvPr>
          <p:cNvSpPr txBox="1"/>
          <p:nvPr/>
        </p:nvSpPr>
        <p:spPr>
          <a:xfrm>
            <a:off x="450851" y="4960717"/>
            <a:ext cx="3018518" cy="2238049"/>
          </a:xfrm>
          <a:prstGeom prst="rect">
            <a:avLst/>
          </a:prstGeom>
          <a:noFill/>
          <a:ln>
            <a:noFill/>
          </a:ln>
        </p:spPr>
        <p:txBody>
          <a:bodyPr spcFirstLastPara="1" wrap="square" lIns="0" tIns="0" rIns="0" bIns="0" anchor="t" anchorCtr="0">
            <a:spAutoFit/>
          </a:bodyPr>
          <a:lstStyle/>
          <a:p>
            <a:pPr>
              <a:lnSpc>
                <a:spcPct val="101001"/>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dirty="0">
                <a:effectLst/>
                <a:latin typeface="Times New Roman" panose="02020603050405020304" pitchFamily="18" charset="0"/>
                <a:ea typeface="Aptos" panose="020B0004020202020204" pitchFamily="34" charset="0"/>
              </a:rPr>
              <a:t>Jesus told a story about a shepherd who had 100 sheep. One day, one of the sheep wandered off and got lost. Instead of staying with the 99 sheep that were safe, the shepherd went out to find the one lost sheep.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Google Shape;93;p13">
            <a:extLst>
              <a:ext uri="{FF2B5EF4-FFF2-40B4-BE49-F238E27FC236}">
                <a16:creationId xmlns:a16="http://schemas.microsoft.com/office/drawing/2014/main" id="{602FA6E5-341A-7849-A5C1-06DBF26F64F5}"/>
              </a:ext>
            </a:extLst>
          </p:cNvPr>
          <p:cNvSpPr/>
          <p:nvPr/>
        </p:nvSpPr>
        <p:spPr>
          <a:xfrm>
            <a:off x="3778248" y="7049695"/>
            <a:ext cx="3705924" cy="1524000"/>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When he finally found it, he was so happy that he carried it home on his shoulders and threw a big party to celebrate!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2147277C-A46D-BE9C-EA5F-2DA921B849F8}"/>
              </a:ext>
            </a:extLst>
          </p:cNvPr>
          <p:cNvPicPr>
            <a:picLocks noChangeAspect="1"/>
          </p:cNvPicPr>
          <p:nvPr/>
        </p:nvPicPr>
        <p:blipFill rotWithShape="1">
          <a:blip r:embed="rId6"/>
          <a:srcRect t="22053" b="11459"/>
          <a:stretch/>
        </p:blipFill>
        <p:spPr>
          <a:xfrm>
            <a:off x="4528816" y="8627031"/>
            <a:ext cx="3027684" cy="2013033"/>
          </a:xfrm>
          <a:prstGeom prst="rect">
            <a:avLst/>
          </a:prstGeom>
        </p:spPr>
      </p:pic>
      <p:pic>
        <p:nvPicPr>
          <p:cNvPr id="12" name="Picture 11">
            <a:extLst>
              <a:ext uri="{FF2B5EF4-FFF2-40B4-BE49-F238E27FC236}">
                <a16:creationId xmlns:a16="http://schemas.microsoft.com/office/drawing/2014/main" id="{C0FE7DCD-F359-1D13-A268-6950EDD0CB49}"/>
              </a:ext>
            </a:extLst>
          </p:cNvPr>
          <p:cNvPicPr>
            <a:picLocks noChangeAspect="1"/>
          </p:cNvPicPr>
          <p:nvPr/>
        </p:nvPicPr>
        <p:blipFill rotWithShape="1">
          <a:blip r:embed="rId7"/>
          <a:srcRect t="19248"/>
          <a:stretch/>
        </p:blipFill>
        <p:spPr>
          <a:xfrm>
            <a:off x="0" y="8653034"/>
            <a:ext cx="2492846" cy="2013033"/>
          </a:xfrm>
          <a:prstGeom prst="rect">
            <a:avLst/>
          </a:prstGeom>
        </p:spPr>
      </p:pic>
    </p:spTree>
    <p:extLst>
      <p:ext uri="{BB962C8B-B14F-4D97-AF65-F5344CB8AC3E}">
        <p14:creationId xmlns:p14="http://schemas.microsoft.com/office/powerpoint/2010/main" val="2959280711"/>
      </p:ext>
    </p:extLst>
  </p:cSld>
  <p:clrMapOvr>
    <a:masterClrMapping/>
  </p:clrMapOvr>
  <mc:AlternateContent xmlns:mc="http://schemas.openxmlformats.org/markup-compatibility/2006" xmlns:p14="http://schemas.microsoft.com/office/powerpoint/2010/main">
    <mc:Choice Requires="p14">
      <p:transition spd="slow" p14:dur="2000" advTm="34507"/>
    </mc:Choice>
    <mc:Fallback xmlns="">
      <p:transition spd="slow" advTm="3450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14" name="Picture 13">
            <a:extLst>
              <a:ext uri="{FF2B5EF4-FFF2-40B4-BE49-F238E27FC236}">
                <a16:creationId xmlns:a16="http://schemas.microsoft.com/office/drawing/2014/main" id="{77B0FE91-BEFB-94D3-7870-F98E16C5B212}"/>
              </a:ext>
            </a:extLst>
          </p:cNvPr>
          <p:cNvPicPr>
            <a:picLocks noChangeAspect="1"/>
          </p:cNvPicPr>
          <p:nvPr/>
        </p:nvPicPr>
        <p:blipFill>
          <a:blip r:embed="rId3"/>
          <a:srcRect l="207" r="207"/>
          <a:stretch/>
        </p:blipFill>
        <p:spPr bwMode="auto">
          <a:xfrm>
            <a:off x="65888" y="78805"/>
            <a:ext cx="7494111" cy="10912150"/>
          </a:xfrm>
          <a:prstGeom prst="rect">
            <a:avLst/>
          </a:prstGeom>
          <a:ln>
            <a:noFill/>
          </a:ln>
          <a:extLst>
            <a:ext uri="{53640926-AAD7-44D8-BBD7-CCE9431645EC}">
              <a14:shadowObscured xmlns:a14="http://schemas.microsoft.com/office/drawing/2010/main"/>
            </a:ext>
          </a:extLst>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Google Shape;104;p13">
            <a:extLst>
              <a:ext uri="{FF2B5EF4-FFF2-40B4-BE49-F238E27FC236}">
                <a16:creationId xmlns:a16="http://schemas.microsoft.com/office/drawing/2014/main" id="{F0CA7D4B-9831-3D5E-9B99-50874A22DEAF}"/>
              </a:ext>
            </a:extLst>
          </p:cNvPr>
          <p:cNvSpPr txBox="1"/>
          <p:nvPr/>
        </p:nvSpPr>
        <p:spPr>
          <a:xfrm>
            <a:off x="3800913" y="7511220"/>
            <a:ext cx="3018518" cy="279757"/>
          </a:xfrm>
          <a:prstGeom prst="rect">
            <a:avLst/>
          </a:prstGeom>
          <a:noFill/>
          <a:ln>
            <a:noFill/>
          </a:ln>
        </p:spPr>
        <p:txBody>
          <a:bodyPr spcFirstLastPara="1" wrap="square" lIns="0" tIns="0" rIns="0" bIns="0" anchor="t" anchorCtr="0">
            <a:spAutoFit/>
          </a:bodyPr>
          <a:lstStyle/>
          <a:p>
            <a:pPr>
              <a:lnSpc>
                <a:spcPct val="101001"/>
              </a:lnSpc>
            </a:pPr>
            <a:r>
              <a:rPr lang="es-MX" sz="1800" kern="100" dirty="0">
                <a:latin typeface="Times New Roman" panose="02020603050405020304" pitchFamily="18" charset="0"/>
                <a:ea typeface="Aptos" panose="020B0004020202020204" pitchFamily="34" charset="0"/>
                <a:cs typeface="Times New Roman" panose="02020603050405020304" pitchFamily="18" charset="0"/>
              </a:rPr>
              <a:t> </a:t>
            </a:r>
            <a:endParaRPr lang="es-MX"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C396DD4C-991C-8985-B628-CCEE00877DE2}"/>
              </a:ext>
            </a:extLst>
          </p:cNvPr>
          <p:cNvPicPr>
            <a:picLocks noChangeAspect="1"/>
          </p:cNvPicPr>
          <p:nvPr/>
        </p:nvPicPr>
        <p:blipFill>
          <a:blip r:embed="rId4">
            <a:extLst>
              <a:ext uri="{837473B0-CC2E-450A-ABE3-18F120FF3D39}">
                <a1611:picAttrSrcUrl xmlns:a1611="http://schemas.microsoft.com/office/drawing/2016/11/main" r:id="rId5"/>
              </a:ext>
            </a:extLst>
          </a:blip>
          <a:srcRect/>
          <a:stretch/>
        </p:blipFill>
        <p:spPr>
          <a:xfrm>
            <a:off x="3333993" y="7571356"/>
            <a:ext cx="4257706" cy="1921045"/>
          </a:xfrm>
          <a:prstGeom prst="rect">
            <a:avLst/>
          </a:prstGeom>
        </p:spPr>
      </p:pic>
      <p:sp>
        <p:nvSpPr>
          <p:cNvPr id="17" name="Google Shape;95;p13">
            <a:extLst>
              <a:ext uri="{FF2B5EF4-FFF2-40B4-BE49-F238E27FC236}">
                <a16:creationId xmlns:a16="http://schemas.microsoft.com/office/drawing/2014/main" id="{50C4B0D3-447A-0588-0BC4-95127F55555E}"/>
              </a:ext>
            </a:extLst>
          </p:cNvPr>
          <p:cNvSpPr txBox="1"/>
          <p:nvPr/>
        </p:nvSpPr>
        <p:spPr>
          <a:xfrm>
            <a:off x="3759210" y="7869780"/>
            <a:ext cx="3359267" cy="637097"/>
          </a:xfrm>
          <a:prstGeom prst="rect">
            <a:avLst/>
          </a:prstGeom>
          <a:noFill/>
          <a:ln>
            <a:noFill/>
          </a:ln>
        </p:spPr>
        <p:txBody>
          <a:bodyPr spcFirstLastPara="1" wrap="square" lIns="0" tIns="0" rIns="0" bIns="0" anchor="t" anchorCtr="0">
            <a:spAutoFit/>
          </a:bodyPr>
          <a:lstStyle/>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dirty="0">
                <a:effectLst/>
                <a:latin typeface="Times New Roman" panose="02020603050405020304" pitchFamily="18" charset="0"/>
                <a:ea typeface="Aptos" panose="020B0004020202020204" pitchFamily="34" charset="0"/>
              </a:rPr>
              <a:t>Another story Jesus told was about a father with two sons.</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Google Shape;129;p14">
            <a:extLst>
              <a:ext uri="{FF2B5EF4-FFF2-40B4-BE49-F238E27FC236}">
                <a16:creationId xmlns:a16="http://schemas.microsoft.com/office/drawing/2014/main" id="{6BA4FBD9-72E7-B1A7-172D-B3B59CCB0174}"/>
              </a:ext>
            </a:extLst>
          </p:cNvPr>
          <p:cNvSpPr/>
          <p:nvPr/>
        </p:nvSpPr>
        <p:spPr>
          <a:xfrm>
            <a:off x="111213" y="6730048"/>
            <a:ext cx="7379399" cy="729907"/>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This story shows us that God is like the woman, rejoicing when something precious is found.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12" name="Picture 11">
            <a:extLst>
              <a:ext uri="{FF2B5EF4-FFF2-40B4-BE49-F238E27FC236}">
                <a16:creationId xmlns:a16="http://schemas.microsoft.com/office/drawing/2014/main" id="{1F2CECAE-315D-C615-29E6-3D026FFA4A4E}"/>
              </a:ext>
            </a:extLst>
          </p:cNvPr>
          <p:cNvPicPr>
            <a:picLocks noChangeAspect="1"/>
          </p:cNvPicPr>
          <p:nvPr/>
        </p:nvPicPr>
        <p:blipFill>
          <a:blip r:embed="rId6"/>
          <a:srcRect/>
          <a:stretch/>
        </p:blipFill>
        <p:spPr>
          <a:xfrm>
            <a:off x="630246" y="7748142"/>
            <a:ext cx="2785484" cy="2785484"/>
          </a:xfrm>
          <a:prstGeom prst="rect">
            <a:avLst/>
          </a:prstGeom>
        </p:spPr>
      </p:pic>
      <p:pic>
        <p:nvPicPr>
          <p:cNvPr id="15" name="Picture 14">
            <a:extLst>
              <a:ext uri="{FF2B5EF4-FFF2-40B4-BE49-F238E27FC236}">
                <a16:creationId xmlns:a16="http://schemas.microsoft.com/office/drawing/2014/main" id="{44FF88CD-0D5B-B15A-389D-499D26A6C400}"/>
              </a:ext>
            </a:extLst>
          </p:cNvPr>
          <p:cNvPicPr>
            <a:picLocks noChangeAspect="1"/>
          </p:cNvPicPr>
          <p:nvPr/>
        </p:nvPicPr>
        <p:blipFill>
          <a:blip r:embed="rId7"/>
          <a:srcRect/>
          <a:stretch/>
        </p:blipFill>
        <p:spPr>
          <a:xfrm>
            <a:off x="5393162" y="4618600"/>
            <a:ext cx="2055748" cy="2055748"/>
          </a:xfrm>
          <a:prstGeom prst="rect">
            <a:avLst/>
          </a:prstGeom>
        </p:spPr>
      </p:pic>
      <p:sp>
        <p:nvSpPr>
          <p:cNvPr id="4" name="Google Shape;129;p14">
            <a:extLst>
              <a:ext uri="{FF2B5EF4-FFF2-40B4-BE49-F238E27FC236}">
                <a16:creationId xmlns:a16="http://schemas.microsoft.com/office/drawing/2014/main" id="{0ACBDF73-CFB0-DC5D-B0BA-E890D6AC12BE}"/>
              </a:ext>
            </a:extLst>
          </p:cNvPr>
          <p:cNvSpPr/>
          <p:nvPr/>
        </p:nvSpPr>
        <p:spPr>
          <a:xfrm>
            <a:off x="69511" y="394334"/>
            <a:ext cx="7379399" cy="774762"/>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This story shows us that God is like the shepherd, always happy when someone who is lost finds their way back to Him.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3" name="Picture 2" descr="A white speech bubble with a black background&#10;&#10;Description automatically generated">
            <a:extLst>
              <a:ext uri="{FF2B5EF4-FFF2-40B4-BE49-F238E27FC236}">
                <a16:creationId xmlns:a16="http://schemas.microsoft.com/office/drawing/2014/main" id="{8FF78ACE-E424-A212-678A-9A9011300A68}"/>
              </a:ext>
            </a:extLst>
          </p:cNvPr>
          <p:cNvPicPr>
            <a:picLocks noChangeAspect="1"/>
          </p:cNvPicPr>
          <p:nvPr/>
        </p:nvPicPr>
        <p:blipFill rotWithShape="1">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1" b="-1760"/>
          <a:stretch/>
        </p:blipFill>
        <p:spPr bwMode="auto">
          <a:xfrm>
            <a:off x="1411913" y="1649765"/>
            <a:ext cx="5080324" cy="3855220"/>
          </a:xfrm>
          <a:prstGeom prst="rect">
            <a:avLst/>
          </a:prstGeom>
          <a:ln>
            <a:noFill/>
          </a:ln>
          <a:extLst>
            <a:ext uri="{53640926-AAD7-44D8-BBD7-CCE9431645EC}">
              <a14:shadowObscured xmlns:a14="http://schemas.microsoft.com/office/drawing/2010/main"/>
            </a:ext>
          </a:extLst>
        </p:spPr>
      </p:pic>
      <p:sp>
        <p:nvSpPr>
          <p:cNvPr id="6" name="Google Shape;95;p13">
            <a:extLst>
              <a:ext uri="{FF2B5EF4-FFF2-40B4-BE49-F238E27FC236}">
                <a16:creationId xmlns:a16="http://schemas.microsoft.com/office/drawing/2014/main" id="{9D56A715-8CCB-AD5A-5BCB-BB19DA9AE703}"/>
              </a:ext>
            </a:extLst>
          </p:cNvPr>
          <p:cNvSpPr txBox="1"/>
          <p:nvPr/>
        </p:nvSpPr>
        <p:spPr>
          <a:xfrm>
            <a:off x="1866714" y="2038280"/>
            <a:ext cx="4052774" cy="1911292"/>
          </a:xfrm>
          <a:prstGeom prst="rect">
            <a:avLst/>
          </a:prstGeom>
          <a:noFill/>
          <a:ln>
            <a:noFill/>
          </a:ln>
        </p:spPr>
        <p:txBody>
          <a:bodyPr spcFirstLastPara="1" wrap="square" lIns="0" tIns="0" rIns="0" bIns="0" anchor="t" anchorCtr="0">
            <a:spAutoFit/>
          </a:bodyPr>
          <a:lstStyle/>
          <a:p>
            <a:pPr>
              <a:lnSpc>
                <a:spcPct val="115000"/>
              </a:lnSpc>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dirty="0">
                <a:solidFill>
                  <a:schemeClr val="tx1"/>
                </a:solidFill>
                <a:effectLst/>
                <a:latin typeface="Times New Roman" panose="02020603050405020304" pitchFamily="18" charset="0"/>
                <a:ea typeface="Aptos" panose="020B0004020202020204" pitchFamily="34" charset="0"/>
              </a:rPr>
              <a:t>Jesus also told a story about a woman who had ten coins but lost one. She lit a lamp and swept the entire house, looking carefully for her lost coin. When she found it, she was so excited that she called her friends and neighbors to celebrate with her! </a:t>
            </a:r>
            <a:endParaRPr lang="es-MX" sz="16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6" name="Picture 5" descr="A group of baskets of fruits in a market&#10;&#10;Description automatically generated">
            <a:extLst>
              <a:ext uri="{FF2B5EF4-FFF2-40B4-BE49-F238E27FC236}">
                <a16:creationId xmlns:a16="http://schemas.microsoft.com/office/drawing/2014/main" id="{06BD43EC-97AA-1A1A-5900-F4B32AC381E3}"/>
              </a:ext>
            </a:extLst>
          </p:cNvPr>
          <p:cNvPicPr>
            <a:picLocks noChangeAspect="1"/>
          </p:cNvPicPr>
          <p:nvPr/>
        </p:nvPicPr>
        <p:blipFill>
          <a:blip r:embed="rId3"/>
          <a:stretch>
            <a:fillRect/>
          </a:stretch>
        </p:blipFill>
        <p:spPr>
          <a:xfrm>
            <a:off x="-75265" y="134123"/>
            <a:ext cx="7556500" cy="10559277"/>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descr="A white speech bubble with a black background&#10;&#10;Description automatically generated">
            <a:extLst>
              <a:ext uri="{FF2B5EF4-FFF2-40B4-BE49-F238E27FC236}">
                <a16:creationId xmlns:a16="http://schemas.microsoft.com/office/drawing/2014/main" id="{77B0FE91-BEFB-94D3-7870-F98E16C5B21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bwMode="auto">
          <a:xfrm>
            <a:off x="636972" y="885219"/>
            <a:ext cx="6381595" cy="2505682"/>
          </a:xfrm>
          <a:prstGeom prst="rect">
            <a:avLst/>
          </a:prstGeom>
          <a:ln>
            <a:noFill/>
          </a:ln>
          <a:extLst>
            <a:ext uri="{53640926-AAD7-44D8-BBD7-CCE9431645EC}">
              <a14:shadowObscured xmlns:a14="http://schemas.microsoft.com/office/drawing/2010/main"/>
            </a:ext>
          </a:extLst>
        </p:spPr>
      </p:pic>
      <p:sp>
        <p:nvSpPr>
          <p:cNvPr id="8" name="Google Shape;95;p13"/>
          <p:cNvSpPr txBox="1"/>
          <p:nvPr/>
        </p:nvSpPr>
        <p:spPr>
          <a:xfrm>
            <a:off x="1132141" y="7482715"/>
            <a:ext cx="3103310" cy="566309"/>
          </a:xfrm>
          <a:prstGeom prst="rect">
            <a:avLst/>
          </a:prstGeom>
          <a:noFill/>
          <a:ln>
            <a:noFill/>
          </a:ln>
        </p:spPr>
        <p:txBody>
          <a:bodyPr spcFirstLastPara="1" wrap="square" lIns="0" tIns="0" rIns="0" bIns="0" anchor="t" anchorCtr="0">
            <a:spAutoFit/>
          </a:bodyPr>
          <a:lstStyle/>
          <a:p>
            <a:pPr>
              <a:lnSpc>
                <a:spcPct val="115000"/>
              </a:lnSpc>
            </a:pPr>
            <a:endParaRPr lang="en-US"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p:txBody>
      </p:sp>
      <p:sp>
        <p:nvSpPr>
          <p:cNvPr id="11" name="Google Shape;95;p13">
            <a:extLst>
              <a:ext uri="{FF2B5EF4-FFF2-40B4-BE49-F238E27FC236}">
                <a16:creationId xmlns:a16="http://schemas.microsoft.com/office/drawing/2014/main" id="{C401130D-AF25-5E8E-C6FC-8D33D3FCC6D6}"/>
              </a:ext>
            </a:extLst>
          </p:cNvPr>
          <p:cNvSpPr txBox="1"/>
          <p:nvPr/>
        </p:nvSpPr>
        <p:spPr>
          <a:xfrm>
            <a:off x="1132141" y="1135494"/>
            <a:ext cx="5171491" cy="1274195"/>
          </a:xfrm>
          <a:prstGeom prst="rect">
            <a:avLst/>
          </a:prstGeom>
          <a:noFill/>
          <a:ln>
            <a:noFill/>
          </a:ln>
        </p:spPr>
        <p:txBody>
          <a:bodyPr spcFirstLastPara="1" wrap="square" lIns="0" tIns="0" rIns="0" bIns="0" anchor="t" anchorCtr="0">
            <a:spAutoFit/>
          </a:bodyPr>
          <a:lstStyle/>
          <a:p>
            <a:pPr>
              <a:lnSpc>
                <a:spcPct val="115000"/>
              </a:lnSpc>
            </a:pPr>
            <a:r>
              <a:rPr lang="en-US" sz="1800" dirty="0">
                <a:effectLst/>
                <a:latin typeface="Times New Roman" panose="02020603050405020304" pitchFamily="18" charset="0"/>
                <a:ea typeface="Aptos" panose="020B0004020202020204" pitchFamily="34" charset="0"/>
              </a:rPr>
              <a:t>One day, the younger son decided to leave home and spent all his money on things that didn’t matter. After losing everything, he decided to go back home and ask his father for forgiveness. </a:t>
            </a:r>
            <a:r>
              <a:rPr lang="en-US" sz="1800" u="sng"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Google Shape;95;p13">
            <a:extLst>
              <a:ext uri="{FF2B5EF4-FFF2-40B4-BE49-F238E27FC236}">
                <a16:creationId xmlns:a16="http://schemas.microsoft.com/office/drawing/2014/main" id="{61483765-3ACA-3AC9-4887-3F59DB7367BF}"/>
              </a:ext>
            </a:extLst>
          </p:cNvPr>
          <p:cNvSpPr txBox="1"/>
          <p:nvPr/>
        </p:nvSpPr>
        <p:spPr>
          <a:xfrm>
            <a:off x="499964" y="5130770"/>
            <a:ext cx="3472839" cy="318549"/>
          </a:xfrm>
          <a:prstGeom prst="rect">
            <a:avLst/>
          </a:prstGeom>
          <a:noFill/>
          <a:ln>
            <a:noFill/>
          </a:ln>
        </p:spPr>
        <p:txBody>
          <a:bodyPr spcFirstLastPara="1" wrap="square" lIns="0" tIns="0" rIns="0" bIns="0" anchor="t" anchorCtr="0">
            <a:spAutoFit/>
          </a:bodyPr>
          <a:lstStyle/>
          <a:p>
            <a:pPr>
              <a:lnSpc>
                <a:spcPct val="115000"/>
              </a:lnSpc>
            </a:pPr>
            <a:r>
              <a:rPr lang="es-MX"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s-MX" sz="1800" kern="100" dirty="0">
                <a:effectLst/>
                <a:latin typeface="Times New Roman" panose="02020603050405020304" pitchFamily="18" charset="0"/>
                <a:ea typeface="Calibri" panose="020F0502020204030204" pitchFamily="34" charset="0"/>
                <a:cs typeface="Times New Roman" panose="02020603050405020304" pitchFamily="18" charset="0"/>
              </a:rPr>
              <a:t> m</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oogle Shape;128;p14">
            <a:extLst>
              <a:ext uri="{FF2B5EF4-FFF2-40B4-BE49-F238E27FC236}">
                <a16:creationId xmlns:a16="http://schemas.microsoft.com/office/drawing/2014/main" id="{D94D5AEC-78E1-C388-C3B4-C343BF5142D8}"/>
              </a:ext>
            </a:extLst>
          </p:cNvPr>
          <p:cNvGrpSpPr/>
          <p:nvPr/>
        </p:nvGrpSpPr>
        <p:grpSpPr>
          <a:xfrm>
            <a:off x="99039" y="2934243"/>
            <a:ext cx="4199339" cy="1982202"/>
            <a:chOff x="-336337" y="316921"/>
            <a:chExt cx="2378696" cy="633175"/>
          </a:xfrm>
        </p:grpSpPr>
        <p:sp>
          <p:nvSpPr>
            <p:cNvPr id="12" name="Google Shape;129;p14">
              <a:extLst>
                <a:ext uri="{FF2B5EF4-FFF2-40B4-BE49-F238E27FC236}">
                  <a16:creationId xmlns:a16="http://schemas.microsoft.com/office/drawing/2014/main" id="{8881E8E6-F8CB-4BA1-0A11-6F2919D743BA}"/>
                </a:ext>
              </a:extLst>
            </p:cNvPr>
            <p:cNvSpPr/>
            <p:nvPr/>
          </p:nvSpPr>
          <p:spPr>
            <a:xfrm>
              <a:off x="-336337" y="316921"/>
              <a:ext cx="2378696" cy="633175"/>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endParaRPr lang="en-US"/>
            </a:p>
          </p:txBody>
        </p:sp>
        <p:sp>
          <p:nvSpPr>
            <p:cNvPr id="13" name="Google Shape;130;p14">
              <a:extLst>
                <a:ext uri="{FF2B5EF4-FFF2-40B4-BE49-F238E27FC236}">
                  <a16:creationId xmlns:a16="http://schemas.microsoft.com/office/drawing/2014/main" id="{D37ABD66-A632-A668-40A7-4E45E7BEB3CF}"/>
                </a:ext>
              </a:extLst>
            </p:cNvPr>
            <p:cNvSpPr txBox="1"/>
            <p:nvPr/>
          </p:nvSpPr>
          <p:spPr>
            <a:xfrm>
              <a:off x="-246723" y="335738"/>
              <a:ext cx="2229947" cy="566014"/>
            </a:xfrm>
            <a:prstGeom prst="rect">
              <a:avLst/>
            </a:prstGeom>
            <a:noFill/>
            <a:ln>
              <a:noFill/>
            </a:ln>
          </p:spPr>
          <p:txBody>
            <a:bodyPr spcFirstLastPara="1" wrap="square" lIns="50800" tIns="50800" rIns="50800" bIns="50800" anchor="ctr" anchorCtr="0">
              <a:no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While he was still far away, his father saw him, ran to him, hugged him, and threw a big party to celebrate his return! This story shows us that God is like the father, always ready to welcome us back with open arms.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9D83D4EB-5653-FB7D-2319-DD32FCBBF8FC}"/>
              </a:ext>
            </a:extLst>
          </p:cNvPr>
          <p:cNvPicPr>
            <a:picLocks noChangeAspect="1"/>
          </p:cNvPicPr>
          <p:nvPr/>
        </p:nvPicPr>
        <p:blipFill>
          <a:blip r:embed="rId6">
            <a:extLst>
              <a:ext uri="{837473B0-CC2E-450A-ABE3-18F120FF3D39}">
                <a1611:picAttrSrcUrl xmlns:a1611="http://schemas.microsoft.com/office/drawing/2016/11/main" r:id="rId7"/>
              </a:ext>
            </a:extLst>
          </a:blip>
          <a:srcRect/>
          <a:stretch/>
        </p:blipFill>
        <p:spPr>
          <a:xfrm>
            <a:off x="1537947" y="5540660"/>
            <a:ext cx="4257706" cy="2840543"/>
          </a:xfrm>
          <a:prstGeom prst="rect">
            <a:avLst/>
          </a:prstGeom>
        </p:spPr>
      </p:pic>
      <p:sp>
        <p:nvSpPr>
          <p:cNvPr id="21" name="TextBox 20">
            <a:extLst>
              <a:ext uri="{FF2B5EF4-FFF2-40B4-BE49-F238E27FC236}">
                <a16:creationId xmlns:a16="http://schemas.microsoft.com/office/drawing/2014/main" id="{0D71AD39-E388-621C-E6BA-234FDD613A9A}"/>
              </a:ext>
            </a:extLst>
          </p:cNvPr>
          <p:cNvSpPr txBox="1"/>
          <p:nvPr/>
        </p:nvSpPr>
        <p:spPr>
          <a:xfrm>
            <a:off x="2099287" y="5908745"/>
            <a:ext cx="3207397" cy="1200329"/>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These parables help us understand how much God loves us and celebrates when we return to Him.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1210CD9-E32F-5087-D681-3AEE4A2AB7A1}"/>
              </a:ext>
            </a:extLst>
          </p:cNvPr>
          <p:cNvPicPr>
            <a:picLocks noChangeAspect="1"/>
          </p:cNvPicPr>
          <p:nvPr/>
        </p:nvPicPr>
        <p:blipFill>
          <a:blip r:embed="rId8"/>
          <a:srcRect t="2255" b="2255"/>
          <a:stretch/>
        </p:blipFill>
        <p:spPr>
          <a:xfrm>
            <a:off x="4666035" y="3262847"/>
            <a:ext cx="2656455" cy="2536650"/>
          </a:xfrm>
          <a:prstGeom prst="rect">
            <a:avLst/>
          </a:prstGeom>
        </p:spPr>
      </p:pic>
      <p:pic>
        <p:nvPicPr>
          <p:cNvPr id="9" name="Picture 8">
            <a:extLst>
              <a:ext uri="{FF2B5EF4-FFF2-40B4-BE49-F238E27FC236}">
                <a16:creationId xmlns:a16="http://schemas.microsoft.com/office/drawing/2014/main" id="{2731D683-8D2D-A86F-0E46-8212EEB751EA}"/>
              </a:ext>
            </a:extLst>
          </p:cNvPr>
          <p:cNvPicPr>
            <a:picLocks noChangeAspect="1"/>
          </p:cNvPicPr>
          <p:nvPr/>
        </p:nvPicPr>
        <p:blipFill rotWithShape="1">
          <a:blip r:embed="rId9"/>
          <a:srcRect l="21392" t="29447" r="32507" b="9558"/>
          <a:stretch/>
        </p:blipFill>
        <p:spPr>
          <a:xfrm>
            <a:off x="108563" y="6965469"/>
            <a:ext cx="1882161" cy="2502381"/>
          </a:xfrm>
          <a:prstGeom prst="rect">
            <a:avLst/>
          </a:prstGeom>
        </p:spPr>
      </p:pic>
    </p:spTree>
    <p:extLst>
      <p:ext uri="{BB962C8B-B14F-4D97-AF65-F5344CB8AC3E}">
        <p14:creationId xmlns:p14="http://schemas.microsoft.com/office/powerpoint/2010/main" val="1540884702"/>
      </p:ext>
    </p:extLst>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4" name="Picture 3" descr="A group of people walking in a market&#10;&#10;Description automatically generated">
            <a:extLst>
              <a:ext uri="{FF2B5EF4-FFF2-40B4-BE49-F238E27FC236}">
                <a16:creationId xmlns:a16="http://schemas.microsoft.com/office/drawing/2014/main" id="{51658EF3-E330-C40D-C09F-9F27400BBADF}"/>
              </a:ext>
            </a:extLst>
          </p:cNvPr>
          <p:cNvPicPr>
            <a:picLocks noChangeAspect="1"/>
          </p:cNvPicPr>
          <p:nvPr/>
        </p:nvPicPr>
        <p:blipFill>
          <a:blip r:embed="rId3"/>
          <a:stretch>
            <a:fillRect/>
          </a:stretch>
        </p:blipFill>
        <p:spPr>
          <a:xfrm>
            <a:off x="29076" y="78804"/>
            <a:ext cx="7556500" cy="10559277"/>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descr="A white speech bubble with a black background&#10;&#10;Description automatically generated">
            <a:extLst>
              <a:ext uri="{FF2B5EF4-FFF2-40B4-BE49-F238E27FC236}">
                <a16:creationId xmlns:a16="http://schemas.microsoft.com/office/drawing/2014/main" id="{77B0FE91-BEFB-94D3-7870-F98E16C5B21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bwMode="auto">
          <a:xfrm>
            <a:off x="675072" y="355559"/>
            <a:ext cx="6381595" cy="2238878"/>
          </a:xfrm>
          <a:prstGeom prst="rect">
            <a:avLst/>
          </a:prstGeom>
          <a:ln>
            <a:noFill/>
          </a:ln>
          <a:extLst>
            <a:ext uri="{53640926-AAD7-44D8-BBD7-CCE9431645EC}">
              <a14:shadowObscured xmlns:a14="http://schemas.microsoft.com/office/drawing/2010/main"/>
            </a:ext>
          </a:extLst>
        </p:spPr>
      </p:pic>
      <p:sp>
        <p:nvSpPr>
          <p:cNvPr id="11" name="Google Shape;95;p13">
            <a:extLst>
              <a:ext uri="{FF2B5EF4-FFF2-40B4-BE49-F238E27FC236}">
                <a16:creationId xmlns:a16="http://schemas.microsoft.com/office/drawing/2014/main" id="{C401130D-AF25-5E8E-C6FC-8D33D3FCC6D6}"/>
              </a:ext>
            </a:extLst>
          </p:cNvPr>
          <p:cNvSpPr txBox="1"/>
          <p:nvPr/>
        </p:nvSpPr>
        <p:spPr>
          <a:xfrm>
            <a:off x="1057933" y="827886"/>
            <a:ext cx="5171491" cy="637097"/>
          </a:xfrm>
          <a:prstGeom prst="rect">
            <a:avLst/>
          </a:prstGeom>
          <a:noFill/>
          <a:ln>
            <a:noFill/>
          </a:ln>
        </p:spPr>
        <p:txBody>
          <a:bodyPr spcFirstLastPara="1" wrap="square" lIns="0" tIns="0" rIns="0" bIns="0" anchor="t" anchorCtr="0">
            <a:spAutoFit/>
          </a:bodyPr>
          <a:lstStyle/>
          <a:p>
            <a:pPr>
              <a:lnSpc>
                <a:spcPct val="115000"/>
              </a:lnSpc>
            </a:pPr>
            <a:r>
              <a:rPr lang="en-US" sz="1800" dirty="0">
                <a:effectLst/>
                <a:latin typeface="Times New Roman" panose="02020603050405020304" pitchFamily="18" charset="0"/>
                <a:ea typeface="Aptos" panose="020B0004020202020204" pitchFamily="34" charset="0"/>
              </a:rPr>
              <a:t>Jesus told another story about a man who owned a vineyard, a place where grapes grow.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Google Shape;95;p13">
            <a:extLst>
              <a:ext uri="{FF2B5EF4-FFF2-40B4-BE49-F238E27FC236}">
                <a16:creationId xmlns:a16="http://schemas.microsoft.com/office/drawing/2014/main" id="{61483765-3ACA-3AC9-4887-3F59DB7367BF}"/>
              </a:ext>
            </a:extLst>
          </p:cNvPr>
          <p:cNvSpPr txBox="1"/>
          <p:nvPr/>
        </p:nvSpPr>
        <p:spPr>
          <a:xfrm>
            <a:off x="499964" y="5130770"/>
            <a:ext cx="3472839" cy="318549"/>
          </a:xfrm>
          <a:prstGeom prst="rect">
            <a:avLst/>
          </a:prstGeom>
          <a:noFill/>
          <a:ln>
            <a:noFill/>
          </a:ln>
        </p:spPr>
        <p:txBody>
          <a:bodyPr spcFirstLastPara="1" wrap="square" lIns="0" tIns="0" rIns="0" bIns="0" anchor="t" anchorCtr="0">
            <a:spAutoFit/>
          </a:bodyPr>
          <a:lstStyle/>
          <a:p>
            <a:pPr>
              <a:lnSpc>
                <a:spcPct val="115000"/>
              </a:lnSpc>
            </a:pPr>
            <a:r>
              <a:rPr lang="es-MX"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s-MX" sz="1800" kern="100" dirty="0">
                <a:effectLst/>
                <a:latin typeface="Times New Roman" panose="02020603050405020304" pitchFamily="18" charset="0"/>
                <a:ea typeface="Calibri" panose="020F0502020204030204" pitchFamily="34" charset="0"/>
                <a:cs typeface="Times New Roman" panose="02020603050405020304" pitchFamily="18" charset="0"/>
              </a:rPr>
              <a:t> m</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4265BC30-9D87-4F0F-7A97-AAEB5D4FBEC8}"/>
              </a:ext>
            </a:extLst>
          </p:cNvPr>
          <p:cNvSpPr txBox="1"/>
          <p:nvPr/>
        </p:nvSpPr>
        <p:spPr>
          <a:xfrm>
            <a:off x="1057933" y="5186710"/>
            <a:ext cx="3103310" cy="307777"/>
          </a:xfrm>
          <a:prstGeom prst="rect">
            <a:avLst/>
          </a:prstGeom>
          <a:noFill/>
        </p:spPr>
        <p:txBody>
          <a:bodyPr wrap="square">
            <a:spAutoFit/>
          </a:bodyPr>
          <a:lstStyle/>
          <a:p>
            <a:pPr marL="0" marR="0">
              <a:spcBef>
                <a:spcPts val="0"/>
              </a:spcBef>
              <a:spcAft>
                <a:spcPts val="0"/>
              </a:spcAft>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2" name="Google Shape;129;p14">
            <a:extLst>
              <a:ext uri="{FF2B5EF4-FFF2-40B4-BE49-F238E27FC236}">
                <a16:creationId xmlns:a16="http://schemas.microsoft.com/office/drawing/2014/main" id="{BE0FE334-EDFA-5478-85F8-B2668651CE30}"/>
              </a:ext>
            </a:extLst>
          </p:cNvPr>
          <p:cNvSpPr/>
          <p:nvPr/>
        </p:nvSpPr>
        <p:spPr>
          <a:xfrm>
            <a:off x="190500" y="9009405"/>
            <a:ext cx="7191764" cy="1328436"/>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But at the end of the day, he paid all the workers the same amount, even though some worked longer than others. This might seem unfair, but Jesus was showing us that God’s grace and kindness are given to everyone, not based on what we do but because He loves us all equally.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dirty="0"/>
          </a:p>
        </p:txBody>
      </p:sp>
      <p:pic>
        <p:nvPicPr>
          <p:cNvPr id="8" name="Picture 7">
            <a:extLst>
              <a:ext uri="{FF2B5EF4-FFF2-40B4-BE49-F238E27FC236}">
                <a16:creationId xmlns:a16="http://schemas.microsoft.com/office/drawing/2014/main" id="{1F548312-BB80-3CFF-D8E2-86AF6941CBD0}"/>
              </a:ext>
            </a:extLst>
          </p:cNvPr>
          <p:cNvPicPr>
            <a:picLocks noChangeAspect="1"/>
          </p:cNvPicPr>
          <p:nvPr/>
        </p:nvPicPr>
        <p:blipFill rotWithShape="1">
          <a:blip r:embed="rId6"/>
          <a:srcRect l="18242" t="29391" r="30939"/>
          <a:stretch/>
        </p:blipFill>
        <p:spPr>
          <a:xfrm>
            <a:off x="299940" y="5972018"/>
            <a:ext cx="1786036" cy="2589104"/>
          </a:xfrm>
          <a:prstGeom prst="rect">
            <a:avLst/>
          </a:prstGeom>
        </p:spPr>
      </p:pic>
      <p:pic>
        <p:nvPicPr>
          <p:cNvPr id="10" name="Picture 9">
            <a:extLst>
              <a:ext uri="{FF2B5EF4-FFF2-40B4-BE49-F238E27FC236}">
                <a16:creationId xmlns:a16="http://schemas.microsoft.com/office/drawing/2014/main" id="{A3B7C0D1-1626-3848-63CC-D93EAAC22AA1}"/>
              </a:ext>
            </a:extLst>
          </p:cNvPr>
          <p:cNvPicPr>
            <a:picLocks noChangeAspect="1"/>
          </p:cNvPicPr>
          <p:nvPr/>
        </p:nvPicPr>
        <p:blipFill rotWithShape="1">
          <a:blip r:embed="rId7"/>
          <a:srcRect l="12341" t="19588" r="14155" b="2255"/>
          <a:stretch/>
        </p:blipFill>
        <p:spPr>
          <a:xfrm>
            <a:off x="5514975" y="2476820"/>
            <a:ext cx="1952625" cy="2076198"/>
          </a:xfrm>
          <a:prstGeom prst="rect">
            <a:avLst/>
          </a:prstGeom>
        </p:spPr>
      </p:pic>
      <p:sp>
        <p:nvSpPr>
          <p:cNvPr id="6" name="Google Shape;101;p13">
            <a:extLst>
              <a:ext uri="{FF2B5EF4-FFF2-40B4-BE49-F238E27FC236}">
                <a16:creationId xmlns:a16="http://schemas.microsoft.com/office/drawing/2014/main" id="{11182AD8-9556-54BF-901B-1F0C8A834C19}"/>
              </a:ext>
            </a:extLst>
          </p:cNvPr>
          <p:cNvSpPr/>
          <p:nvPr/>
        </p:nvSpPr>
        <p:spPr>
          <a:xfrm>
            <a:off x="0" y="4430650"/>
            <a:ext cx="3689675" cy="1512120"/>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8">
              <a:alphaModFix/>
            </a:blip>
            <a:stretch>
              <a:fillRect/>
            </a:stretch>
          </a:blipFill>
          <a:ln>
            <a:noFill/>
          </a:ln>
        </p:spPr>
        <p:txBody>
          <a:bodyPr/>
          <a:lstStyle/>
          <a:p>
            <a:r>
              <a:rPr lang="en-US" sz="1800" dirty="0">
                <a:effectLst/>
                <a:latin typeface="Times New Roman" panose="02020603050405020304" pitchFamily="18" charset="0"/>
                <a:ea typeface="Aptos" panose="020B0004020202020204" pitchFamily="34" charset="0"/>
              </a:rPr>
              <a:t>He hired workers to help pick the grapes. Some workers started early in the morning, and others started later in the day.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39310263"/>
      </p:ext>
    </p:extLst>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10" name="Picture 9" descr="A group of tents with fruit and vegetables&#10;&#10;Description automatically generated">
            <a:extLst>
              <a:ext uri="{FF2B5EF4-FFF2-40B4-BE49-F238E27FC236}">
                <a16:creationId xmlns:a16="http://schemas.microsoft.com/office/drawing/2014/main" id="{0242044D-ECF3-A63C-5A8A-CF07A963949E}"/>
              </a:ext>
            </a:extLst>
          </p:cNvPr>
          <p:cNvPicPr>
            <a:picLocks noChangeAspect="1"/>
          </p:cNvPicPr>
          <p:nvPr/>
        </p:nvPicPr>
        <p:blipFill>
          <a:blip r:embed="rId3"/>
          <a:stretch>
            <a:fillRect/>
          </a:stretch>
        </p:blipFill>
        <p:spPr>
          <a:xfrm>
            <a:off x="-140847" y="7176"/>
            <a:ext cx="7556500" cy="10686223"/>
          </a:xfrm>
          <a:prstGeom prst="rect">
            <a:avLst/>
          </a:prstGeom>
        </p:spPr>
      </p:pic>
      <p:sp>
        <p:nvSpPr>
          <p:cNvPr id="87" name="Google Shape;87;p13"/>
          <p:cNvSpPr/>
          <p:nvPr/>
        </p:nvSpPr>
        <p:spPr>
          <a:xfrm>
            <a:off x="-62131" y="7176"/>
            <a:ext cx="7560000" cy="10721908"/>
          </a:xfrm>
          <a:custGeom>
            <a:avLst/>
            <a:gdLst/>
            <a:ahLst/>
            <a:cxnLst/>
            <a:rect l="l" t="t" r="r" b="b"/>
            <a:pathLst>
              <a:path w="2709333" h="3842490" extrusionOk="0">
                <a:moveTo>
                  <a:pt x="0" y="0"/>
                </a:moveTo>
                <a:lnTo>
                  <a:pt x="2709333" y="0"/>
                </a:lnTo>
                <a:lnTo>
                  <a:pt x="2709333" y="3842490"/>
                </a:lnTo>
                <a:lnTo>
                  <a:pt x="0" y="3842490"/>
                </a:lnTo>
                <a:close/>
              </a:path>
            </a:pathLst>
          </a:custGeom>
          <a:solidFill>
            <a:srgbClr val="000000">
              <a:alpha val="0"/>
            </a:srgbClr>
          </a:solidFill>
          <a:ln w="142875" cap="sq" cmpd="sng">
            <a:solidFill>
              <a:srgbClr val="000000"/>
            </a:solidFill>
            <a:prstDash val="solid"/>
            <a:miter lim="8000"/>
            <a:headEnd type="none" w="sm" len="sm"/>
            <a:tailEnd type="none" w="sm" len="sm"/>
          </a:ln>
        </p:spPr>
        <p:txBody>
          <a:bodyPr/>
          <a:lstStyle/>
          <a:p>
            <a:endParaRPr lang="en-US" dirty="0"/>
          </a:p>
        </p:txBody>
      </p:sp>
      <p:sp>
        <p:nvSpPr>
          <p:cNvPr id="4" name="Google Shape;95;p13">
            <a:extLst>
              <a:ext uri="{FF2B5EF4-FFF2-40B4-BE49-F238E27FC236}">
                <a16:creationId xmlns:a16="http://schemas.microsoft.com/office/drawing/2014/main" id="{0B7F5251-DA56-028D-EE88-745EBFDCF57F}"/>
              </a:ext>
            </a:extLst>
          </p:cNvPr>
          <p:cNvSpPr txBox="1"/>
          <p:nvPr/>
        </p:nvSpPr>
        <p:spPr>
          <a:xfrm>
            <a:off x="71379" y="431209"/>
            <a:ext cx="7148571" cy="1354217"/>
          </a:xfrm>
          <a:prstGeom prst="rect">
            <a:avLst/>
          </a:prstGeom>
          <a:noFill/>
          <a:ln>
            <a:noFill/>
          </a:ln>
        </p:spPr>
        <p:txBody>
          <a:bodyPr spcFirstLastPara="1" wrap="square" lIns="0" tIns="0" rIns="0" bIns="0" anchor="t" anchorCtr="0">
            <a:spAutoFit/>
          </a:bodyPr>
          <a:lstStyle/>
          <a:p>
            <a:pPr algn="ctr"/>
            <a:r>
              <a:rPr lang="en-US" sz="1400" b="0" i="0" u="none" strike="noStrike" cap="none" dirty="0">
                <a:solidFill>
                  <a:srgbClr val="000000"/>
                </a:solidFill>
                <a:latin typeface="Roboto"/>
                <a:ea typeface="Roboto"/>
                <a:cs typeface="Roboto"/>
                <a:sym typeface="Roboto"/>
              </a:rPr>
              <a:t> </a:t>
            </a:r>
            <a:r>
              <a:rPr lang="en-US" sz="4400" b="0" i="0" u="none" strike="noStrike" cap="none" dirty="0">
                <a:solidFill>
                  <a:schemeClr val="bg1"/>
                </a:solidFill>
                <a:latin typeface="Bangers"/>
                <a:ea typeface="Roboto"/>
                <a:cs typeface="Roboto"/>
                <a:sym typeface="Bangers"/>
              </a:rPr>
              <a:t>scene</a:t>
            </a:r>
            <a:r>
              <a:rPr lang="en-US" sz="4400" dirty="0">
                <a:solidFill>
                  <a:schemeClr val="bg1"/>
                </a:solidFill>
                <a:latin typeface="Bangers"/>
                <a:ea typeface="Roboto"/>
                <a:cs typeface="Roboto"/>
                <a:sym typeface="Bangers"/>
              </a:rPr>
              <a:t> 2</a:t>
            </a:r>
          </a:p>
          <a:p>
            <a:pPr algn="ctr"/>
            <a:r>
              <a:rPr lang="en-US" sz="4400" dirty="0">
                <a:solidFill>
                  <a:schemeClr val="bg1"/>
                </a:solidFill>
                <a:latin typeface="Bangers"/>
                <a:ea typeface="Roboto"/>
                <a:cs typeface="Roboto"/>
                <a:sym typeface="Bangers"/>
              </a:rPr>
              <a:t>Grace is a gift</a:t>
            </a:r>
            <a:endParaRPr lang="es-MX" sz="4400" dirty="0">
              <a:solidFill>
                <a:schemeClr val="bg1"/>
              </a:solidFill>
              <a:latin typeface="Bangers"/>
              <a:ea typeface="Roboto"/>
              <a:cs typeface="Roboto"/>
              <a:sym typeface="Bangers"/>
            </a:endParaRPr>
          </a:p>
        </p:txBody>
      </p:sp>
      <p:sp>
        <p:nvSpPr>
          <p:cNvPr id="5" name="Google Shape;129;p14">
            <a:extLst>
              <a:ext uri="{FF2B5EF4-FFF2-40B4-BE49-F238E27FC236}">
                <a16:creationId xmlns:a16="http://schemas.microsoft.com/office/drawing/2014/main" id="{2597EA86-9A78-6A20-607E-419EFF641860}"/>
              </a:ext>
            </a:extLst>
          </p:cNvPr>
          <p:cNvSpPr/>
          <p:nvPr/>
        </p:nvSpPr>
        <p:spPr>
          <a:xfrm>
            <a:off x="0" y="2212743"/>
            <a:ext cx="7484740" cy="962430"/>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endParaRPr lang="en-US"/>
          </a:p>
        </p:txBody>
      </p:sp>
      <p:sp>
        <p:nvSpPr>
          <p:cNvPr id="6" name="Google Shape;130;p14">
            <a:extLst>
              <a:ext uri="{FF2B5EF4-FFF2-40B4-BE49-F238E27FC236}">
                <a16:creationId xmlns:a16="http://schemas.microsoft.com/office/drawing/2014/main" id="{4DA85363-3E56-ABB6-454E-F06C6646FC19}"/>
              </a:ext>
            </a:extLst>
          </p:cNvPr>
          <p:cNvSpPr txBox="1"/>
          <p:nvPr/>
        </p:nvSpPr>
        <p:spPr>
          <a:xfrm>
            <a:off x="124029" y="2070634"/>
            <a:ext cx="7291624" cy="1162857"/>
          </a:xfrm>
          <a:prstGeom prst="rect">
            <a:avLst/>
          </a:prstGeom>
          <a:noFill/>
          <a:ln>
            <a:noFill/>
          </a:ln>
        </p:spPr>
        <p:txBody>
          <a:bodyPr spcFirstLastPara="1" wrap="square" lIns="50800" tIns="50800" rIns="50800" bIns="50800" anchor="ctr" anchorCtr="0">
            <a:noAutofit/>
          </a:bodyPr>
          <a:lstStyle/>
          <a:p>
            <a:pPr marL="0" marR="0">
              <a:spcBef>
                <a:spcPts val="0"/>
              </a:spcBef>
              <a:spcAft>
                <a:spcPts val="0"/>
              </a:spcAft>
            </a:pP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dirty="0">
                <a:effectLst/>
                <a:latin typeface="Times New Roman" panose="02020603050405020304" pitchFamily="18" charset="0"/>
                <a:ea typeface="Aptos" panose="020B0004020202020204" pitchFamily="34" charset="0"/>
              </a:rPr>
              <a:t>Grace is a special kind of love that God gives us, It’s not something we can earn or buy; it’s a gift.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7" name="Picture 6" descr="A white speech bubble with a black background&#10;&#10;Description automatically generated">
            <a:extLst>
              <a:ext uri="{FF2B5EF4-FFF2-40B4-BE49-F238E27FC236}">
                <a16:creationId xmlns:a16="http://schemas.microsoft.com/office/drawing/2014/main" id="{2176E6D3-EF8A-B773-5619-C71500DEF03B}"/>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bwMode="auto">
          <a:xfrm>
            <a:off x="44393" y="4761217"/>
            <a:ext cx="7274807" cy="1745633"/>
          </a:xfrm>
          <a:prstGeom prst="rect">
            <a:avLst/>
          </a:prstGeom>
          <a:ln>
            <a:noFill/>
          </a:ln>
          <a:extLst>
            <a:ext uri="{53640926-AAD7-44D8-BBD7-CCE9431645EC}">
              <a14:shadowObscured xmlns:a14="http://schemas.microsoft.com/office/drawing/2010/main"/>
            </a:ext>
          </a:extLst>
        </p:spPr>
      </p:pic>
      <p:sp>
        <p:nvSpPr>
          <p:cNvPr id="8" name="Google Shape;95;p13">
            <a:extLst>
              <a:ext uri="{FF2B5EF4-FFF2-40B4-BE49-F238E27FC236}">
                <a16:creationId xmlns:a16="http://schemas.microsoft.com/office/drawing/2014/main" id="{460FBB60-7D5B-33DA-D41F-EA70A8E0EB37}"/>
              </a:ext>
            </a:extLst>
          </p:cNvPr>
          <p:cNvSpPr txBox="1"/>
          <p:nvPr/>
        </p:nvSpPr>
        <p:spPr>
          <a:xfrm>
            <a:off x="522256" y="4991922"/>
            <a:ext cx="5884894" cy="637097"/>
          </a:xfrm>
          <a:prstGeom prst="rect">
            <a:avLst/>
          </a:prstGeom>
          <a:noFill/>
          <a:ln>
            <a:noFill/>
          </a:ln>
        </p:spPr>
        <p:txBody>
          <a:bodyPr spcFirstLastPara="1" wrap="square" lIns="0" tIns="0" rIns="0" bIns="0" anchor="t" anchorCtr="0">
            <a:spAutoFit/>
          </a:bodyPr>
          <a:lstStyle/>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dirty="0">
                <a:effectLst/>
                <a:latin typeface="Times New Roman" panose="02020603050405020304" pitchFamily="18" charset="0"/>
                <a:ea typeface="Aptos" panose="020B0004020202020204" pitchFamily="34" charset="0"/>
              </a:rPr>
              <a:t>Grace is personal because it comes to us through Jesus, who loves us and wants to be our friend.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Google Shape;101;p13">
            <a:extLst>
              <a:ext uri="{FF2B5EF4-FFF2-40B4-BE49-F238E27FC236}">
                <a16:creationId xmlns:a16="http://schemas.microsoft.com/office/drawing/2014/main" id="{7D0300F4-D2B9-3EB7-5A58-14EF3362455A}"/>
              </a:ext>
            </a:extLst>
          </p:cNvPr>
          <p:cNvSpPr/>
          <p:nvPr/>
        </p:nvSpPr>
        <p:spPr>
          <a:xfrm>
            <a:off x="216803" y="6401420"/>
            <a:ext cx="4446251" cy="1882328"/>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endParaRPr lang="es-MX" sz="1400" kern="100" dirty="0">
              <a:effectLst/>
              <a:latin typeface="Times New Roman" panose="02020603050405020304" pitchFamily="18" charset="0"/>
              <a:ea typeface="Aptos" panose="020B0004020202020204" pitchFamily="34" charset="0"/>
              <a:cs typeface="Times New Roman" panose="02020603050405020304" pitchFamily="18" charset="0"/>
            </a:endParaRPr>
          </a:p>
          <a:p>
            <a:r>
              <a:rPr lang="en-US" sz="1800" kern="100" dirty="0">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Jesus said, "I am the way, the truth, and the  </a:t>
            </a:r>
          </a:p>
          <a:p>
            <a:r>
              <a:rPr lang="en-US" sz="1800" kern="100" dirty="0">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life." Grace means that God is always with </a:t>
            </a:r>
          </a:p>
          <a:p>
            <a:r>
              <a:rPr lang="en-US" sz="1800" kern="100" dirty="0">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us, helping us, and loving us, no matter what.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C919271E-285E-4DCE-E485-75ED60A7704A}"/>
              </a:ext>
            </a:extLst>
          </p:cNvPr>
          <p:cNvPicPr>
            <a:picLocks noChangeAspect="1"/>
          </p:cNvPicPr>
          <p:nvPr/>
        </p:nvPicPr>
        <p:blipFill>
          <a:blip r:embed="rId7"/>
          <a:srcRect/>
          <a:stretch/>
        </p:blipFill>
        <p:spPr>
          <a:xfrm>
            <a:off x="4922807" y="6614509"/>
            <a:ext cx="2492846" cy="2492846"/>
          </a:xfrm>
          <a:prstGeom prst="rect">
            <a:avLst/>
          </a:prstGeom>
        </p:spPr>
      </p:pic>
      <p:pic>
        <p:nvPicPr>
          <p:cNvPr id="11" name="Picture 10">
            <a:extLst>
              <a:ext uri="{FF2B5EF4-FFF2-40B4-BE49-F238E27FC236}">
                <a16:creationId xmlns:a16="http://schemas.microsoft.com/office/drawing/2014/main" id="{B7593C20-904A-C752-B49D-07C2D5D2A5B8}"/>
              </a:ext>
            </a:extLst>
          </p:cNvPr>
          <p:cNvPicPr>
            <a:picLocks noChangeAspect="1"/>
          </p:cNvPicPr>
          <p:nvPr/>
        </p:nvPicPr>
        <p:blipFill>
          <a:blip r:embed="rId8"/>
          <a:srcRect t="7286" b="7286"/>
          <a:stretch/>
        </p:blipFill>
        <p:spPr>
          <a:xfrm>
            <a:off x="808248" y="8265281"/>
            <a:ext cx="2656455" cy="2269369"/>
          </a:xfrm>
          <a:prstGeom prst="rect">
            <a:avLst/>
          </a:prstGeom>
        </p:spPr>
      </p:pic>
    </p:spTree>
    <p:extLst>
      <p:ext uri="{BB962C8B-B14F-4D97-AF65-F5344CB8AC3E}">
        <p14:creationId xmlns:p14="http://schemas.microsoft.com/office/powerpoint/2010/main" val="1803054007"/>
      </p:ext>
    </p:extLst>
  </p:cSld>
  <p:clrMapOvr>
    <a:masterClrMapping/>
  </p:clrMapOvr>
  <mc:AlternateContent xmlns:mc="http://schemas.openxmlformats.org/markup-compatibility/2006" xmlns:p14="http://schemas.microsoft.com/office/powerpoint/2010/main">
    <mc:Choice Requires="p14">
      <p:transition spd="slow" p14:dur="2000" advTm="60951"/>
    </mc:Choice>
    <mc:Fallback xmlns="">
      <p:transition spd="slow" advTm="6095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8" name="Picture 7" descr="A group of people walking down a street with tents and fruit&#10;&#10;Description automatically generated">
            <a:extLst>
              <a:ext uri="{FF2B5EF4-FFF2-40B4-BE49-F238E27FC236}">
                <a16:creationId xmlns:a16="http://schemas.microsoft.com/office/drawing/2014/main" id="{2B38D32B-959C-2CE7-5919-B0BC697FE163}"/>
              </a:ext>
            </a:extLst>
          </p:cNvPr>
          <p:cNvPicPr>
            <a:picLocks noChangeAspect="1"/>
          </p:cNvPicPr>
          <p:nvPr/>
        </p:nvPicPr>
        <p:blipFill>
          <a:blip r:embed="rId3"/>
          <a:stretch>
            <a:fillRect/>
          </a:stretch>
        </p:blipFill>
        <p:spPr>
          <a:xfrm>
            <a:off x="-87314" y="-23484"/>
            <a:ext cx="7556500" cy="10563394"/>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Google Shape;93;p13">
            <a:extLst>
              <a:ext uri="{FF2B5EF4-FFF2-40B4-BE49-F238E27FC236}">
                <a16:creationId xmlns:a16="http://schemas.microsoft.com/office/drawing/2014/main" id="{8EDA96CD-D2C7-1E9A-8150-BBF9EA10BA43}"/>
              </a:ext>
            </a:extLst>
          </p:cNvPr>
          <p:cNvSpPr/>
          <p:nvPr/>
        </p:nvSpPr>
        <p:spPr>
          <a:xfrm>
            <a:off x="2373757" y="2072820"/>
            <a:ext cx="4648578" cy="1188000"/>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4">
              <a:alphaModFix/>
            </a:blip>
            <a:stretch>
              <a:fillRect/>
            </a:stretch>
          </a:blipFill>
          <a:ln>
            <a:noFill/>
          </a:ln>
        </p:spPr>
        <p:txBody>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dirty="0">
                <a:effectLst/>
                <a:latin typeface="Times New Roman" panose="02020603050405020304" pitchFamily="18" charset="0"/>
                <a:ea typeface="Aptos" panose="020B0004020202020204" pitchFamily="34" charset="0"/>
              </a:rPr>
              <a:t>So, remember, whenever you hear these parables, think about how much God loves you and wants to be close to you</a:t>
            </a:r>
            <a:r>
              <a:rPr lang="en-US" sz="1800" u="sng"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F71EB536-2541-7901-8BF2-D28C520D76A6}"/>
              </a:ext>
            </a:extLst>
          </p:cNvPr>
          <p:cNvPicPr>
            <a:picLocks noChangeAspect="1"/>
          </p:cNvPicPr>
          <p:nvPr/>
        </p:nvPicPr>
        <p:blipFill>
          <a:blip r:embed="rId5"/>
          <a:srcRect t="2054" b="2054"/>
          <a:stretch/>
        </p:blipFill>
        <p:spPr>
          <a:xfrm>
            <a:off x="3056021" y="3292445"/>
            <a:ext cx="2281888" cy="2188149"/>
          </a:xfrm>
          <a:prstGeom prst="rect">
            <a:avLst/>
          </a:prstGeom>
        </p:spPr>
      </p:pic>
      <p:pic>
        <p:nvPicPr>
          <p:cNvPr id="9" name="Picture 8">
            <a:extLst>
              <a:ext uri="{FF2B5EF4-FFF2-40B4-BE49-F238E27FC236}">
                <a16:creationId xmlns:a16="http://schemas.microsoft.com/office/drawing/2014/main" id="{5DBF4B67-0133-AEA2-8750-5EF078500524}"/>
              </a:ext>
            </a:extLst>
          </p:cNvPr>
          <p:cNvPicPr>
            <a:picLocks noChangeAspect="1"/>
          </p:cNvPicPr>
          <p:nvPr/>
        </p:nvPicPr>
        <p:blipFill rotWithShape="1">
          <a:blip r:embed="rId6"/>
          <a:srcRect l="24332" t="31641" r="32079"/>
          <a:stretch/>
        </p:blipFill>
        <p:spPr>
          <a:xfrm>
            <a:off x="2263539" y="8248017"/>
            <a:ext cx="2273970" cy="2273969"/>
          </a:xfrm>
          <a:prstGeom prst="rect">
            <a:avLst/>
          </a:prstGeom>
        </p:spPr>
      </p:pic>
      <p:pic>
        <p:nvPicPr>
          <p:cNvPr id="11" name="Picture 10" descr="A white speech bubble with a black background&#10;&#10;Description automatically generated">
            <a:extLst>
              <a:ext uri="{FF2B5EF4-FFF2-40B4-BE49-F238E27FC236}">
                <a16:creationId xmlns:a16="http://schemas.microsoft.com/office/drawing/2014/main" id="{C77F179D-6C63-3B5D-3DC8-801F74C580BB}"/>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a:off x="86647" y="4932560"/>
            <a:ext cx="3477032" cy="3369229"/>
          </a:xfrm>
          <a:prstGeom prst="rect">
            <a:avLst/>
          </a:prstGeom>
          <a:ln>
            <a:noFill/>
          </a:ln>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9B46B3B1-AE3C-BAA0-B80E-CB3BCFEFB145}"/>
              </a:ext>
            </a:extLst>
          </p:cNvPr>
          <p:cNvSpPr txBox="1"/>
          <p:nvPr/>
        </p:nvSpPr>
        <p:spPr>
          <a:xfrm>
            <a:off x="340420" y="5258213"/>
            <a:ext cx="2715601" cy="1754326"/>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Just like the shepherd with his lost sheep, the woman with her lost coin, and the father with his lost son, God is always happy when you come back to Him.</a:t>
            </a:r>
            <a:r>
              <a:rPr lang="en-US" sz="1800" kern="100" dirty="0">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38796634"/>
      </p:ext>
    </p:extLst>
  </p:cSld>
  <p:clrMapOvr>
    <a:masterClrMapping/>
  </p:clrMapOvr>
  <mc:AlternateContent xmlns:mc="http://schemas.openxmlformats.org/markup-compatibility/2006" xmlns:p14="http://schemas.microsoft.com/office/powerpoint/2010/main">
    <mc:Choice Requires="p14">
      <p:transition spd="slow" p14:dur="2000" advTm="38383"/>
    </mc:Choice>
    <mc:Fallback xmlns="">
      <p:transition spd="slow" advTm="3838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10" name="Picture 9" descr="A group of baskets of fruits in a market&#10;&#10;Description automatically generated">
            <a:extLst>
              <a:ext uri="{FF2B5EF4-FFF2-40B4-BE49-F238E27FC236}">
                <a16:creationId xmlns:a16="http://schemas.microsoft.com/office/drawing/2014/main" id="{EF3DCA39-ECB0-D016-4E77-C94000040693}"/>
              </a:ext>
            </a:extLst>
          </p:cNvPr>
          <p:cNvPicPr>
            <a:picLocks noChangeAspect="1"/>
          </p:cNvPicPr>
          <p:nvPr/>
        </p:nvPicPr>
        <p:blipFill>
          <a:blip r:embed="rId3"/>
          <a:stretch>
            <a:fillRect/>
          </a:stretch>
        </p:blipFill>
        <p:spPr>
          <a:xfrm>
            <a:off x="-7200" y="-22565"/>
            <a:ext cx="7556500" cy="10595313"/>
          </a:xfrm>
          <a:prstGeom prst="rect">
            <a:avLst/>
          </a:prstGeom>
        </p:spPr>
      </p:pic>
      <p:grpSp>
        <p:nvGrpSpPr>
          <p:cNvPr id="86" name="Google Shape;86;p13"/>
          <p:cNvGrpSpPr/>
          <p:nvPr/>
        </p:nvGrpSpPr>
        <p:grpSpPr>
          <a:xfrm>
            <a:off x="35613" y="-89920"/>
            <a:ext cx="7560000" cy="10873239"/>
            <a:chOff x="0" y="0"/>
            <a:chExt cx="2709333" cy="3889142"/>
          </a:xfrm>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solidFill>
              <a:srgbClr val="000000">
                <a:alpha val="0"/>
              </a:srgbClr>
            </a:solidFill>
            <a:ln w="142875" cap="sq" cmpd="sng">
              <a:solidFill>
                <a:srgbClr val="000000"/>
              </a:solidFill>
              <a:prstDash val="solid"/>
              <a:miter lim="8000"/>
              <a:headEnd type="none" w="sm" len="sm"/>
              <a:tailEnd type="none" w="sm" len="sm"/>
            </a:ln>
          </p:spPr>
          <p:txBody>
            <a:bodyPr/>
            <a:lstStyle/>
            <a:p>
              <a:endParaRPr lang="en-US" dirty="0"/>
            </a:p>
          </p:txBody>
        </p:sp>
        <p:sp>
          <p:nvSpPr>
            <p:cNvPr id="88" name="Google Shape;88;p13"/>
            <p:cNvSpPr txBox="1"/>
            <p:nvPr/>
          </p:nvSpPr>
          <p:spPr>
            <a:xfrm>
              <a:off x="0" y="0"/>
              <a:ext cx="2709333" cy="3889142"/>
            </a:xfrm>
            <a:prstGeom prst="rect">
              <a:avLst/>
            </a:prstGeom>
            <a:no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93" name="Google Shape;93;p13"/>
          <p:cNvSpPr/>
          <p:nvPr/>
        </p:nvSpPr>
        <p:spPr>
          <a:xfrm>
            <a:off x="154204" y="4646249"/>
            <a:ext cx="3571889" cy="2264568"/>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4">
              <a:alphaModFix/>
            </a:blip>
            <a:stretch>
              <a:fillRect/>
            </a:stretch>
          </a:blipFill>
          <a:ln>
            <a:noFill/>
          </a:ln>
        </p:spPr>
        <p:txBody>
          <a:bodyPr/>
          <a:lstStyle/>
          <a:p>
            <a:endParaRPr lang="en-US"/>
          </a:p>
        </p:txBody>
      </p:sp>
      <p:sp>
        <p:nvSpPr>
          <p:cNvPr id="101" name="Google Shape;101;p13"/>
          <p:cNvSpPr/>
          <p:nvPr/>
        </p:nvSpPr>
        <p:spPr>
          <a:xfrm>
            <a:off x="4051544" y="4646249"/>
            <a:ext cx="3242325" cy="2491085"/>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4">
              <a:alphaModFix/>
            </a:blip>
            <a:stretch>
              <a:fillRect/>
            </a:stretch>
          </a:blipFill>
          <a:ln>
            <a:noFill/>
          </a:ln>
        </p:spPr>
        <p:txBody>
          <a:bodyPr/>
          <a:lstStyle/>
          <a:p>
            <a:endParaRPr lang="es-MX" sz="1800" kern="100" dirty="0">
              <a:latin typeface="Times New Roman" panose="02020603050405020304" pitchFamily="18" charset="0"/>
              <a:ea typeface="Aptos" panose="020B0004020202020204" pitchFamily="34" charset="0"/>
              <a:cs typeface="Times New Roman" panose="02020603050405020304" pitchFamily="18" charset="0"/>
            </a:endParaRPr>
          </a:p>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God’s love is bigger than we can imagine, and it’s something we can always count on, just like we can count on the sun to rise every morning.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s-MX"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Google Shape;95;p13">
            <a:extLst>
              <a:ext uri="{FF2B5EF4-FFF2-40B4-BE49-F238E27FC236}">
                <a16:creationId xmlns:a16="http://schemas.microsoft.com/office/drawing/2014/main" id="{0B7F5251-DA56-028D-EE88-745EBFDCF57F}"/>
              </a:ext>
            </a:extLst>
          </p:cNvPr>
          <p:cNvSpPr txBox="1"/>
          <p:nvPr/>
        </p:nvSpPr>
        <p:spPr>
          <a:xfrm>
            <a:off x="411047" y="598733"/>
            <a:ext cx="6961244" cy="1354217"/>
          </a:xfrm>
          <a:prstGeom prst="rect">
            <a:avLst/>
          </a:prstGeom>
          <a:noFill/>
          <a:ln>
            <a:noFill/>
          </a:ln>
        </p:spPr>
        <p:txBody>
          <a:bodyPr spcFirstLastPara="1" wrap="square" lIns="0" tIns="0" rIns="0" bIns="0" anchor="t" anchorCtr="0">
            <a:spAutoFit/>
          </a:bodyPr>
          <a:lstStyle/>
          <a:p>
            <a:pPr algn="ctr"/>
            <a:r>
              <a:rPr lang="en-US" sz="1400" b="0" i="0" u="none" strike="noStrike" cap="none" dirty="0">
                <a:solidFill>
                  <a:srgbClr val="000000"/>
                </a:solidFill>
                <a:latin typeface="Roboto"/>
                <a:ea typeface="Roboto"/>
                <a:cs typeface="Roboto"/>
                <a:sym typeface="Roboto"/>
              </a:rPr>
              <a:t> </a:t>
            </a:r>
            <a:r>
              <a:rPr lang="en-US" sz="4400" dirty="0">
                <a:solidFill>
                  <a:schemeClr val="bg1"/>
                </a:solidFill>
                <a:latin typeface="Bangers"/>
                <a:ea typeface="Roboto"/>
                <a:cs typeface="Roboto"/>
                <a:sym typeface="Bangers"/>
              </a:rPr>
              <a:t>scene 3</a:t>
            </a:r>
            <a:endParaRPr lang="en-US" sz="4400" b="0" i="0" u="none" strike="noStrike" cap="none" dirty="0">
              <a:solidFill>
                <a:schemeClr val="bg1"/>
              </a:solidFill>
              <a:latin typeface="Bangers"/>
              <a:ea typeface="Roboto"/>
              <a:cs typeface="Roboto"/>
              <a:sym typeface="Bangers"/>
            </a:endParaRPr>
          </a:p>
          <a:p>
            <a:pPr algn="ctr"/>
            <a:r>
              <a:rPr lang="es-MX" sz="4400" kern="100" dirty="0">
                <a:solidFill>
                  <a:schemeClr val="bg1"/>
                </a:solidFill>
                <a:latin typeface="Bangers" panose="020B0604020202020204" charset="0"/>
                <a:ea typeface="Roboto"/>
                <a:cs typeface="Times New Roman" panose="02020603050405020304" pitchFamily="18" charset="0"/>
                <a:sym typeface="Bangers"/>
              </a:rPr>
              <a:t>Grace </a:t>
            </a:r>
            <a:r>
              <a:rPr lang="es-MX" sz="4400" kern="100" dirty="0" err="1">
                <a:solidFill>
                  <a:schemeClr val="bg1"/>
                </a:solidFill>
                <a:latin typeface="Bangers" panose="020B0604020202020204" charset="0"/>
                <a:ea typeface="Roboto"/>
                <a:cs typeface="Times New Roman" panose="02020603050405020304" pitchFamily="18" charset="0"/>
                <a:sym typeface="Bangers"/>
              </a:rPr>
              <a:t>is</a:t>
            </a:r>
            <a:r>
              <a:rPr lang="es-MX" sz="4400" kern="100" dirty="0">
                <a:solidFill>
                  <a:schemeClr val="bg1"/>
                </a:solidFill>
                <a:latin typeface="Bangers" panose="020B0604020202020204" charset="0"/>
                <a:ea typeface="Roboto"/>
                <a:cs typeface="Times New Roman" panose="02020603050405020304" pitchFamily="18" charset="0"/>
                <a:sym typeface="Bangers"/>
              </a:rPr>
              <a:t> personal</a:t>
            </a:r>
            <a:r>
              <a:rPr lang="es-MX" sz="4400" kern="100" dirty="0">
                <a:solidFill>
                  <a:schemeClr val="bg1"/>
                </a:solidFill>
                <a:effectLst/>
                <a:latin typeface="Bangers" panose="020B0604020202020204" charset="0"/>
                <a:ea typeface="Roboto"/>
                <a:cs typeface="Times New Roman" panose="02020603050405020304" pitchFamily="18" charset="0"/>
                <a:sym typeface="Bangers"/>
              </a:rPr>
              <a:t>   </a:t>
            </a:r>
            <a:endParaRPr lang="es-MX" sz="4400" kern="100" dirty="0">
              <a:solidFill>
                <a:schemeClr val="bg1"/>
              </a:solidFill>
              <a:effectLst/>
              <a:latin typeface="Bangers" panose="020B0604020202020204" charset="0"/>
              <a:ea typeface="Aptos" panose="020B0004020202020204" pitchFamily="34" charset="0"/>
              <a:cs typeface="Times New Roman" panose="02020603050405020304" pitchFamily="18" charset="0"/>
            </a:endParaRPr>
          </a:p>
        </p:txBody>
      </p:sp>
      <p:sp>
        <p:nvSpPr>
          <p:cNvPr id="5" name="Google Shape;129;p14">
            <a:extLst>
              <a:ext uri="{FF2B5EF4-FFF2-40B4-BE49-F238E27FC236}">
                <a16:creationId xmlns:a16="http://schemas.microsoft.com/office/drawing/2014/main" id="{A68B2BA5-B7A8-E17C-510A-6BAE978BBB20}"/>
              </a:ext>
            </a:extLst>
          </p:cNvPr>
          <p:cNvSpPr/>
          <p:nvPr/>
        </p:nvSpPr>
        <p:spPr>
          <a:xfrm>
            <a:off x="120314" y="2303105"/>
            <a:ext cx="7475299" cy="1517330"/>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endParaRPr lang="en-US"/>
          </a:p>
        </p:txBody>
      </p:sp>
      <p:sp>
        <p:nvSpPr>
          <p:cNvPr id="6" name="Google Shape;130;p14">
            <a:extLst>
              <a:ext uri="{FF2B5EF4-FFF2-40B4-BE49-F238E27FC236}">
                <a16:creationId xmlns:a16="http://schemas.microsoft.com/office/drawing/2014/main" id="{BC6BB682-7490-552B-371D-73F91CF77B0E}"/>
              </a:ext>
            </a:extLst>
          </p:cNvPr>
          <p:cNvSpPr txBox="1"/>
          <p:nvPr/>
        </p:nvSpPr>
        <p:spPr>
          <a:xfrm>
            <a:off x="376049" y="2303106"/>
            <a:ext cx="7031240" cy="1452582"/>
          </a:xfrm>
          <a:prstGeom prst="rect">
            <a:avLst/>
          </a:prstGeom>
          <a:noFill/>
          <a:ln>
            <a:noFill/>
          </a:ln>
        </p:spPr>
        <p:txBody>
          <a:bodyPr spcFirstLastPara="1" wrap="square" lIns="50800" tIns="50800" rIns="50800" bIns="50800" anchor="ctr" anchorCtr="0">
            <a:no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Finally, Jesus taught that grace isn’t just a thing or a reward for being good. Grace is personal because it comes to us through Jesus Himself. Jesus is like a friend who is always there for us, showing us the way to live and helping us when we need it. Grace is like God’s presence with us, guiding us and loving us no matter what.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Google Shape;104;p13">
            <a:extLst>
              <a:ext uri="{FF2B5EF4-FFF2-40B4-BE49-F238E27FC236}">
                <a16:creationId xmlns:a16="http://schemas.microsoft.com/office/drawing/2014/main" id="{AB264CC1-712B-C2B2-3BA8-FB1B210A6606}"/>
              </a:ext>
            </a:extLst>
          </p:cNvPr>
          <p:cNvSpPr txBox="1"/>
          <p:nvPr/>
        </p:nvSpPr>
        <p:spPr>
          <a:xfrm>
            <a:off x="278993" y="4817325"/>
            <a:ext cx="3323979" cy="1398781"/>
          </a:xfrm>
          <a:prstGeom prst="rect">
            <a:avLst/>
          </a:prstGeom>
          <a:noFill/>
          <a:ln>
            <a:noFill/>
          </a:ln>
        </p:spPr>
        <p:txBody>
          <a:bodyPr spcFirstLastPara="1" wrap="square" lIns="0" tIns="0" rIns="0" bIns="0" anchor="t" anchorCtr="0">
            <a:spAutoFit/>
          </a:bodyPr>
          <a:lstStyle/>
          <a:p>
            <a:pPr>
              <a:lnSpc>
                <a:spcPct val="101001"/>
              </a:lnSpc>
            </a:pPr>
            <a:r>
              <a:rPr lang="en-US" sz="1800" dirty="0">
                <a:effectLst/>
                <a:latin typeface="Times New Roman" panose="02020603050405020304" pitchFamily="18" charset="0"/>
                <a:ea typeface="Aptos" panose="020B0004020202020204" pitchFamily="34" charset="0"/>
              </a:rPr>
              <a:t>So, whenever we hear these stories, we can remember that God’s heart is full of joy when He finds us, and His grace is a special gift that is always there for us.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F3109F5B-C13F-962F-F477-7392D3CEEE85}"/>
              </a:ext>
            </a:extLst>
          </p:cNvPr>
          <p:cNvPicPr>
            <a:picLocks noChangeAspect="1"/>
          </p:cNvPicPr>
          <p:nvPr/>
        </p:nvPicPr>
        <p:blipFill>
          <a:blip r:embed="rId5"/>
          <a:srcRect/>
          <a:stretch/>
        </p:blipFill>
        <p:spPr>
          <a:xfrm>
            <a:off x="470137" y="7043116"/>
            <a:ext cx="2492846" cy="2492846"/>
          </a:xfrm>
          <a:prstGeom prst="rect">
            <a:avLst/>
          </a:prstGeom>
        </p:spPr>
      </p:pic>
      <p:pic>
        <p:nvPicPr>
          <p:cNvPr id="8" name="Picture 7">
            <a:extLst>
              <a:ext uri="{FF2B5EF4-FFF2-40B4-BE49-F238E27FC236}">
                <a16:creationId xmlns:a16="http://schemas.microsoft.com/office/drawing/2014/main" id="{432928F5-26AA-F7D8-36AD-50658CF873C9}"/>
              </a:ext>
            </a:extLst>
          </p:cNvPr>
          <p:cNvPicPr>
            <a:picLocks noChangeAspect="1"/>
          </p:cNvPicPr>
          <p:nvPr/>
        </p:nvPicPr>
        <p:blipFill>
          <a:blip r:embed="rId6"/>
          <a:srcRect t="3842" b="3842"/>
          <a:stretch/>
        </p:blipFill>
        <p:spPr>
          <a:xfrm>
            <a:off x="4116358" y="7175186"/>
            <a:ext cx="2970005" cy="2741810"/>
          </a:xfrm>
          <a:prstGeom prst="rect">
            <a:avLst/>
          </a:prstGeom>
        </p:spPr>
      </p:pic>
    </p:spTree>
    <p:extLst>
      <p:ext uri="{BB962C8B-B14F-4D97-AF65-F5344CB8AC3E}">
        <p14:creationId xmlns:p14="http://schemas.microsoft.com/office/powerpoint/2010/main" val="2506547635"/>
      </p:ext>
    </p:extLst>
  </p:cSld>
  <p:clrMapOvr>
    <a:masterClrMapping/>
  </p:clrMapOvr>
  <mc:AlternateContent xmlns:mc="http://schemas.openxmlformats.org/markup-compatibility/2006" xmlns:p14="http://schemas.microsoft.com/office/powerpoint/2010/main">
    <mc:Choice Requires="p14">
      <p:transition spd="slow" p14:dur="2000" advTm="28395"/>
    </mc:Choice>
    <mc:Fallback xmlns="">
      <p:transition spd="slow" advTm="2839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3C720EDD-D6D9-9E3F-0A3A-6FDCF8C6E483}"/>
              </a:ext>
            </a:extLst>
          </p:cNvPr>
          <p:cNvPicPr>
            <a:picLocks noChangeAspect="1"/>
          </p:cNvPicPr>
          <p:nvPr/>
        </p:nvPicPr>
        <p:blipFill>
          <a:blip r:embed="rId3"/>
          <a:stretch>
            <a:fillRect/>
          </a:stretch>
        </p:blipFill>
        <p:spPr>
          <a:xfrm>
            <a:off x="36805" y="109788"/>
            <a:ext cx="7556500" cy="10693400"/>
          </a:xfrm>
          <a:prstGeom prst="rect">
            <a:avLst/>
          </a:prstGeom>
        </p:spPr>
      </p:pic>
      <p:sp>
        <p:nvSpPr>
          <p:cNvPr id="87" name="Google Shape;87;p13"/>
          <p:cNvSpPr/>
          <p:nvPr/>
        </p:nvSpPr>
        <p:spPr>
          <a:xfrm>
            <a:off x="36805" y="80534"/>
            <a:ext cx="7560000" cy="10722654"/>
          </a:xfrm>
          <a:custGeom>
            <a:avLst/>
            <a:gdLst/>
            <a:ahLst/>
            <a:cxnLst/>
            <a:rect l="l" t="t" r="r" b="b"/>
            <a:pathLst>
              <a:path w="2709333" h="3842490" extrusionOk="0">
                <a:moveTo>
                  <a:pt x="0" y="0"/>
                </a:moveTo>
                <a:lnTo>
                  <a:pt x="2709333" y="0"/>
                </a:lnTo>
                <a:lnTo>
                  <a:pt x="2709333" y="3842490"/>
                </a:lnTo>
                <a:lnTo>
                  <a:pt x="0" y="3842490"/>
                </a:lnTo>
                <a:close/>
              </a:path>
            </a:pathLst>
          </a:custGeom>
          <a:solidFill>
            <a:srgbClr val="000000">
              <a:alpha val="0"/>
            </a:srgbClr>
          </a:solidFill>
          <a:ln w="142875" cap="sq" cmpd="sng">
            <a:solidFill>
              <a:srgbClr val="000000"/>
            </a:solidFill>
            <a:prstDash val="solid"/>
            <a:miter lim="8000"/>
            <a:headEnd type="none" w="sm" len="sm"/>
            <a:tailEnd type="none" w="sm" len="sm"/>
          </a:ln>
        </p:spPr>
        <p:txBody>
          <a:bodyPr/>
          <a:lstStyle/>
          <a:p>
            <a:endParaRPr lang="en-US" dirty="0"/>
          </a:p>
        </p:txBody>
      </p:sp>
      <p:sp>
        <p:nvSpPr>
          <p:cNvPr id="4" name="Google Shape;95;p13">
            <a:extLst>
              <a:ext uri="{FF2B5EF4-FFF2-40B4-BE49-F238E27FC236}">
                <a16:creationId xmlns:a16="http://schemas.microsoft.com/office/drawing/2014/main" id="{0B7F5251-DA56-028D-EE88-745EBFDCF57F}"/>
              </a:ext>
            </a:extLst>
          </p:cNvPr>
          <p:cNvSpPr txBox="1"/>
          <p:nvPr/>
        </p:nvSpPr>
        <p:spPr>
          <a:xfrm>
            <a:off x="1210478" y="439427"/>
            <a:ext cx="4983141" cy="1354217"/>
          </a:xfrm>
          <a:prstGeom prst="rect">
            <a:avLst/>
          </a:prstGeom>
          <a:noFill/>
          <a:ln>
            <a:noFill/>
          </a:ln>
        </p:spPr>
        <p:txBody>
          <a:bodyPr spcFirstLastPara="1" wrap="square" lIns="0" tIns="0" rIns="0" bIns="0" anchor="t" anchorCtr="0">
            <a:spAutoFit/>
          </a:bodyPr>
          <a:lstStyle/>
          <a:p>
            <a:pPr algn="ctr"/>
            <a:r>
              <a:rPr lang="en-US" sz="1400" b="0" i="0" u="none" strike="noStrike" cap="none" dirty="0">
                <a:solidFill>
                  <a:srgbClr val="000000"/>
                </a:solidFill>
                <a:latin typeface="Roboto"/>
                <a:ea typeface="Roboto"/>
                <a:cs typeface="Roboto"/>
                <a:sym typeface="Roboto"/>
              </a:rPr>
              <a:t> </a:t>
            </a:r>
            <a:r>
              <a:rPr lang="en-US" sz="4400" dirty="0">
                <a:solidFill>
                  <a:schemeClr val="bg1"/>
                </a:solidFill>
                <a:latin typeface="Bangers"/>
                <a:ea typeface="Roboto"/>
                <a:cs typeface="Roboto"/>
                <a:sym typeface="Bangers"/>
              </a:rPr>
              <a:t>section for interaction in the group</a:t>
            </a:r>
            <a:endParaRPr lang="es-MX" sz="36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5" name="Google Shape;129;p14">
            <a:extLst>
              <a:ext uri="{FF2B5EF4-FFF2-40B4-BE49-F238E27FC236}">
                <a16:creationId xmlns:a16="http://schemas.microsoft.com/office/drawing/2014/main" id="{A68B2BA5-B7A8-E17C-510A-6BAE978BBB20}"/>
              </a:ext>
            </a:extLst>
          </p:cNvPr>
          <p:cNvSpPr/>
          <p:nvPr/>
        </p:nvSpPr>
        <p:spPr>
          <a:xfrm>
            <a:off x="175317" y="4659967"/>
            <a:ext cx="7205865" cy="1826557"/>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endParaRPr lang="en-US"/>
          </a:p>
        </p:txBody>
      </p:sp>
      <p:sp>
        <p:nvSpPr>
          <p:cNvPr id="6" name="Google Shape;130;p14">
            <a:extLst>
              <a:ext uri="{FF2B5EF4-FFF2-40B4-BE49-F238E27FC236}">
                <a16:creationId xmlns:a16="http://schemas.microsoft.com/office/drawing/2014/main" id="{BC6BB682-7490-552B-371D-73F91CF77B0E}"/>
              </a:ext>
            </a:extLst>
          </p:cNvPr>
          <p:cNvSpPr txBox="1"/>
          <p:nvPr/>
        </p:nvSpPr>
        <p:spPr>
          <a:xfrm>
            <a:off x="255881" y="4816484"/>
            <a:ext cx="7031240" cy="1570095"/>
          </a:xfrm>
          <a:prstGeom prst="rect">
            <a:avLst/>
          </a:prstGeom>
          <a:noFill/>
          <a:ln>
            <a:noFill/>
          </a:ln>
        </p:spPr>
        <p:txBody>
          <a:bodyPr spcFirstLastPara="1" wrap="square" lIns="50800" tIns="50800" rIns="50800" bIns="50800" anchor="ctr" anchorCtr="0">
            <a:noAutofit/>
          </a:bodyPr>
          <a:lstStyle/>
          <a:p>
            <a:r>
              <a:rPr lang="en-US" sz="1600" kern="100" dirty="0">
                <a:latin typeface="Times New Roman" panose="02020603050405020304" pitchFamily="18" charset="0"/>
                <a:ea typeface="Aptos" panose="020B0004020202020204" pitchFamily="34" charset="0"/>
                <a:cs typeface="Times New Roman" panose="02020603050405020304" pitchFamily="18" charset="0"/>
              </a:rPr>
              <a:t>Remember, we want this day to be able to confidently articulate or talk about what we have learned. Are you ready to share what you learned? </a:t>
            </a:r>
            <a:r>
              <a:rPr lang="en-US" sz="1600" kern="100" dirty="0">
                <a:effectLst/>
                <a:latin typeface="Times New Roman" panose="02020603050405020304" pitchFamily="18" charset="0"/>
                <a:ea typeface="Aptos" panose="020B0004020202020204" pitchFamily="34" charset="0"/>
                <a:cs typeface="Times New Roman" panose="02020603050405020304" pitchFamily="18" charset="0"/>
              </a:rPr>
              <a:t>Jesus told many parables to help us reimagine life under God’s grace. Parables were not only moral stories that were told to show us a better way to live, but they help us to better understand and correct our concept of nature in the parables of the lost sheep, the lost coin, and the lost sons (Luke 15). </a:t>
            </a:r>
            <a:endParaRPr lang="es-MX" sz="16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8" name="Google Shape;129;p14">
            <a:extLst>
              <a:ext uri="{FF2B5EF4-FFF2-40B4-BE49-F238E27FC236}">
                <a16:creationId xmlns:a16="http://schemas.microsoft.com/office/drawing/2014/main" id="{023D6073-386C-61B5-E1FD-F3BB742CEBBC}"/>
              </a:ext>
            </a:extLst>
          </p:cNvPr>
          <p:cNvSpPr/>
          <p:nvPr/>
        </p:nvSpPr>
        <p:spPr>
          <a:xfrm>
            <a:off x="212123" y="8142848"/>
            <a:ext cx="7205865" cy="2224288"/>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endParaRPr lang="en-US"/>
          </a:p>
        </p:txBody>
      </p:sp>
      <p:sp>
        <p:nvSpPr>
          <p:cNvPr id="11" name="Google Shape;130;p14">
            <a:extLst>
              <a:ext uri="{FF2B5EF4-FFF2-40B4-BE49-F238E27FC236}">
                <a16:creationId xmlns:a16="http://schemas.microsoft.com/office/drawing/2014/main" id="{943F3971-2C7A-F1E9-9D7C-1C4BC506AE79}"/>
              </a:ext>
            </a:extLst>
          </p:cNvPr>
          <p:cNvSpPr txBox="1"/>
          <p:nvPr/>
        </p:nvSpPr>
        <p:spPr>
          <a:xfrm>
            <a:off x="255881" y="8187048"/>
            <a:ext cx="7031240" cy="2066925"/>
          </a:xfrm>
          <a:prstGeom prst="rect">
            <a:avLst/>
          </a:prstGeom>
          <a:noFill/>
          <a:ln>
            <a:noFill/>
          </a:ln>
        </p:spPr>
        <p:txBody>
          <a:bodyPr spcFirstLastPara="1" wrap="square" lIns="50800" tIns="50800" rIns="50800" bIns="50800" anchor="ctr" anchorCtr="0">
            <a:noAutofit/>
          </a:bodyPr>
          <a:lstStyle/>
          <a:p>
            <a:pPr marL="0" marR="0">
              <a:lnSpc>
                <a:spcPct val="107000"/>
              </a:lnSpc>
              <a:spcBef>
                <a:spcPts val="0"/>
              </a:spcBef>
              <a:spcAft>
                <a:spcPts val="800"/>
              </a:spcAft>
            </a:pPr>
            <a:r>
              <a:rPr lang="en-US" sz="1600" kern="100" dirty="0">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Grace is personal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We can speak of the experience of grace because it is deeply personal and relational. Grace is personal for two important reasons. First, grace is not a thing. It is not a good or commodity. It is not a sacred substance poured into us as some kind of "Christian motor oil" to help the "engine" of our discipleship run more efficiently. Grace is personal because it comes to us in the person of Jesus Christ, who said, "I am the way, the truth, and the life."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7411647"/>
      </p:ext>
    </p:extLst>
  </p:cSld>
  <p:clrMapOvr>
    <a:masterClrMapping/>
  </p:clrMapOvr>
  <mc:AlternateContent xmlns:mc="http://schemas.openxmlformats.org/markup-compatibility/2006" xmlns:p14="http://schemas.microsoft.com/office/powerpoint/2010/main">
    <mc:Choice Requires="p14">
      <p:transition spd="slow" p14:dur="2000" advTm="28395"/>
    </mc:Choice>
    <mc:Fallback xmlns="">
      <p:transition spd="slow" advTm="28395"/>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2200</TotalTime>
  <Words>1106</Words>
  <Application>Microsoft Office PowerPoint</Application>
  <PresentationFormat>Custom</PresentationFormat>
  <Paragraphs>53</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Bangers</vt:lpstr>
      <vt:lpstr>Times New Roman</vt:lpstr>
      <vt:lpstr>Baskerville Old Face</vt:lpstr>
      <vt:lpstr>Roboto</vt:lpstr>
      <vt:lpstr>Arial</vt:lpstr>
      <vt:lpstr>Calibri</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Daniel Deida</dc:creator>
  <cp:lastModifiedBy>Daniel Deida</cp:lastModifiedBy>
  <cp:revision>115</cp:revision>
  <cp:lastPrinted>2024-08-15T23:13:54Z</cp:lastPrinted>
  <dcterms:modified xsi:type="dcterms:W3CDTF">2024-08-20T15:57:30Z</dcterms:modified>
</cp:coreProperties>
</file>